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57" r:id="rId3"/>
    <p:sldId id="258" r:id="rId4"/>
    <p:sldId id="259" r:id="rId5"/>
    <p:sldId id="318" r:id="rId6"/>
    <p:sldId id="330" r:id="rId7"/>
    <p:sldId id="312" r:id="rId8"/>
    <p:sldId id="282" r:id="rId9"/>
    <p:sldId id="328" r:id="rId10"/>
    <p:sldId id="331" r:id="rId11"/>
    <p:sldId id="326" r:id="rId12"/>
    <p:sldId id="329" r:id="rId13"/>
    <p:sldId id="327" r:id="rId14"/>
    <p:sldId id="325" r:id="rId15"/>
    <p:sldId id="324" r:id="rId16"/>
    <p:sldId id="267" r:id="rId17"/>
    <p:sldId id="332" r:id="rId18"/>
    <p:sldId id="271" r:id="rId19"/>
    <p:sldId id="300" r:id="rId20"/>
    <p:sldId id="280" r:id="rId21"/>
    <p:sldId id="323" r:id="rId22"/>
    <p:sldId id="310" r:id="rId23"/>
    <p:sldId id="265" r:id="rId24"/>
    <p:sldId id="321" r:id="rId25"/>
    <p:sldId id="333" r:id="rId26"/>
    <p:sldId id="303"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CCFF66"/>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151" autoAdjust="0"/>
    <p:restoredTop sz="94671" autoAdjust="0"/>
  </p:normalViewPr>
  <p:slideViewPr>
    <p:cSldViewPr snapToGrid="0">
      <p:cViewPr varScale="1">
        <p:scale>
          <a:sx n="71" d="100"/>
          <a:sy n="71" d="100"/>
        </p:scale>
        <p:origin x="-258" y="-96"/>
      </p:cViewPr>
      <p:guideLst>
        <p:guide orient="horz" pos="2160"/>
        <p:guide pos="2880"/>
      </p:guideLst>
    </p:cSldViewPr>
  </p:slideViewPr>
  <p:outlineViewPr>
    <p:cViewPr>
      <p:scale>
        <a:sx n="33" d="100"/>
        <a:sy n="33" d="100"/>
      </p:scale>
      <p:origin x="0" y="346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577FE7E-76C7-4E1C-9A33-36886DBF8B4D}" type="datetimeFigureOut">
              <a:rPr lang="en-US" smtClean="0"/>
              <a:pPr/>
              <a:t>1/20/2011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CD72051-2749-4050-BE9B-4F71C5B7E9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72051-2749-4050-BE9B-4F71C5B7E92F}"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1114F-6A05-4A47-86DB-CCEEAECF45AF}"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1114F-6A05-4A47-86DB-CCEEAECF45AF}"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1114F-6A05-4A47-86DB-CCEEAECF45AF}"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78130" cy="800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59244"/>
            <a:ext cx="8229600" cy="47669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1114F-6A05-4A47-86DB-CCEEAECF45AF}"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1114F-6A05-4A47-86DB-CCEEAECF45AF}"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1114F-6A05-4A47-86DB-CCEEAECF45AF}" type="datetimeFigureOut">
              <a:rPr lang="en-US" smtClean="0"/>
              <a:pPr/>
              <a:t>1/20/2011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1114F-6A05-4A47-86DB-CCEEAECF45AF}" type="datetimeFigureOut">
              <a:rPr lang="en-US" smtClean="0"/>
              <a:pPr/>
              <a:t>1/20/2011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1114F-6A05-4A47-86DB-CCEEAECF45AF}" type="datetimeFigureOut">
              <a:rPr lang="en-US" smtClean="0"/>
              <a:pPr/>
              <a:t>1/20/2011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1114F-6A05-4A47-86DB-CCEEAECF45AF}"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1114F-6A05-4A47-86DB-CCEEAECF45AF}"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27557" cy="8127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44844" y="6306923"/>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solidFill>
              </a:defRPr>
            </a:lvl1pPr>
          </a:lstStyle>
          <a:p>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8D9A6-70A0-499C-B1F7-23A7B65609AC}" type="slidenum">
              <a:rPr lang="en-US" smtClean="0"/>
              <a:pPr/>
              <a:t>‹#›</a:t>
            </a:fld>
            <a:endParaRPr lang="en-US"/>
          </a:p>
        </p:txBody>
      </p:sp>
      <p:sp>
        <p:nvSpPr>
          <p:cNvPr id="11" name="TextBox 10"/>
          <p:cNvSpPr txBox="1"/>
          <p:nvPr userDrawn="1"/>
        </p:nvSpPr>
        <p:spPr>
          <a:xfrm>
            <a:off x="6969209" y="6347593"/>
            <a:ext cx="1742305" cy="307777"/>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DJM 1/20/2011</a:t>
            </a:r>
            <a:endParaRPr lang="en-US" sz="1400" dirty="0"/>
          </a:p>
        </p:txBody>
      </p:sp>
      <p:pic>
        <p:nvPicPr>
          <p:cNvPr id="9" name="Picture 2"/>
          <p:cNvPicPr>
            <a:picLocks noChangeAspect="1" noChangeArrowheads="1"/>
          </p:cNvPicPr>
          <p:nvPr userDrawn="1"/>
        </p:nvPicPr>
        <p:blipFill>
          <a:blip r:embed="rId13" cstate="print"/>
          <a:srcRect/>
          <a:stretch>
            <a:fillRect/>
          </a:stretch>
        </p:blipFill>
        <p:spPr bwMode="auto">
          <a:xfrm>
            <a:off x="7949402" y="0"/>
            <a:ext cx="1194598" cy="16644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3139" y="3480179"/>
            <a:ext cx="8193087" cy="1150288"/>
          </a:xfrm>
        </p:spPr>
        <p:txBody>
          <a:bodyPr>
            <a:normAutofit/>
          </a:bodyPr>
          <a:lstStyle/>
          <a:p>
            <a:r>
              <a:rPr lang="en-US" dirty="0" smtClean="0"/>
              <a:t>Science of Subtle Energy</a:t>
            </a:r>
            <a:endParaRPr lang="en-US" dirty="0"/>
          </a:p>
        </p:txBody>
      </p:sp>
      <p:sp>
        <p:nvSpPr>
          <p:cNvPr id="2051" name="Rectangle 3"/>
          <p:cNvSpPr>
            <a:spLocks noGrp="1" noChangeArrowheads="1"/>
          </p:cNvSpPr>
          <p:nvPr>
            <p:ph type="subTitle" idx="1"/>
          </p:nvPr>
        </p:nvSpPr>
        <p:spPr>
          <a:xfrm>
            <a:off x="1295400" y="4394578"/>
            <a:ext cx="6438900" cy="2145524"/>
          </a:xfrm>
        </p:spPr>
        <p:txBody>
          <a:bodyPr>
            <a:noAutofit/>
          </a:bodyPr>
          <a:lstStyle/>
          <a:p>
            <a:r>
              <a:rPr lang="en-US" sz="1800" dirty="0"/>
              <a:t>Presented </a:t>
            </a:r>
            <a:r>
              <a:rPr lang="en-US" sz="1800" dirty="0" smtClean="0"/>
              <a:t>on </a:t>
            </a:r>
            <a:r>
              <a:rPr lang="en-US" sz="1800" dirty="0" err="1" smtClean="0"/>
              <a:t>Thur</a:t>
            </a:r>
            <a:r>
              <a:rPr lang="en-US" sz="1800" dirty="0" smtClean="0"/>
              <a:t> Jan 20, 2011</a:t>
            </a:r>
            <a:endParaRPr lang="en-US" sz="1800" dirty="0"/>
          </a:p>
          <a:p>
            <a:r>
              <a:rPr lang="en-US" sz="1800" dirty="0" smtClean="0"/>
              <a:t>Café Metaphysics</a:t>
            </a:r>
            <a:endParaRPr lang="en-US" sz="2000" dirty="0"/>
          </a:p>
          <a:p>
            <a:endParaRPr lang="en-US" sz="1200" dirty="0"/>
          </a:p>
          <a:p>
            <a:r>
              <a:rPr lang="en-US" sz="2000" dirty="0"/>
              <a:t>By Douglas Matzke, Ph.D.</a:t>
            </a:r>
          </a:p>
          <a:p>
            <a:endParaRPr lang="en-US" sz="1200" dirty="0"/>
          </a:p>
          <a:p>
            <a:r>
              <a:rPr lang="en-US" sz="1800" dirty="0"/>
              <a:t>doug@QuantumDoug.com</a:t>
            </a:r>
          </a:p>
          <a:p>
            <a:r>
              <a:rPr lang="en-US" sz="1800" dirty="0"/>
              <a:t>http://www.QuantumDoug.com</a:t>
            </a:r>
          </a:p>
        </p:txBody>
      </p:sp>
      <p:pic>
        <p:nvPicPr>
          <p:cNvPr id="5123" name="Picture 3"/>
          <p:cNvPicPr>
            <a:picLocks noChangeAspect="1" noChangeArrowheads="1"/>
          </p:cNvPicPr>
          <p:nvPr/>
        </p:nvPicPr>
        <p:blipFill>
          <a:blip r:embed="rId2" cstate="print"/>
          <a:srcRect/>
          <a:stretch>
            <a:fillRect/>
          </a:stretch>
        </p:blipFill>
        <p:spPr bwMode="auto">
          <a:xfrm>
            <a:off x="7591425" y="0"/>
            <a:ext cx="1552575" cy="1709530"/>
          </a:xfrm>
          <a:prstGeom prst="rect">
            <a:avLst/>
          </a:prstGeom>
          <a:noFill/>
          <a:ln w="9525">
            <a:noFill/>
            <a:miter lim="800000"/>
            <a:headEnd/>
            <a:tailEnd/>
          </a:ln>
        </p:spPr>
      </p:pic>
      <p:grpSp>
        <p:nvGrpSpPr>
          <p:cNvPr id="11" name="Group 10"/>
          <p:cNvGrpSpPr/>
          <p:nvPr/>
        </p:nvGrpSpPr>
        <p:grpSpPr>
          <a:xfrm>
            <a:off x="3330054" y="191069"/>
            <a:ext cx="2318463" cy="3493828"/>
            <a:chOff x="3330054" y="191069"/>
            <a:chExt cx="2318463" cy="3493828"/>
          </a:xfrm>
        </p:grpSpPr>
        <p:pic>
          <p:nvPicPr>
            <p:cNvPr id="7" name="Picture 6"/>
            <p:cNvPicPr>
              <a:picLocks noChangeAspect="1" noChangeArrowheads="1"/>
            </p:cNvPicPr>
            <p:nvPr/>
          </p:nvPicPr>
          <p:blipFill>
            <a:blip r:embed="rId3" cstate="print"/>
            <a:srcRect l="1041" r="7351"/>
            <a:stretch>
              <a:fillRect/>
            </a:stretch>
          </p:blipFill>
          <p:spPr bwMode="auto">
            <a:xfrm>
              <a:off x="3330055" y="1007003"/>
              <a:ext cx="2316879" cy="2677894"/>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l="21064" t="4761" r="16539" b="79133"/>
            <a:stretch>
              <a:fillRect/>
            </a:stretch>
          </p:blipFill>
          <p:spPr bwMode="auto">
            <a:xfrm>
              <a:off x="3330054" y="191069"/>
              <a:ext cx="2318463" cy="897672"/>
            </a:xfrm>
            <a:prstGeom prst="rect">
              <a:avLst/>
            </a:prstGeom>
            <a:noFill/>
            <a:ln w="9525">
              <a:noFill/>
              <a:miter lim="800000"/>
              <a:headEnd/>
              <a:tailEnd/>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Experiences of Chi</a:t>
            </a:r>
            <a:endParaRPr lang="en-US" b="1" dirty="0"/>
          </a:p>
        </p:txBody>
      </p:sp>
      <p:sp>
        <p:nvSpPr>
          <p:cNvPr id="3" name="Content Placeholder 2"/>
          <p:cNvSpPr>
            <a:spLocks noGrp="1"/>
          </p:cNvSpPr>
          <p:nvPr>
            <p:ph idx="1"/>
          </p:nvPr>
        </p:nvSpPr>
        <p:spPr>
          <a:xfrm>
            <a:off x="566382" y="1482074"/>
            <a:ext cx="8229600" cy="4766920"/>
          </a:xfrm>
        </p:spPr>
        <p:txBody>
          <a:bodyPr>
            <a:normAutofit fontScale="92500"/>
          </a:bodyPr>
          <a:lstStyle/>
          <a:p>
            <a:r>
              <a:rPr lang="en-US" dirty="0" smtClean="0"/>
              <a:t>Subconscious</a:t>
            </a:r>
          </a:p>
          <a:p>
            <a:r>
              <a:rPr lang="en-US" dirty="0" smtClean="0"/>
              <a:t>Chill, tingling, hair raising</a:t>
            </a:r>
          </a:p>
          <a:p>
            <a:r>
              <a:rPr lang="en-US" dirty="0" smtClean="0"/>
              <a:t>See auras, colors, geometric patterns, emotions</a:t>
            </a:r>
          </a:p>
          <a:p>
            <a:r>
              <a:rPr lang="en-US" dirty="0" smtClean="0"/>
              <a:t>Direct knowing: thoughts, telepathy, parlor game</a:t>
            </a:r>
          </a:p>
          <a:p>
            <a:r>
              <a:rPr lang="en-US" dirty="0" smtClean="0"/>
              <a:t>Scale/distance: occult chemistry-</a:t>
            </a:r>
            <a:r>
              <a:rPr lang="en-US" dirty="0" err="1" smtClean="0"/>
              <a:t>anu</a:t>
            </a:r>
            <a:r>
              <a:rPr lang="en-US" dirty="0" smtClean="0"/>
              <a:t>, RV</a:t>
            </a:r>
          </a:p>
          <a:p>
            <a:r>
              <a:rPr lang="en-US" dirty="0" smtClean="0"/>
              <a:t>Outside time: in the zone, clock </a:t>
            </a:r>
            <a:r>
              <a:rPr lang="en-US" dirty="0" err="1" smtClean="0"/>
              <a:t>medit</a:t>
            </a:r>
            <a:r>
              <a:rPr lang="en-US" dirty="0" smtClean="0"/>
              <a:t>, </a:t>
            </a:r>
            <a:r>
              <a:rPr lang="en-US" dirty="0" err="1" smtClean="0"/>
              <a:t>precognit</a:t>
            </a:r>
            <a:endParaRPr lang="en-US" dirty="0" smtClean="0"/>
          </a:p>
          <a:p>
            <a:r>
              <a:rPr lang="en-US" dirty="0" smtClean="0"/>
              <a:t>Intent: copper wall, healing, effects electronics</a:t>
            </a:r>
          </a:p>
          <a:p>
            <a:r>
              <a:rPr lang="en-US" dirty="0" smtClean="0"/>
              <a:t>What are your experiences?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928813" y="3903604"/>
            <a:ext cx="5370059" cy="2937688"/>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lvl="0" rtl="0" eaLnBrk="1" latinLnBrk="0" hangingPunct="1"/>
            <a:r>
              <a:rPr lang="en-US" b="1" kern="1200" dirty="0" smtClean="0">
                <a:solidFill>
                  <a:schemeClr val="tx1"/>
                </a:solidFill>
                <a:latin typeface="+mn-lt"/>
                <a:ea typeface="+mn-ea"/>
                <a:cs typeface="+mn-cs"/>
              </a:rPr>
              <a:t>Chi Generators Using Light</a:t>
            </a:r>
            <a:endParaRPr lang="en-US" sz="6000" b="1" dirty="0"/>
          </a:p>
        </p:txBody>
      </p:sp>
      <p:sp>
        <p:nvSpPr>
          <p:cNvPr id="3" name="Content Placeholder 2"/>
          <p:cNvSpPr>
            <a:spLocks noGrp="1"/>
          </p:cNvSpPr>
          <p:nvPr>
            <p:ph idx="1"/>
          </p:nvPr>
        </p:nvSpPr>
        <p:spPr>
          <a:xfrm>
            <a:off x="169536" y="1265355"/>
            <a:ext cx="8801100" cy="2792295"/>
          </a:xfrm>
        </p:spPr>
        <p:txBody>
          <a:bodyPr>
            <a:normAutofit/>
          </a:bodyPr>
          <a:lstStyle/>
          <a:p>
            <a:r>
              <a:rPr lang="en-US" sz="3000" dirty="0" smtClean="0"/>
              <a:t>Computer controlled modulated light source</a:t>
            </a:r>
          </a:p>
          <a:p>
            <a:r>
              <a:rPr lang="en-US" sz="3000" dirty="0" smtClean="0"/>
              <a:t>Modulated ions using noble gases in miniature bulbs</a:t>
            </a:r>
          </a:p>
          <a:p>
            <a:r>
              <a:rPr lang="en-US" sz="3000" dirty="0" smtClean="0"/>
              <a:t>Audio band frequencies – primitive frequency/shapes</a:t>
            </a:r>
          </a:p>
          <a:p>
            <a:r>
              <a:rPr lang="en-US" sz="3000" dirty="0" smtClean="0"/>
              <a:t>Human subjects for validating pattern effects</a:t>
            </a:r>
          </a:p>
          <a:p>
            <a:r>
              <a:rPr lang="en-US" sz="3000" dirty="0" smtClean="0"/>
              <a:t>Hundreds of patterns or “programs” possible</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 Tapes and Speakers</a:t>
            </a:r>
            <a:endParaRPr lang="en-US" b="1" dirty="0"/>
          </a:p>
        </p:txBody>
      </p:sp>
      <p:pic>
        <p:nvPicPr>
          <p:cNvPr id="28675" name="Picture 3"/>
          <p:cNvPicPr>
            <a:picLocks noChangeAspect="1" noChangeArrowheads="1"/>
          </p:cNvPicPr>
          <p:nvPr/>
        </p:nvPicPr>
        <p:blipFill>
          <a:blip r:embed="rId2" cstate="print"/>
          <a:srcRect/>
          <a:stretch>
            <a:fillRect/>
          </a:stretch>
        </p:blipFill>
        <p:spPr bwMode="auto">
          <a:xfrm>
            <a:off x="5760408" y="1929459"/>
            <a:ext cx="3114675" cy="2162175"/>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srcRect/>
          <a:stretch>
            <a:fillRect/>
          </a:stretch>
        </p:blipFill>
        <p:spPr bwMode="auto">
          <a:xfrm>
            <a:off x="881143" y="4349919"/>
            <a:ext cx="7504113" cy="1857375"/>
          </a:xfrm>
          <a:prstGeom prst="rect">
            <a:avLst/>
          </a:prstGeom>
          <a:noFill/>
          <a:ln w="9525">
            <a:noFill/>
            <a:miter lim="800000"/>
            <a:headEnd/>
            <a:tailEnd/>
          </a:ln>
        </p:spPr>
      </p:pic>
      <p:pic>
        <p:nvPicPr>
          <p:cNvPr id="28677" name="Picture 5"/>
          <p:cNvPicPr>
            <a:picLocks noChangeAspect="1" noChangeArrowheads="1"/>
          </p:cNvPicPr>
          <p:nvPr/>
        </p:nvPicPr>
        <p:blipFill>
          <a:blip r:embed="rId4" cstate="print"/>
          <a:srcRect/>
          <a:stretch>
            <a:fillRect/>
          </a:stretch>
        </p:blipFill>
        <p:spPr bwMode="auto">
          <a:xfrm>
            <a:off x="539424" y="1282320"/>
            <a:ext cx="4953000" cy="29813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192751"/>
            <a:ext cx="7278130" cy="800400"/>
          </a:xfrm>
        </p:spPr>
        <p:txBody>
          <a:bodyPr>
            <a:normAutofit/>
          </a:bodyPr>
          <a:lstStyle/>
          <a:p>
            <a:pPr lvl="0" rtl="0" eaLnBrk="1" latinLnBrk="0" hangingPunct="1"/>
            <a:r>
              <a:rPr lang="en-US" b="1" kern="1200" dirty="0" smtClean="0">
                <a:solidFill>
                  <a:schemeClr val="tx1"/>
                </a:solidFill>
                <a:latin typeface="+mn-lt"/>
                <a:ea typeface="+mn-ea"/>
                <a:cs typeface="+mn-cs"/>
              </a:rPr>
              <a:t>Experiencing Chi Tapes</a:t>
            </a:r>
            <a:endParaRPr lang="en-US" sz="6000" b="1" dirty="0"/>
          </a:p>
        </p:txBody>
      </p:sp>
      <p:sp>
        <p:nvSpPr>
          <p:cNvPr id="3" name="Content Placeholder 2"/>
          <p:cNvSpPr>
            <a:spLocks noGrp="1"/>
          </p:cNvSpPr>
          <p:nvPr>
            <p:ph idx="1"/>
          </p:nvPr>
        </p:nvSpPr>
        <p:spPr>
          <a:xfrm>
            <a:off x="312776" y="1471713"/>
            <a:ext cx="8236424" cy="4766249"/>
          </a:xfrm>
        </p:spPr>
        <p:txBody>
          <a:bodyPr>
            <a:noAutofit/>
          </a:bodyPr>
          <a:lstStyle/>
          <a:p>
            <a:pPr>
              <a:spcBef>
                <a:spcPts val="0"/>
              </a:spcBef>
            </a:pPr>
            <a:r>
              <a:rPr lang="en-US" sz="2800" dirty="0" smtClean="0"/>
              <a:t>Major responses</a:t>
            </a:r>
          </a:p>
          <a:p>
            <a:pPr lvl="1">
              <a:spcBef>
                <a:spcPts val="0"/>
              </a:spcBef>
            </a:pPr>
            <a:r>
              <a:rPr lang="en-US" sz="2000" dirty="0" smtClean="0"/>
              <a:t>No awareness at all</a:t>
            </a:r>
          </a:p>
          <a:p>
            <a:pPr lvl="1">
              <a:spcBef>
                <a:spcPts val="0"/>
              </a:spcBef>
            </a:pPr>
            <a:r>
              <a:rPr lang="en-US" sz="2000" dirty="0" smtClean="0"/>
              <a:t>Mild tingling or fleeting thoughts</a:t>
            </a:r>
          </a:p>
          <a:p>
            <a:pPr lvl="1">
              <a:spcBef>
                <a:spcPts val="0"/>
              </a:spcBef>
            </a:pPr>
            <a:r>
              <a:rPr lang="en-US" sz="2000" dirty="0" smtClean="0"/>
              <a:t>Strong and unsettling</a:t>
            </a:r>
          </a:p>
          <a:p>
            <a:pPr lvl="1">
              <a:spcBef>
                <a:spcPts val="0"/>
              </a:spcBef>
            </a:pPr>
            <a:r>
              <a:rPr lang="en-US" sz="2000" dirty="0" smtClean="0"/>
              <a:t>Extreme sensitivity and knowledge of energy patterns</a:t>
            </a:r>
          </a:p>
          <a:p>
            <a:pPr>
              <a:spcBef>
                <a:spcPts val="0"/>
              </a:spcBef>
            </a:pPr>
            <a:r>
              <a:rPr lang="en-US" sz="2800" dirty="0" smtClean="0"/>
              <a:t>Experiences with playing tapes</a:t>
            </a:r>
          </a:p>
          <a:p>
            <a:pPr lvl="1">
              <a:spcBef>
                <a:spcPts val="0"/>
              </a:spcBef>
            </a:pPr>
            <a:r>
              <a:rPr lang="en-US" sz="2000" dirty="0" smtClean="0"/>
              <a:t>“Just don’t aim it directly at me!!”</a:t>
            </a:r>
          </a:p>
          <a:p>
            <a:pPr lvl="1">
              <a:spcBef>
                <a:spcPts val="0"/>
              </a:spcBef>
            </a:pPr>
            <a:r>
              <a:rPr lang="en-US" sz="2000" dirty="0" smtClean="0"/>
              <a:t>Health fair overdose</a:t>
            </a:r>
          </a:p>
          <a:p>
            <a:pPr lvl="1">
              <a:spcBef>
                <a:spcPts val="0"/>
              </a:spcBef>
            </a:pPr>
            <a:r>
              <a:rPr lang="en-US" sz="2000" dirty="0" smtClean="0"/>
              <a:t>Three-five minute exposure effects felt for hours (or days)</a:t>
            </a:r>
          </a:p>
          <a:p>
            <a:pPr>
              <a:spcBef>
                <a:spcPts val="0"/>
              </a:spcBef>
            </a:pPr>
            <a:r>
              <a:rPr lang="en-US" sz="2800" dirty="0" smtClean="0"/>
              <a:t>Experiences with holding tapes</a:t>
            </a:r>
          </a:p>
          <a:p>
            <a:pPr lvl="1">
              <a:spcBef>
                <a:spcPts val="0"/>
              </a:spcBef>
            </a:pPr>
            <a:r>
              <a:rPr lang="en-US" sz="2000" dirty="0" smtClean="0"/>
              <a:t>Blue Light Special</a:t>
            </a:r>
          </a:p>
          <a:p>
            <a:pPr lvl="1">
              <a:spcBef>
                <a:spcPts val="0"/>
              </a:spcBef>
            </a:pPr>
            <a:r>
              <a:rPr lang="en-US" sz="2000" dirty="0" smtClean="0"/>
              <a:t>Electromagnetic sensitive</a:t>
            </a:r>
          </a:p>
          <a:p>
            <a:pPr>
              <a:spcBef>
                <a:spcPts val="0"/>
              </a:spcBef>
            </a:pPr>
            <a:r>
              <a:rPr lang="it-IT" sz="2800" dirty="0" smtClean="0"/>
              <a:t>Chi Master calls generated pattern “Master Chi”</a:t>
            </a:r>
            <a:endParaRPr lang="en-US" sz="2800" dirty="0"/>
          </a:p>
        </p:txBody>
      </p:sp>
      <p:sp>
        <p:nvSpPr>
          <p:cNvPr id="4" name="Rectangle 3"/>
          <p:cNvSpPr/>
          <p:nvPr/>
        </p:nvSpPr>
        <p:spPr>
          <a:xfrm>
            <a:off x="1763947" y="978805"/>
            <a:ext cx="5061578" cy="523220"/>
          </a:xfrm>
          <a:prstGeom prst="rect">
            <a:avLst/>
          </a:prstGeom>
        </p:spPr>
        <p:txBody>
          <a:bodyPr wrap="none">
            <a:spAutoFit/>
          </a:bodyPr>
          <a:lstStyle/>
          <a:p>
            <a:r>
              <a:rPr lang="en-US" sz="2800" i="1" dirty="0" smtClean="0"/>
              <a:t>my first hand accounts with tapes</a:t>
            </a:r>
            <a:endParaRPr lang="en-US" sz="2800" dirty="0"/>
          </a:p>
        </p:txBody>
      </p:sp>
      <p:sp>
        <p:nvSpPr>
          <p:cNvPr id="5" name="TextBox 4"/>
          <p:cNvSpPr txBox="1"/>
          <p:nvPr/>
        </p:nvSpPr>
        <p:spPr>
          <a:xfrm>
            <a:off x="2993721" y="6158341"/>
            <a:ext cx="3206663" cy="461665"/>
          </a:xfrm>
          <a:prstGeom prst="rect">
            <a:avLst/>
          </a:prstGeom>
          <a:solidFill>
            <a:srgbClr val="99FF66"/>
          </a:solidFill>
        </p:spPr>
        <p:txBody>
          <a:bodyPr wrap="square" rtlCol="0">
            <a:spAutoFit/>
          </a:bodyPr>
          <a:lstStyle/>
          <a:p>
            <a:r>
              <a:rPr lang="en-US" sz="2400" b="1" dirty="0" smtClean="0"/>
              <a:t>Play a tape: both sides</a:t>
            </a: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951"/>
            <a:ext cx="7278130" cy="800400"/>
          </a:xfrm>
        </p:spPr>
        <p:txBody>
          <a:bodyPr>
            <a:normAutofit/>
          </a:bodyPr>
          <a:lstStyle/>
          <a:p>
            <a:pPr lvl="0" rtl="0" eaLnBrk="1" latinLnBrk="0" hangingPunct="1"/>
            <a:r>
              <a:rPr lang="en-US" b="1" kern="1200" dirty="0" smtClean="0">
                <a:solidFill>
                  <a:schemeClr val="tx1"/>
                </a:solidFill>
                <a:ea typeface="+mn-ea"/>
                <a:cs typeface="+mn-cs"/>
              </a:rPr>
              <a:t>Double Blind Experiment</a:t>
            </a:r>
            <a:endParaRPr lang="en-US" sz="6000" b="1" dirty="0"/>
          </a:p>
        </p:txBody>
      </p:sp>
      <p:sp>
        <p:nvSpPr>
          <p:cNvPr id="3" name="Content Placeholder 2"/>
          <p:cNvSpPr>
            <a:spLocks noGrp="1"/>
          </p:cNvSpPr>
          <p:nvPr>
            <p:ph idx="1"/>
          </p:nvPr>
        </p:nvSpPr>
        <p:spPr>
          <a:xfrm>
            <a:off x="523196" y="1809433"/>
            <a:ext cx="8229600" cy="4304577"/>
          </a:xfrm>
        </p:spPr>
        <p:txBody>
          <a:bodyPr>
            <a:normAutofit/>
          </a:bodyPr>
          <a:lstStyle/>
          <a:p>
            <a:r>
              <a:rPr lang="en-US" dirty="0" smtClean="0"/>
              <a:t>Premise that tapes contain pattern: </a:t>
            </a:r>
            <a:r>
              <a:rPr lang="en-US" i="1" dirty="0" err="1" smtClean="0"/>
              <a:t>unplayed</a:t>
            </a:r>
            <a:endParaRPr lang="en-US" i="1" dirty="0" smtClean="0"/>
          </a:p>
          <a:p>
            <a:r>
              <a:rPr lang="en-US" dirty="0" smtClean="0"/>
              <a:t>Blind randomize/seal target and two controls</a:t>
            </a:r>
          </a:p>
          <a:p>
            <a:r>
              <a:rPr lang="en-US" dirty="0" smtClean="0"/>
              <a:t>Experience or connect with tape pattern</a:t>
            </a:r>
          </a:p>
          <a:p>
            <a:r>
              <a:rPr lang="en-US" dirty="0" smtClean="0"/>
              <a:t>Write impressions, reason &amp; score (#1,#2,#3)</a:t>
            </a:r>
          </a:p>
          <a:p>
            <a:r>
              <a:rPr lang="en-US" dirty="0" smtClean="0"/>
              <a:t>Judges will tally results of ranking</a:t>
            </a:r>
          </a:p>
          <a:p>
            <a:r>
              <a:rPr lang="en-US" dirty="0" smtClean="0"/>
              <a:t>Open sealed containers and reveal contents</a:t>
            </a:r>
          </a:p>
          <a:p>
            <a:r>
              <a:rPr lang="en-US" dirty="0" smtClean="0"/>
              <a:t>Discussion of impressions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74" y="437477"/>
            <a:ext cx="7278130" cy="800400"/>
          </a:xfrm>
        </p:spPr>
        <p:txBody>
          <a:bodyPr>
            <a:normAutofit/>
          </a:bodyPr>
          <a:lstStyle/>
          <a:p>
            <a:pPr lvl="0" rtl="0" eaLnBrk="1" latinLnBrk="0" hangingPunct="1"/>
            <a:r>
              <a:rPr lang="en-US" sz="4000" b="1" kern="1200" dirty="0" smtClean="0">
                <a:solidFill>
                  <a:schemeClr val="tx1"/>
                </a:solidFill>
                <a:latin typeface="+mn-lt"/>
                <a:ea typeface="+mn-ea"/>
                <a:cs typeface="+mn-cs"/>
              </a:rPr>
              <a:t>Chi and Intelligence/Information</a:t>
            </a:r>
            <a:endParaRPr lang="en-US" sz="5400" b="1" dirty="0"/>
          </a:p>
        </p:txBody>
      </p:sp>
      <p:sp>
        <p:nvSpPr>
          <p:cNvPr id="3" name="Content Placeholder 2"/>
          <p:cNvSpPr>
            <a:spLocks noGrp="1"/>
          </p:cNvSpPr>
          <p:nvPr>
            <p:ph idx="1"/>
          </p:nvPr>
        </p:nvSpPr>
        <p:spPr>
          <a:xfrm>
            <a:off x="469726" y="1785129"/>
            <a:ext cx="8229600" cy="4766920"/>
          </a:xfrm>
        </p:spPr>
        <p:txBody>
          <a:bodyPr>
            <a:normAutofit/>
          </a:bodyPr>
          <a:lstStyle/>
          <a:p>
            <a:r>
              <a:rPr lang="en-US" dirty="0" smtClean="0"/>
              <a:t>More like information than energy</a:t>
            </a:r>
          </a:p>
          <a:p>
            <a:pPr lvl="1"/>
            <a:r>
              <a:rPr lang="en-US" dirty="0" smtClean="0"/>
              <a:t>Contains meaning and thoughts</a:t>
            </a:r>
          </a:p>
          <a:p>
            <a:pPr lvl="1"/>
            <a:r>
              <a:rPr lang="en-US" dirty="0" smtClean="0"/>
              <a:t>Information is related to energy/mass</a:t>
            </a:r>
          </a:p>
          <a:p>
            <a:r>
              <a:rPr lang="en-US" dirty="0" smtClean="0"/>
              <a:t>Subtle energy is a misnomer so:</a:t>
            </a:r>
          </a:p>
          <a:p>
            <a:pPr lvl="1"/>
            <a:r>
              <a:rPr lang="en-US" dirty="0" smtClean="0"/>
              <a:t>Prana, </a:t>
            </a:r>
            <a:r>
              <a:rPr lang="en-US" dirty="0" err="1" smtClean="0"/>
              <a:t>Mana</a:t>
            </a:r>
            <a:r>
              <a:rPr lang="en-US" dirty="0" smtClean="0"/>
              <a:t>, </a:t>
            </a:r>
            <a:r>
              <a:rPr lang="en-US" dirty="0" err="1" smtClean="0"/>
              <a:t>Ki</a:t>
            </a:r>
            <a:r>
              <a:rPr lang="en-US" dirty="0" smtClean="0"/>
              <a:t>, Chi, etc</a:t>
            </a:r>
          </a:p>
          <a:p>
            <a:pPr lvl="1"/>
            <a:r>
              <a:rPr lang="en-US" dirty="0" smtClean="0"/>
              <a:t>Subtle information</a:t>
            </a:r>
          </a:p>
          <a:p>
            <a:pPr lvl="1"/>
            <a:r>
              <a:rPr lang="en-US" dirty="0" smtClean="0"/>
              <a:t>Intelligent energy</a:t>
            </a:r>
          </a:p>
          <a:p>
            <a:pPr lvl="1"/>
            <a:r>
              <a:rPr lang="en-US" dirty="0" smtClean="0"/>
              <a:t>Chi is my preferred name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663" y="117984"/>
            <a:ext cx="6799007" cy="1143000"/>
          </a:xfrm>
        </p:spPr>
        <p:txBody>
          <a:bodyPr/>
          <a:lstStyle/>
          <a:p>
            <a:r>
              <a:rPr lang="en-US" dirty="0" smtClean="0"/>
              <a:t>Information is Physical</a:t>
            </a:r>
            <a:endParaRPr lang="en-US" dirty="0"/>
          </a:p>
        </p:txBody>
      </p:sp>
      <p:graphicFrame>
        <p:nvGraphicFramePr>
          <p:cNvPr id="4" name="Object 4"/>
          <p:cNvGraphicFramePr>
            <a:graphicFrameLocks noChangeAspect="1"/>
          </p:cNvGraphicFramePr>
          <p:nvPr/>
        </p:nvGraphicFramePr>
        <p:xfrm>
          <a:off x="1954213" y="1487903"/>
          <a:ext cx="4929187" cy="4508500"/>
        </p:xfrm>
        <a:graphic>
          <a:graphicData uri="http://schemas.openxmlformats.org/presentationml/2006/ole">
            <p:oleObj spid="_x0000_s6146" name="Document" r:id="rId3" imgW="4928400" imgH="4743360" progId="Word.Document.8">
              <p:embed/>
            </p:oleObj>
          </a:graphicData>
        </a:graphic>
      </p:graphicFrame>
      <p:sp>
        <p:nvSpPr>
          <p:cNvPr id="5" name="Rectangle 6"/>
          <p:cNvSpPr>
            <a:spLocks noChangeArrowheads="1"/>
          </p:cNvSpPr>
          <p:nvPr/>
        </p:nvSpPr>
        <p:spPr bwMode="auto">
          <a:xfrm>
            <a:off x="2509838" y="6072188"/>
            <a:ext cx="4056062" cy="579437"/>
          </a:xfrm>
          <a:prstGeom prst="rect">
            <a:avLst/>
          </a:prstGeom>
          <a:solidFill>
            <a:srgbClr val="CCFFCC"/>
          </a:solidFill>
          <a:ln w="9525">
            <a:noFill/>
            <a:miter lim="800000"/>
            <a:headEnd/>
            <a:tailEnd/>
          </a:ln>
          <a:effectLst/>
        </p:spPr>
        <p:txBody>
          <a:bodyPr wrap="none">
            <a:spAutoFit/>
          </a:bodyPr>
          <a:lstStyle/>
          <a:p>
            <a:r>
              <a:rPr lang="en-US" sz="3200" dirty="0">
                <a:latin typeface="Times New Roman" charset="0"/>
              </a:rPr>
              <a:t>Wheeler’s “It from Bit”</a:t>
            </a:r>
          </a:p>
        </p:txBody>
      </p:sp>
      <p:sp>
        <p:nvSpPr>
          <p:cNvPr id="6" name="Text Box 7"/>
          <p:cNvSpPr txBox="1">
            <a:spLocks noChangeArrowheads="1"/>
          </p:cNvSpPr>
          <p:nvPr/>
        </p:nvSpPr>
        <p:spPr bwMode="auto">
          <a:xfrm>
            <a:off x="311253" y="1688080"/>
            <a:ext cx="1714500" cy="3046988"/>
          </a:xfrm>
          <a:prstGeom prst="rect">
            <a:avLst/>
          </a:prstGeom>
          <a:noFill/>
          <a:ln w="9525">
            <a:noFill/>
            <a:miter lim="800000"/>
            <a:headEnd/>
            <a:tailEnd/>
          </a:ln>
          <a:effectLst/>
        </p:spPr>
        <p:txBody>
          <a:bodyPr>
            <a:spAutoFit/>
          </a:bodyPr>
          <a:lstStyle/>
          <a:p>
            <a:pPr>
              <a:spcBef>
                <a:spcPct val="50000"/>
              </a:spcBef>
            </a:pPr>
            <a:r>
              <a:rPr lang="en-US" sz="2400" dirty="0">
                <a:latin typeface="Tahoma" pitchFamily="34" charset="0"/>
              </a:rPr>
              <a:t>Black Hole event horizon (inside is a </a:t>
            </a:r>
            <a:r>
              <a:rPr lang="en-US" sz="2400" dirty="0" smtClean="0">
                <a:latin typeface="Tahoma" pitchFamily="34" charset="0"/>
              </a:rPr>
              <a:t>singularity with no space nor time)</a:t>
            </a:r>
            <a:endParaRPr lang="en-US" sz="2400" dirty="0">
              <a:latin typeface="Tahoma" pitchFamily="34" charset="0"/>
            </a:endParaRPr>
          </a:p>
        </p:txBody>
      </p:sp>
      <p:sp>
        <p:nvSpPr>
          <p:cNvPr id="7" name="Text Box 8"/>
          <p:cNvSpPr txBox="1">
            <a:spLocks noChangeArrowheads="1"/>
          </p:cNvSpPr>
          <p:nvPr/>
        </p:nvSpPr>
        <p:spPr bwMode="auto">
          <a:xfrm>
            <a:off x="6824663" y="3952875"/>
            <a:ext cx="1430337" cy="1917700"/>
          </a:xfrm>
          <a:prstGeom prst="rect">
            <a:avLst/>
          </a:prstGeom>
          <a:noFill/>
          <a:ln w="9525">
            <a:noFill/>
            <a:miter lim="800000"/>
            <a:headEnd/>
            <a:tailEnd/>
          </a:ln>
          <a:effectLst/>
        </p:spPr>
        <p:txBody>
          <a:bodyPr>
            <a:spAutoFit/>
          </a:bodyPr>
          <a:lstStyle/>
          <a:p>
            <a:pPr>
              <a:spcBef>
                <a:spcPct val="50000"/>
              </a:spcBef>
            </a:pPr>
            <a:r>
              <a:rPr lang="en-US" sz="2400">
                <a:latin typeface="Tahoma" pitchFamily="34" charset="0"/>
              </a:rPr>
              <a:t>Bits as entropy (Planck's areas on surface)</a:t>
            </a:r>
          </a:p>
        </p:txBody>
      </p:sp>
      <p:sp>
        <p:nvSpPr>
          <p:cNvPr id="8" name="AutoShape 9"/>
          <p:cNvSpPr>
            <a:spLocks noChangeArrowheads="1"/>
          </p:cNvSpPr>
          <p:nvPr/>
        </p:nvSpPr>
        <p:spPr bwMode="auto">
          <a:xfrm>
            <a:off x="1475454" y="3557745"/>
            <a:ext cx="617538" cy="368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chemeClr val="tx1"/>
            </a:solidFill>
            <a:miter lim="800000"/>
            <a:headEnd/>
            <a:tailEnd/>
          </a:ln>
          <a:effectLst/>
        </p:spPr>
        <p:txBody>
          <a:bodyPr wrap="none" anchor="ctr"/>
          <a:lstStyle/>
          <a:p>
            <a:endParaRPr lang="en-US"/>
          </a:p>
        </p:txBody>
      </p:sp>
      <p:sp>
        <p:nvSpPr>
          <p:cNvPr id="9" name="AutoShape 10"/>
          <p:cNvSpPr>
            <a:spLocks noChangeArrowheads="1"/>
          </p:cNvSpPr>
          <p:nvPr/>
        </p:nvSpPr>
        <p:spPr bwMode="auto">
          <a:xfrm flipH="1">
            <a:off x="6207125" y="4010025"/>
            <a:ext cx="617538" cy="368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chemeClr val="tx1"/>
            </a:solidFill>
            <a:miter lim="800000"/>
            <a:headEnd/>
            <a:tailEnd/>
          </a:ln>
          <a:effectLst/>
        </p:spPr>
        <p:txBody>
          <a:bodyPr wrap="none" anchor="ctr"/>
          <a:lstStyle/>
          <a:p>
            <a:endParaRPr lang="en-US"/>
          </a:p>
        </p:txBody>
      </p:sp>
      <p:sp>
        <p:nvSpPr>
          <p:cNvPr id="10" name="Text Box 11"/>
          <p:cNvSpPr txBox="1">
            <a:spLocks noChangeArrowheads="1"/>
          </p:cNvSpPr>
          <p:nvPr/>
        </p:nvSpPr>
        <p:spPr bwMode="auto">
          <a:xfrm>
            <a:off x="6737350" y="1566863"/>
            <a:ext cx="2225675" cy="1917700"/>
          </a:xfrm>
          <a:prstGeom prst="rect">
            <a:avLst/>
          </a:prstGeom>
          <a:solidFill>
            <a:srgbClr val="FFFFCC"/>
          </a:solidFill>
          <a:ln w="9525">
            <a:noFill/>
            <a:miter lim="800000"/>
            <a:headEnd/>
            <a:tailEnd/>
          </a:ln>
          <a:effectLst/>
        </p:spPr>
        <p:txBody>
          <a:bodyPr>
            <a:spAutoFit/>
          </a:bodyPr>
          <a:lstStyle/>
          <a:p>
            <a:pPr>
              <a:spcBef>
                <a:spcPct val="50000"/>
              </a:spcBef>
            </a:pPr>
            <a:r>
              <a:rPr lang="en-US" sz="2400">
                <a:latin typeface="Tahoma" pitchFamily="34" charset="0"/>
              </a:rPr>
              <a:t>Quantum Information is consistent with Black Hole Mechanics</a:t>
            </a:r>
          </a:p>
        </p:txBody>
      </p:sp>
      <p:sp>
        <p:nvSpPr>
          <p:cNvPr id="11" name="TextBox 10"/>
          <p:cNvSpPr txBox="1"/>
          <p:nvPr/>
        </p:nvSpPr>
        <p:spPr>
          <a:xfrm>
            <a:off x="538520" y="5360505"/>
            <a:ext cx="2064980" cy="523220"/>
          </a:xfrm>
          <a:prstGeom prst="rect">
            <a:avLst/>
          </a:prstGeom>
          <a:noFill/>
        </p:spPr>
        <p:txBody>
          <a:bodyPr wrap="square" rtlCol="0">
            <a:spAutoFit/>
          </a:bodyPr>
          <a:lstStyle/>
          <a:p>
            <a:pPr algn="ctr"/>
            <a:r>
              <a:rPr lang="en-US" sz="2800" dirty="0" err="1" smtClean="0"/>
              <a:t>M</a:t>
            </a:r>
            <a:r>
              <a:rPr lang="en-US" sz="2800" dirty="0" err="1" smtClean="0">
                <a:sym typeface="Wingdings" pitchFamily="2" charset="2"/>
              </a:rPr>
              <a:t></a:t>
            </a:r>
            <a:r>
              <a:rPr lang="en-US" sz="2800" dirty="0" err="1" smtClean="0"/>
              <a:t>E</a:t>
            </a:r>
            <a:r>
              <a:rPr lang="en-US" sz="2800" dirty="0" err="1" smtClean="0">
                <a:sym typeface="Wingdings" pitchFamily="2" charset="2"/>
              </a:rPr>
              <a:t></a:t>
            </a:r>
            <a:r>
              <a:rPr lang="en-US" sz="2800" dirty="0" err="1" smtClean="0"/>
              <a:t>Info</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Orbs</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250519" y="1093150"/>
            <a:ext cx="4847574" cy="3636469"/>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srcRect/>
          <a:stretch>
            <a:fillRect/>
          </a:stretch>
        </p:blipFill>
        <p:spPr bwMode="auto">
          <a:xfrm>
            <a:off x="3819676" y="3244241"/>
            <a:ext cx="4760653" cy="330126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Thoughts</a:t>
            </a:r>
            <a:endParaRPr lang="en-US" b="1" dirty="0"/>
          </a:p>
        </p:txBody>
      </p:sp>
      <p:sp>
        <p:nvSpPr>
          <p:cNvPr id="3" name="Content Placeholder 2"/>
          <p:cNvSpPr>
            <a:spLocks noGrp="1"/>
          </p:cNvSpPr>
          <p:nvPr>
            <p:ph idx="1"/>
          </p:nvPr>
        </p:nvSpPr>
        <p:spPr>
          <a:xfrm>
            <a:off x="238836" y="1678404"/>
            <a:ext cx="8686800" cy="4766920"/>
          </a:xfrm>
        </p:spPr>
        <p:txBody>
          <a:bodyPr>
            <a:normAutofit fontScale="92500" lnSpcReduction="20000"/>
          </a:bodyPr>
          <a:lstStyle/>
          <a:p>
            <a:r>
              <a:rPr lang="en-US" dirty="0" smtClean="0"/>
              <a:t>Thoughts are quantum Things! (not classical things)</a:t>
            </a:r>
          </a:p>
          <a:p>
            <a:r>
              <a:rPr lang="en-US" dirty="0" smtClean="0"/>
              <a:t>Thoughts are both affect/effect</a:t>
            </a:r>
          </a:p>
          <a:p>
            <a:r>
              <a:rPr lang="en-US" dirty="0" smtClean="0"/>
              <a:t>Are both/neither states/actions</a:t>
            </a:r>
          </a:p>
          <a:p>
            <a:r>
              <a:rPr lang="en-US" dirty="0" smtClean="0"/>
              <a:t>Related to structure/topology (</a:t>
            </a:r>
            <a:r>
              <a:rPr lang="en-US" dirty="0" err="1" smtClean="0"/>
              <a:t>Anu</a:t>
            </a:r>
            <a:r>
              <a:rPr lang="en-US" dirty="0" smtClean="0"/>
              <a:t> and Rotes)</a:t>
            </a:r>
          </a:p>
          <a:p>
            <a:r>
              <a:rPr lang="en-US" dirty="0" smtClean="0"/>
              <a:t>Thought bubble as quantum field</a:t>
            </a:r>
          </a:p>
          <a:p>
            <a:r>
              <a:rPr lang="en-US" dirty="0" smtClean="0"/>
              <a:t>Spreads outside physical body</a:t>
            </a:r>
          </a:p>
          <a:p>
            <a:r>
              <a:rPr lang="en-US" dirty="0" smtClean="0"/>
              <a:t>Awareness, attention, intention</a:t>
            </a:r>
          </a:p>
          <a:p>
            <a:r>
              <a:rPr lang="en-US" dirty="0" smtClean="0"/>
              <a:t>Knowing, understanding, meaning</a:t>
            </a:r>
          </a:p>
          <a:p>
            <a:r>
              <a:rPr lang="en-US" dirty="0" smtClean="0"/>
              <a:t>Memory forms emotional state dependent locality</a:t>
            </a:r>
          </a:p>
          <a:p>
            <a:r>
              <a:rPr lang="en-US" dirty="0" smtClean="0"/>
              <a:t>Remember/access thoughts from anywhen</a:t>
            </a:r>
          </a:p>
        </p:txBody>
      </p:sp>
      <p:pic>
        <p:nvPicPr>
          <p:cNvPr id="4" name="Picture 2"/>
          <p:cNvPicPr>
            <a:picLocks noChangeAspect="1" noChangeArrowheads="1"/>
          </p:cNvPicPr>
          <p:nvPr/>
        </p:nvPicPr>
        <p:blipFill>
          <a:blip r:embed="rId2" cstate="print"/>
          <a:srcRect/>
          <a:stretch>
            <a:fillRect/>
          </a:stretch>
        </p:blipFill>
        <p:spPr bwMode="auto">
          <a:xfrm>
            <a:off x="6817155" y="3597771"/>
            <a:ext cx="1684125" cy="155255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178720" y="5007656"/>
            <a:ext cx="1624084" cy="368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8752" y="295383"/>
            <a:ext cx="7133329" cy="665079"/>
          </a:xfrm>
        </p:spPr>
        <p:txBody>
          <a:bodyPr>
            <a:noAutofit/>
          </a:bodyPr>
          <a:lstStyle/>
          <a:p>
            <a:r>
              <a:rPr lang="en-US" b="1" dirty="0" smtClean="0"/>
              <a:t>Representation of Thoughts</a:t>
            </a:r>
            <a:endParaRPr lang="en-US" b="1" dirty="0"/>
          </a:p>
        </p:txBody>
      </p:sp>
      <p:pic>
        <p:nvPicPr>
          <p:cNvPr id="11" name="Picture 2"/>
          <p:cNvPicPr>
            <a:picLocks noChangeAspect="1" noChangeArrowheads="1"/>
          </p:cNvPicPr>
          <p:nvPr/>
        </p:nvPicPr>
        <p:blipFill>
          <a:blip r:embed="rId2" cstate="print"/>
          <a:srcRect/>
          <a:stretch>
            <a:fillRect/>
          </a:stretch>
        </p:blipFill>
        <p:spPr bwMode="auto">
          <a:xfrm>
            <a:off x="1140168" y="1256212"/>
            <a:ext cx="2807432" cy="2509884"/>
          </a:xfrm>
          <a:prstGeom prst="rect">
            <a:avLst/>
          </a:prstGeom>
          <a:noFill/>
          <a:ln w="9525">
            <a:noFill/>
            <a:miter lim="800000"/>
            <a:headEnd/>
            <a:tailEnd/>
          </a:ln>
        </p:spPr>
      </p:pic>
      <p:sp>
        <p:nvSpPr>
          <p:cNvPr id="15" name="Rectangle 14"/>
          <p:cNvSpPr/>
          <p:nvPr/>
        </p:nvSpPr>
        <p:spPr>
          <a:xfrm>
            <a:off x="3942572" y="6180435"/>
            <a:ext cx="3641125" cy="461665"/>
          </a:xfrm>
          <a:prstGeom prst="rect">
            <a:avLst/>
          </a:prstGeom>
        </p:spPr>
        <p:txBody>
          <a:bodyPr wrap="none">
            <a:spAutoFit/>
          </a:bodyPr>
          <a:lstStyle/>
          <a:p>
            <a:r>
              <a:rPr lang="en-US" sz="2400" dirty="0" smtClean="0"/>
              <a:t>Random Points: correlithms</a:t>
            </a:r>
            <a:endParaRPr lang="en-US" sz="2400" dirty="0"/>
          </a:p>
        </p:txBody>
      </p:sp>
      <p:pic>
        <p:nvPicPr>
          <p:cNvPr id="29698" name="Picture 2"/>
          <p:cNvPicPr>
            <a:picLocks noChangeAspect="1" noChangeArrowheads="1"/>
          </p:cNvPicPr>
          <p:nvPr/>
        </p:nvPicPr>
        <p:blipFill>
          <a:blip r:embed="rId3" cstate="print"/>
          <a:srcRect t="1148"/>
          <a:stretch>
            <a:fillRect/>
          </a:stretch>
        </p:blipFill>
        <p:spPr bwMode="auto">
          <a:xfrm>
            <a:off x="4326393" y="3347973"/>
            <a:ext cx="2950708" cy="2842506"/>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l="10521" r="14860"/>
          <a:stretch>
            <a:fillRect/>
          </a:stretch>
        </p:blipFill>
        <p:spPr bwMode="auto">
          <a:xfrm>
            <a:off x="1156161" y="3816531"/>
            <a:ext cx="2810232" cy="2404911"/>
          </a:xfrm>
          <a:prstGeom prst="rect">
            <a:avLst/>
          </a:prstGeom>
          <a:noFill/>
          <a:ln w="9525">
            <a:noFill/>
            <a:miter lim="800000"/>
            <a:headEnd/>
            <a:tailEnd/>
          </a:ln>
        </p:spPr>
      </p:pic>
      <p:pic>
        <p:nvPicPr>
          <p:cNvPr id="9218" name="Picture 2"/>
          <p:cNvPicPr>
            <a:picLocks noChangeAspect="1" noChangeArrowheads="1"/>
          </p:cNvPicPr>
          <p:nvPr/>
        </p:nvPicPr>
        <p:blipFill>
          <a:blip r:embed="rId5" cstate="print"/>
          <a:srcRect l="16757"/>
          <a:stretch>
            <a:fillRect/>
          </a:stretch>
        </p:blipFill>
        <p:spPr bwMode="auto">
          <a:xfrm>
            <a:off x="4356100" y="1270000"/>
            <a:ext cx="2925763" cy="1828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70452" y="327647"/>
            <a:ext cx="7278130" cy="800400"/>
          </a:xfrm>
        </p:spPr>
        <p:txBody>
          <a:bodyPr/>
          <a:lstStyle/>
          <a:p>
            <a:r>
              <a:rPr lang="en-US" dirty="0"/>
              <a:t>Abstract</a:t>
            </a:r>
          </a:p>
        </p:txBody>
      </p:sp>
      <p:sp>
        <p:nvSpPr>
          <p:cNvPr id="33796" name="Rectangle 4"/>
          <p:cNvSpPr>
            <a:spLocks noChangeArrowheads="1"/>
          </p:cNvSpPr>
          <p:nvPr/>
        </p:nvSpPr>
        <p:spPr bwMode="auto">
          <a:xfrm>
            <a:off x="739823" y="1969942"/>
            <a:ext cx="7753248" cy="3539430"/>
          </a:xfrm>
          <a:prstGeom prst="rect">
            <a:avLst/>
          </a:prstGeom>
          <a:noFill/>
          <a:ln w="9525">
            <a:noFill/>
            <a:miter lim="800000"/>
            <a:headEnd/>
            <a:tailEnd/>
          </a:ln>
          <a:effectLst/>
        </p:spPr>
        <p:txBody>
          <a:bodyPr wrap="square" anchor="ctr">
            <a:spAutoFit/>
          </a:bodyPr>
          <a:lstStyle/>
          <a:p>
            <a:r>
              <a:rPr lang="en-US" sz="2800" dirty="0" smtClean="0"/>
              <a:t>Healers and </a:t>
            </a:r>
            <a:r>
              <a:rPr lang="en-US" sz="2800" dirty="0" err="1" smtClean="0"/>
              <a:t>intuitives</a:t>
            </a:r>
            <a:r>
              <a:rPr lang="en-US" sz="2800" dirty="0" smtClean="0"/>
              <a:t> talk about subtle energy. But what exactly is subtle energy and why has science not said much about it? This presentation discusses what is subtle energy from quantum information science and spiritual perspective. We will have exercises that demonstrates the reality of subtle energy. Join me as we play with and explore these consciousness expanding ideas.</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Thoughts and Meaning</a:t>
            </a:r>
            <a:endParaRPr lang="en-US" b="1" dirty="0"/>
          </a:p>
        </p:txBody>
      </p:sp>
      <p:sp>
        <p:nvSpPr>
          <p:cNvPr id="3" name="Content Placeholder 2"/>
          <p:cNvSpPr>
            <a:spLocks noGrp="1"/>
          </p:cNvSpPr>
          <p:nvPr>
            <p:ph idx="1"/>
          </p:nvPr>
        </p:nvSpPr>
        <p:spPr>
          <a:xfrm>
            <a:off x="873457" y="1400704"/>
            <a:ext cx="7601806" cy="4766920"/>
          </a:xfrm>
        </p:spPr>
        <p:txBody>
          <a:bodyPr>
            <a:normAutofit fontScale="77500" lnSpcReduction="20000"/>
          </a:bodyPr>
          <a:lstStyle/>
          <a:p>
            <a:r>
              <a:rPr lang="en-US" dirty="0" smtClean="0"/>
              <a:t>Human meaning inside mind but project “out there” </a:t>
            </a:r>
          </a:p>
          <a:p>
            <a:r>
              <a:rPr lang="en-US" dirty="0" smtClean="0"/>
              <a:t>Meaning are locations in hyperspace (focus levels)</a:t>
            </a:r>
          </a:p>
          <a:p>
            <a:r>
              <a:rPr lang="en-US" dirty="0" smtClean="0"/>
              <a:t>Content addressable memories</a:t>
            </a:r>
          </a:p>
          <a:p>
            <a:r>
              <a:rPr lang="en-US" dirty="0" smtClean="0"/>
              <a:t>Common sense local relationships</a:t>
            </a:r>
          </a:p>
          <a:p>
            <a:r>
              <a:rPr lang="en-US" dirty="0" smtClean="0"/>
              <a:t>Understanding</a:t>
            </a:r>
          </a:p>
          <a:p>
            <a:r>
              <a:rPr lang="en-US" dirty="0" smtClean="0"/>
              <a:t>Knowing</a:t>
            </a:r>
          </a:p>
          <a:p>
            <a:r>
              <a:rPr lang="en-US" dirty="0" smtClean="0"/>
              <a:t>Meaning</a:t>
            </a:r>
          </a:p>
          <a:p>
            <a:r>
              <a:rPr lang="en-US" dirty="0" smtClean="0"/>
              <a:t>Abstraction and Archetypes</a:t>
            </a:r>
          </a:p>
          <a:p>
            <a:r>
              <a:rPr lang="en-US" dirty="0" smtClean="0"/>
              <a:t>Akashic records</a:t>
            </a:r>
          </a:p>
          <a:p>
            <a:r>
              <a:rPr lang="en-US" dirty="0" smtClean="0"/>
              <a:t>Telepathy based on some universal meaning</a:t>
            </a:r>
          </a:p>
          <a:p>
            <a:r>
              <a:rPr lang="en-US" dirty="0" smtClean="0"/>
              <a:t>Animal/plant/nature communication</a:t>
            </a:r>
          </a:p>
          <a:p>
            <a:r>
              <a:rPr lang="en-US" dirty="0" smtClean="0"/>
              <a:t>Unconscious optimization and Gestalt answers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eaLnBrk="1" latinLnBrk="0" hangingPunct="1"/>
            <a:r>
              <a:rPr lang="en-US" sz="4000" b="1" kern="1200" dirty="0" smtClean="0">
                <a:solidFill>
                  <a:schemeClr val="tx1"/>
                </a:solidFill>
                <a:latin typeface="+mn-lt"/>
                <a:ea typeface="+mn-ea"/>
                <a:cs typeface="+mn-cs"/>
              </a:rPr>
              <a:t>Chi and Thoughts (Exercise)</a:t>
            </a:r>
            <a:endParaRPr lang="en-US" sz="5400" b="1" dirty="0"/>
          </a:p>
        </p:txBody>
      </p:sp>
      <p:sp>
        <p:nvSpPr>
          <p:cNvPr id="3" name="Content Placeholder 2"/>
          <p:cNvSpPr>
            <a:spLocks noGrp="1"/>
          </p:cNvSpPr>
          <p:nvPr>
            <p:ph idx="1"/>
          </p:nvPr>
        </p:nvSpPr>
        <p:spPr>
          <a:xfrm>
            <a:off x="457200" y="1753644"/>
            <a:ext cx="8229600" cy="4372520"/>
          </a:xfrm>
        </p:spPr>
        <p:txBody>
          <a:bodyPr/>
          <a:lstStyle/>
          <a:p>
            <a:r>
              <a:rPr lang="en-US" dirty="0" smtClean="0"/>
              <a:t>Group Exercise (10 per group):</a:t>
            </a:r>
          </a:p>
          <a:p>
            <a:pPr lvl="1"/>
            <a:r>
              <a:rPr lang="en-US" dirty="0" smtClean="0"/>
              <a:t>Volunteer with back towards audience</a:t>
            </a:r>
          </a:p>
          <a:p>
            <a:pPr lvl="1"/>
            <a:r>
              <a:rPr lang="en-US" dirty="0" smtClean="0"/>
              <a:t>Rest connect with intent to that person</a:t>
            </a:r>
          </a:p>
          <a:p>
            <a:pPr lvl="1"/>
            <a:r>
              <a:rPr lang="en-US" dirty="0" smtClean="0"/>
              <a:t>Rest of group then reports thoughts about person</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b="1" dirty="0" smtClean="0"/>
              <a:t>Chi and Quantum/space/time</a:t>
            </a:r>
            <a:endParaRPr lang="en-US" sz="5400" dirty="0"/>
          </a:p>
        </p:txBody>
      </p:sp>
      <p:sp>
        <p:nvSpPr>
          <p:cNvPr id="3" name="Content Placeholder 2"/>
          <p:cNvSpPr>
            <a:spLocks noGrp="1"/>
          </p:cNvSpPr>
          <p:nvPr>
            <p:ph idx="1"/>
          </p:nvPr>
        </p:nvSpPr>
        <p:spPr>
          <a:xfrm>
            <a:off x="457200" y="1359244"/>
            <a:ext cx="8242300" cy="4901856"/>
          </a:xfrm>
        </p:spPr>
        <p:txBody>
          <a:bodyPr>
            <a:normAutofit fontScale="92500" lnSpcReduction="10000"/>
          </a:bodyPr>
          <a:lstStyle/>
          <a:p>
            <a:r>
              <a:rPr lang="en-US" sz="2800" dirty="0" smtClean="0"/>
              <a:t>Your choice of model understanding: (</a:t>
            </a:r>
            <a:r>
              <a:rPr lang="en-US" sz="2800" dirty="0" err="1" smtClean="0"/>
              <a:t>massless</a:t>
            </a:r>
            <a:r>
              <a:rPr lang="en-US" sz="2800" dirty="0" smtClean="0"/>
              <a:t>)</a:t>
            </a:r>
          </a:p>
          <a:p>
            <a:pPr lvl="1"/>
            <a:r>
              <a:rPr lang="en-US" sz="2400" dirty="0" smtClean="0"/>
              <a:t>Point/address in set of dimensions: easy to see</a:t>
            </a:r>
          </a:p>
          <a:p>
            <a:pPr lvl="1"/>
            <a:r>
              <a:rPr lang="en-US" sz="2400" dirty="0" smtClean="0"/>
              <a:t>Include collections of dimensions: allows void</a:t>
            </a:r>
          </a:p>
          <a:p>
            <a:r>
              <a:rPr lang="en-US" sz="2800" dirty="0" smtClean="0"/>
              <a:t>No distance metrics</a:t>
            </a:r>
          </a:p>
          <a:p>
            <a:pPr lvl="1"/>
            <a:r>
              <a:rPr lang="en-US" sz="2400" dirty="0" smtClean="0"/>
              <a:t>Coefficient/address is not classical distance</a:t>
            </a:r>
          </a:p>
          <a:p>
            <a:pPr lvl="1"/>
            <a:r>
              <a:rPr lang="en-US" sz="2400" dirty="0" smtClean="0"/>
              <a:t>Semantics relationships are metrics of distinction</a:t>
            </a:r>
          </a:p>
          <a:p>
            <a:r>
              <a:rPr lang="en-US" sz="2800" dirty="0" smtClean="0"/>
              <a:t>Primitive change without time</a:t>
            </a:r>
          </a:p>
          <a:p>
            <a:pPr lvl="1"/>
            <a:r>
              <a:rPr lang="en-US" sz="2400" dirty="0" smtClean="0"/>
              <a:t>Changes of state without any universal clock</a:t>
            </a:r>
          </a:p>
          <a:p>
            <a:pPr lvl="1"/>
            <a:r>
              <a:rPr lang="en-US" sz="2400" dirty="0" smtClean="0"/>
              <a:t>State changes represents complexity increase</a:t>
            </a:r>
          </a:p>
          <a:p>
            <a:r>
              <a:rPr lang="en-US" dirty="0" smtClean="0"/>
              <a:t>Related metrics (no velocity, energy, mass, etc)</a:t>
            </a:r>
          </a:p>
          <a:p>
            <a:pPr lvl="1"/>
            <a:r>
              <a:rPr lang="en-US" sz="2400" dirty="0" smtClean="0"/>
              <a:t>Computing without energy (all </a:t>
            </a:r>
            <a:r>
              <a:rPr lang="en-US" sz="2400" dirty="0" err="1" smtClean="0"/>
              <a:t>infor</a:t>
            </a:r>
            <a:r>
              <a:rPr lang="en-US" sz="2400" dirty="0" smtClean="0"/>
              <a:t> in right location and form).</a:t>
            </a:r>
          </a:p>
          <a:p>
            <a:pPr lvl="1"/>
            <a:r>
              <a:rPr lang="en-US" sz="2400" dirty="0" smtClean="0"/>
              <a:t>Ordering increases complexity (No entropy or negative entropy)</a:t>
            </a:r>
          </a:p>
        </p:txBody>
      </p:sp>
      <p:pic>
        <p:nvPicPr>
          <p:cNvPr id="4" name="Picture 2"/>
          <p:cNvPicPr>
            <a:picLocks noChangeAspect="1" noChangeArrowheads="1"/>
          </p:cNvPicPr>
          <p:nvPr/>
        </p:nvPicPr>
        <p:blipFill>
          <a:blip r:embed="rId2" cstate="print"/>
          <a:srcRect/>
          <a:stretch>
            <a:fillRect/>
          </a:stretch>
        </p:blipFill>
        <p:spPr bwMode="auto">
          <a:xfrm>
            <a:off x="6912089" y="2107409"/>
            <a:ext cx="1952511" cy="259159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395"/>
            <a:ext cx="7278130" cy="800400"/>
          </a:xfrm>
        </p:spPr>
        <p:txBody>
          <a:bodyPr/>
          <a:lstStyle/>
          <a:p>
            <a:r>
              <a:rPr lang="en-US" b="1" dirty="0" smtClean="0"/>
              <a:t>Quantum Mind Model</a:t>
            </a:r>
            <a:endParaRPr lang="en-US" b="1" dirty="0"/>
          </a:p>
        </p:txBody>
      </p:sp>
      <p:sp>
        <p:nvSpPr>
          <p:cNvPr id="3" name="Content Placeholder 2"/>
          <p:cNvSpPr>
            <a:spLocks noGrp="1"/>
          </p:cNvSpPr>
          <p:nvPr>
            <p:ph idx="1"/>
          </p:nvPr>
        </p:nvSpPr>
        <p:spPr>
          <a:xfrm>
            <a:off x="324678" y="1478512"/>
            <a:ext cx="8686802" cy="4803017"/>
          </a:xfrm>
        </p:spPr>
        <p:txBody>
          <a:bodyPr>
            <a:normAutofit fontScale="92500" lnSpcReduction="10000"/>
          </a:bodyPr>
          <a:lstStyle/>
          <a:p>
            <a:pPr>
              <a:buNone/>
            </a:pPr>
            <a:r>
              <a:rPr lang="en-US" b="1" dirty="0" smtClean="0"/>
              <a:t>Thoughts are made of the strands of source </a:t>
            </a:r>
          </a:p>
          <a:p>
            <a:pPr lvl="1"/>
            <a:r>
              <a:rPr lang="en-US" dirty="0" smtClean="0"/>
              <a:t>State space is outside of 4D </a:t>
            </a:r>
            <a:r>
              <a:rPr lang="en-US" dirty="0" err="1" smtClean="0"/>
              <a:t>spacetime</a:t>
            </a:r>
            <a:endParaRPr lang="en-US" dirty="0" smtClean="0"/>
          </a:p>
          <a:p>
            <a:pPr lvl="1"/>
            <a:r>
              <a:rPr lang="en-US" dirty="0" smtClean="0"/>
              <a:t>Very high dimensional state space</a:t>
            </a:r>
          </a:p>
          <a:p>
            <a:pPr lvl="1"/>
            <a:r>
              <a:rPr lang="en-US" dirty="0" smtClean="0"/>
              <a:t>Randomness is key resource</a:t>
            </a:r>
          </a:p>
          <a:p>
            <a:pPr lvl="1"/>
            <a:r>
              <a:rPr lang="en-US" dirty="0" smtClean="0"/>
              <a:t>Quantum style orthogonal states</a:t>
            </a:r>
          </a:p>
          <a:p>
            <a:pPr lvl="1"/>
            <a:r>
              <a:rPr lang="en-US" dirty="0" smtClean="0"/>
              <a:t>Probabilistic state combination</a:t>
            </a:r>
          </a:p>
          <a:p>
            <a:pPr lvl="1"/>
            <a:r>
              <a:rPr lang="en-US" dirty="0" smtClean="0"/>
              <a:t>CDMA style computational framework</a:t>
            </a:r>
          </a:p>
          <a:p>
            <a:pPr lvl="1"/>
            <a:r>
              <a:rPr lang="en-US" dirty="0" smtClean="0"/>
              <a:t>Dimensional increase due to superposition/entanglement</a:t>
            </a:r>
          </a:p>
          <a:p>
            <a:pPr lvl="1"/>
            <a:r>
              <a:rPr lang="en-US" dirty="0" smtClean="0"/>
              <a:t>Semantic relations exist &amp; can be constructed</a:t>
            </a:r>
          </a:p>
          <a:p>
            <a:pPr lvl="1"/>
            <a:r>
              <a:rPr lang="en-US" dirty="0" smtClean="0"/>
              <a:t>Brain/mind mapping using phase invariance (patent)</a:t>
            </a:r>
          </a:p>
        </p:txBody>
      </p:sp>
      <p:pic>
        <p:nvPicPr>
          <p:cNvPr id="31746" name="Picture 2"/>
          <p:cNvPicPr>
            <a:picLocks noChangeAspect="1" noChangeArrowheads="1"/>
          </p:cNvPicPr>
          <p:nvPr/>
        </p:nvPicPr>
        <p:blipFill>
          <a:blip r:embed="rId2" cstate="print"/>
          <a:srcRect/>
          <a:stretch>
            <a:fillRect/>
          </a:stretch>
        </p:blipFill>
        <p:spPr bwMode="auto">
          <a:xfrm>
            <a:off x="7011642" y="2049325"/>
            <a:ext cx="1721540" cy="2398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eaLnBrk="1" latinLnBrk="0" hangingPunct="1"/>
            <a:r>
              <a:rPr lang="en-US" sz="4000" b="1" kern="1200" dirty="0" smtClean="0">
                <a:solidFill>
                  <a:schemeClr val="tx1"/>
                </a:solidFill>
                <a:latin typeface="+mn-lt"/>
                <a:ea typeface="+mn-ea"/>
                <a:cs typeface="+mn-cs"/>
              </a:rPr>
              <a:t>Expanding your Chi (Meditation)</a:t>
            </a:r>
            <a:endParaRPr lang="en-US" sz="5400" b="1" dirty="0"/>
          </a:p>
        </p:txBody>
      </p:sp>
      <p:pic>
        <p:nvPicPr>
          <p:cNvPr id="4" name="Picture 2"/>
          <p:cNvPicPr>
            <a:picLocks noChangeAspect="1" noChangeArrowheads="1"/>
          </p:cNvPicPr>
          <p:nvPr/>
        </p:nvPicPr>
        <p:blipFill>
          <a:blip r:embed="rId2" cstate="print"/>
          <a:srcRect/>
          <a:stretch>
            <a:fillRect/>
          </a:stretch>
        </p:blipFill>
        <p:spPr bwMode="auto">
          <a:xfrm>
            <a:off x="788262" y="1762722"/>
            <a:ext cx="3196883" cy="4454324"/>
          </a:xfrm>
          <a:prstGeom prst="rect">
            <a:avLst/>
          </a:prstGeom>
          <a:noFill/>
          <a:ln w="9525">
            <a:noFill/>
            <a:miter lim="800000"/>
            <a:headEnd/>
            <a:tailEnd/>
          </a:ln>
        </p:spPr>
      </p:pic>
      <p:sp>
        <p:nvSpPr>
          <p:cNvPr id="5" name="TextBox 4"/>
          <p:cNvSpPr txBox="1"/>
          <p:nvPr/>
        </p:nvSpPr>
        <p:spPr>
          <a:xfrm>
            <a:off x="4696338" y="2717412"/>
            <a:ext cx="3369501" cy="1384995"/>
          </a:xfrm>
          <a:prstGeom prst="rect">
            <a:avLst/>
          </a:prstGeom>
          <a:noFill/>
        </p:spPr>
        <p:txBody>
          <a:bodyPr wrap="square" rtlCol="0">
            <a:spAutoFit/>
          </a:bodyPr>
          <a:lstStyle/>
          <a:p>
            <a:r>
              <a:rPr lang="en-US" sz="2800" dirty="0" smtClean="0"/>
              <a:t>Guided meditation to open all your chakras in a group setting. </a:t>
            </a:r>
            <a:endParaRPr lang="en-US" sz="2800" dirty="0"/>
          </a:p>
        </p:txBody>
      </p:sp>
      <p:sp>
        <p:nvSpPr>
          <p:cNvPr id="6" name="TextBox 5"/>
          <p:cNvSpPr txBox="1"/>
          <p:nvPr/>
        </p:nvSpPr>
        <p:spPr>
          <a:xfrm>
            <a:off x="4760259" y="5298141"/>
            <a:ext cx="3805518" cy="461665"/>
          </a:xfrm>
          <a:prstGeom prst="rect">
            <a:avLst/>
          </a:prstGeom>
          <a:noFill/>
        </p:spPr>
        <p:txBody>
          <a:bodyPr wrap="square" rtlCol="0">
            <a:spAutoFit/>
          </a:bodyPr>
          <a:lstStyle/>
          <a:p>
            <a:r>
              <a:rPr lang="en-US" sz="2400" dirty="0" smtClean="0"/>
              <a:t>At end try Energy Combing</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 in Your Daily Life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Chi is generated by normal things</a:t>
            </a:r>
          </a:p>
          <a:p>
            <a:pPr lvl="1"/>
            <a:r>
              <a:rPr lang="en-US" dirty="0" smtClean="0"/>
              <a:t>Florescent lights</a:t>
            </a:r>
          </a:p>
          <a:p>
            <a:pPr lvl="1"/>
            <a:r>
              <a:rPr lang="en-US" dirty="0" smtClean="0"/>
              <a:t>Plucking/banging musical instruments</a:t>
            </a:r>
          </a:p>
          <a:p>
            <a:pPr lvl="1"/>
            <a:r>
              <a:rPr lang="en-US" dirty="0" smtClean="0"/>
              <a:t>Clapping</a:t>
            </a:r>
          </a:p>
          <a:p>
            <a:pPr lvl="1"/>
            <a:r>
              <a:rPr lang="en-US" dirty="0" smtClean="0"/>
              <a:t>Vibration and sounds</a:t>
            </a:r>
          </a:p>
          <a:p>
            <a:pPr lvl="1"/>
            <a:r>
              <a:rPr lang="en-US" dirty="0" smtClean="0"/>
              <a:t>Thoughts</a:t>
            </a:r>
          </a:p>
          <a:p>
            <a:r>
              <a:rPr lang="en-US" dirty="0" smtClean="0"/>
              <a:t>Grounding </a:t>
            </a:r>
          </a:p>
          <a:p>
            <a:pPr lvl="1"/>
            <a:r>
              <a:rPr lang="en-US" dirty="0" smtClean="0"/>
              <a:t>Keeping chakras open (positive thoughts)</a:t>
            </a:r>
          </a:p>
          <a:p>
            <a:pPr lvl="1"/>
            <a:r>
              <a:rPr lang="en-US" dirty="0" smtClean="0"/>
              <a:t>“Let </a:t>
            </a:r>
            <a:r>
              <a:rPr lang="en-US" dirty="0" smtClean="0"/>
              <a:t>it </a:t>
            </a:r>
            <a:r>
              <a:rPr lang="en-US" dirty="0" smtClean="0"/>
              <a:t>be” </a:t>
            </a:r>
            <a:r>
              <a:rPr lang="en-US" dirty="0" smtClean="0"/>
              <a:t>tree </a:t>
            </a:r>
            <a:endParaRPr lang="en-US" dirty="0" smtClean="0"/>
          </a:p>
          <a:p>
            <a:pPr lvl="1"/>
            <a:r>
              <a:rPr lang="en-US" dirty="0" smtClean="0"/>
              <a:t>Getting Cleared (Self clearing, QCS, Reiki etc)</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65" y="249585"/>
            <a:ext cx="7278130" cy="800400"/>
          </a:xfrm>
        </p:spPr>
        <p:txBody>
          <a:bodyPr>
            <a:normAutofit/>
          </a:bodyPr>
          <a:lstStyle/>
          <a:p>
            <a:pPr lvl="0" rtl="0" eaLnBrk="1" latinLnBrk="0" hangingPunct="1"/>
            <a:r>
              <a:rPr lang="en-US" kern="1200" dirty="0" smtClean="0">
                <a:solidFill>
                  <a:schemeClr val="tx1"/>
                </a:solidFill>
                <a:latin typeface="+mn-lt"/>
                <a:ea typeface="+mn-ea"/>
                <a:cs typeface="+mn-cs"/>
              </a:rPr>
              <a:t>Questions and Discussion</a:t>
            </a:r>
            <a:endParaRPr lang="en-US" sz="6000" dirty="0"/>
          </a:p>
        </p:txBody>
      </p:sp>
      <p:sp>
        <p:nvSpPr>
          <p:cNvPr id="4" name="TextBox 3"/>
          <p:cNvSpPr txBox="1"/>
          <p:nvPr/>
        </p:nvSpPr>
        <p:spPr>
          <a:xfrm>
            <a:off x="1404810" y="5103353"/>
            <a:ext cx="6033220" cy="830997"/>
          </a:xfrm>
          <a:prstGeom prst="rect">
            <a:avLst/>
          </a:prstGeom>
          <a:noFill/>
        </p:spPr>
        <p:txBody>
          <a:bodyPr wrap="square" rtlCol="0">
            <a:spAutoFit/>
          </a:bodyPr>
          <a:lstStyle/>
          <a:p>
            <a:pPr algn="ctr"/>
            <a:r>
              <a:rPr lang="en-US" sz="4800" dirty="0" smtClean="0"/>
              <a:t>End of Presentation</a:t>
            </a:r>
            <a:endParaRPr lang="en-US" sz="4800" dirty="0"/>
          </a:p>
        </p:txBody>
      </p:sp>
      <p:pic>
        <p:nvPicPr>
          <p:cNvPr id="5" name="Picture 2"/>
          <p:cNvPicPr>
            <a:picLocks noChangeAspect="1" noChangeArrowheads="1"/>
          </p:cNvPicPr>
          <p:nvPr/>
        </p:nvPicPr>
        <p:blipFill>
          <a:blip r:embed="rId2" cstate="print"/>
          <a:srcRect/>
          <a:stretch>
            <a:fillRect/>
          </a:stretch>
        </p:blipFill>
        <p:spPr bwMode="auto">
          <a:xfrm>
            <a:off x="2270068" y="1847114"/>
            <a:ext cx="2027007" cy="304051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736960" y="1854743"/>
            <a:ext cx="2045980" cy="3025253"/>
          </a:xfrm>
          <a:prstGeom prst="rect">
            <a:avLst/>
          </a:prstGeom>
          <a:noFill/>
          <a:ln w="9525">
            <a:noFill/>
            <a:miter lim="800000"/>
            <a:headEnd/>
            <a:tailEnd/>
          </a:ln>
        </p:spPr>
      </p:pic>
      <p:sp>
        <p:nvSpPr>
          <p:cNvPr id="7" name="TextBox 6"/>
          <p:cNvSpPr txBox="1"/>
          <p:nvPr/>
        </p:nvSpPr>
        <p:spPr>
          <a:xfrm>
            <a:off x="2354894" y="1114816"/>
            <a:ext cx="3995802" cy="461665"/>
          </a:xfrm>
          <a:prstGeom prst="rect">
            <a:avLst/>
          </a:prstGeom>
          <a:noFill/>
        </p:spPr>
        <p:txBody>
          <a:bodyPr wrap="square" rtlCol="0">
            <a:spAutoFit/>
          </a:bodyPr>
          <a:lstStyle/>
          <a:p>
            <a:pPr algn="ctr"/>
            <a:r>
              <a:rPr lang="en-US" sz="2400" b="1" dirty="0" smtClean="0"/>
              <a:t>Open Sealed Envelopes Now</a:t>
            </a:r>
            <a:endParaRPr 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dirty="0"/>
              <a:t>Biography</a:t>
            </a:r>
          </a:p>
        </p:txBody>
      </p:sp>
      <p:sp>
        <p:nvSpPr>
          <p:cNvPr id="39940" name="Rectangle 4"/>
          <p:cNvSpPr>
            <a:spLocks noChangeArrowheads="1"/>
          </p:cNvSpPr>
          <p:nvPr/>
        </p:nvSpPr>
        <p:spPr bwMode="auto">
          <a:xfrm>
            <a:off x="795412" y="1972905"/>
            <a:ext cx="7600441" cy="3539430"/>
          </a:xfrm>
          <a:prstGeom prst="rect">
            <a:avLst/>
          </a:prstGeom>
          <a:noFill/>
          <a:ln w="9525">
            <a:noFill/>
            <a:miter lim="800000"/>
            <a:headEnd/>
            <a:tailEnd/>
          </a:ln>
          <a:effectLst/>
        </p:spPr>
        <p:txBody>
          <a:bodyPr wrap="square" anchor="ctr">
            <a:spAutoFit/>
          </a:bodyPr>
          <a:lstStyle/>
          <a:p>
            <a:r>
              <a:rPr lang="en-US" sz="2800" dirty="0" smtClean="0"/>
              <a:t>Doug Matzke has a Ph.D. in quantum computing, has studied NLP for the last 5 years and has studied metaphysics topics for over 30 years. Doug creates an interesting synthesis of computation models of consciousness and spiritual ideas by using quantum science based arguments as a bridge to spirited science conclusions. He is an enthusiastic and thought provoking speaker.</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4993" y="193765"/>
            <a:ext cx="7543800" cy="627108"/>
          </a:xfrm>
        </p:spPr>
        <p:txBody>
          <a:bodyPr>
            <a:normAutofit fontScale="90000"/>
          </a:bodyPr>
          <a:lstStyle/>
          <a:p>
            <a:r>
              <a:rPr lang="en-US" sz="4900" b="1" dirty="0"/>
              <a:t>Outline</a:t>
            </a:r>
            <a:endParaRPr lang="en-US" b="1" dirty="0"/>
          </a:p>
        </p:txBody>
      </p:sp>
      <p:sp>
        <p:nvSpPr>
          <p:cNvPr id="29699" name="Rectangle 3"/>
          <p:cNvSpPr>
            <a:spLocks noGrp="1" noChangeArrowheads="1"/>
          </p:cNvSpPr>
          <p:nvPr>
            <p:ph type="body" idx="1"/>
          </p:nvPr>
        </p:nvSpPr>
        <p:spPr>
          <a:xfrm>
            <a:off x="809762" y="1087454"/>
            <a:ext cx="7242417" cy="5538418"/>
          </a:xfrm>
        </p:spPr>
        <p:txBody>
          <a:bodyPr>
            <a:noAutofit/>
          </a:bodyPr>
          <a:lstStyle/>
          <a:p>
            <a:pPr>
              <a:lnSpc>
                <a:spcPct val="80000"/>
              </a:lnSpc>
              <a:buFont typeface="Wingdings" pitchFamily="2" charset="2"/>
              <a:buNone/>
            </a:pPr>
            <a:r>
              <a:rPr lang="en-US" sz="4000" b="1" dirty="0" smtClean="0"/>
              <a:t>Science of Subtle Energy</a:t>
            </a:r>
          </a:p>
          <a:p>
            <a:pPr>
              <a:lnSpc>
                <a:spcPct val="80000"/>
              </a:lnSpc>
            </a:pPr>
            <a:r>
              <a:rPr lang="en-US" dirty="0" smtClean="0"/>
              <a:t>What is Subtle Energy or Chi</a:t>
            </a:r>
            <a:endParaRPr lang="en-US" sz="2000" dirty="0" smtClean="0"/>
          </a:p>
          <a:p>
            <a:pPr>
              <a:lnSpc>
                <a:spcPct val="80000"/>
              </a:lnSpc>
            </a:pPr>
            <a:r>
              <a:rPr lang="en-US" dirty="0" smtClean="0"/>
              <a:t>Chi and Measurement</a:t>
            </a:r>
          </a:p>
          <a:p>
            <a:pPr>
              <a:lnSpc>
                <a:spcPct val="80000"/>
              </a:lnSpc>
            </a:pPr>
            <a:r>
              <a:rPr lang="en-US" dirty="0" smtClean="0"/>
              <a:t>Experiencing Chi</a:t>
            </a:r>
          </a:p>
          <a:p>
            <a:pPr>
              <a:lnSpc>
                <a:spcPct val="80000"/>
              </a:lnSpc>
            </a:pPr>
            <a:r>
              <a:rPr lang="en-US" dirty="0" smtClean="0"/>
              <a:t>Chi Generators</a:t>
            </a:r>
          </a:p>
          <a:p>
            <a:pPr>
              <a:lnSpc>
                <a:spcPct val="80000"/>
              </a:lnSpc>
            </a:pPr>
            <a:r>
              <a:rPr lang="en-US" dirty="0" smtClean="0"/>
              <a:t>Double Blind Experiment</a:t>
            </a:r>
          </a:p>
          <a:p>
            <a:pPr>
              <a:lnSpc>
                <a:spcPct val="80000"/>
              </a:lnSpc>
            </a:pPr>
            <a:r>
              <a:rPr lang="en-US" dirty="0" smtClean="0"/>
              <a:t>Chi and Intelligence/Information</a:t>
            </a:r>
          </a:p>
          <a:p>
            <a:pPr>
              <a:lnSpc>
                <a:spcPct val="80000"/>
              </a:lnSpc>
            </a:pPr>
            <a:r>
              <a:rPr lang="en-US" dirty="0" smtClean="0"/>
              <a:t>Chi and Thoughts (Exercise)</a:t>
            </a:r>
          </a:p>
          <a:p>
            <a:pPr>
              <a:lnSpc>
                <a:spcPct val="80000"/>
              </a:lnSpc>
            </a:pPr>
            <a:r>
              <a:rPr lang="en-US" dirty="0" smtClean="0"/>
              <a:t>Chi and Quantum/space/time</a:t>
            </a:r>
          </a:p>
          <a:p>
            <a:pPr>
              <a:lnSpc>
                <a:spcPct val="80000"/>
              </a:lnSpc>
            </a:pPr>
            <a:r>
              <a:rPr lang="en-US" dirty="0" smtClean="0"/>
              <a:t>Expanding your Chi (Meditation)</a:t>
            </a:r>
          </a:p>
          <a:p>
            <a:pPr>
              <a:lnSpc>
                <a:spcPct val="80000"/>
              </a:lnSpc>
            </a:pPr>
            <a:r>
              <a:rPr lang="en-US" dirty="0" smtClean="0"/>
              <a:t>Questions and Discussion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353015"/>
            <a:ext cx="7278130" cy="800400"/>
          </a:xfrm>
        </p:spPr>
        <p:txBody>
          <a:bodyPr>
            <a:normAutofit/>
          </a:bodyPr>
          <a:lstStyle/>
          <a:p>
            <a:pPr lvl="0" rtl="0" eaLnBrk="1" latinLnBrk="0" hangingPunct="1"/>
            <a:r>
              <a:rPr lang="en-US" b="1" kern="1200" dirty="0" smtClean="0">
                <a:solidFill>
                  <a:schemeClr val="tx1"/>
                </a:solidFill>
                <a:ea typeface="+mn-ea"/>
                <a:cs typeface="+mn-cs"/>
              </a:rPr>
              <a:t>What is Subtle Energy or Chi</a:t>
            </a:r>
            <a:endParaRPr lang="en-US" sz="6000" b="1" dirty="0"/>
          </a:p>
        </p:txBody>
      </p:sp>
      <p:sp>
        <p:nvSpPr>
          <p:cNvPr id="3" name="Content Placeholder 2"/>
          <p:cNvSpPr>
            <a:spLocks noGrp="1"/>
          </p:cNvSpPr>
          <p:nvPr>
            <p:ph idx="1"/>
          </p:nvPr>
        </p:nvSpPr>
        <p:spPr>
          <a:xfrm>
            <a:off x="470262" y="1610223"/>
            <a:ext cx="8373487" cy="4766920"/>
          </a:xfrm>
        </p:spPr>
        <p:txBody>
          <a:bodyPr>
            <a:normAutofit/>
          </a:bodyPr>
          <a:lstStyle/>
          <a:p>
            <a:r>
              <a:rPr lang="en-US" dirty="0" smtClean="0"/>
              <a:t>Chi is the life force</a:t>
            </a:r>
          </a:p>
          <a:p>
            <a:r>
              <a:rPr lang="en-US" dirty="0" smtClean="0"/>
              <a:t>Chi is like flowing water (not a lake or battery)</a:t>
            </a:r>
          </a:p>
          <a:p>
            <a:r>
              <a:rPr lang="en-US" dirty="0" smtClean="0"/>
              <a:t>Chi is free (no reason to stock pile or hoard)</a:t>
            </a:r>
          </a:p>
          <a:p>
            <a:r>
              <a:rPr lang="en-US" dirty="0" smtClean="0"/>
              <a:t>Chi is ubiquitous (everywhere in nature)</a:t>
            </a:r>
          </a:p>
          <a:p>
            <a:r>
              <a:rPr lang="en-US" dirty="0" smtClean="0"/>
              <a:t>Chi is not measurable (not classical energy)</a:t>
            </a:r>
          </a:p>
          <a:p>
            <a:r>
              <a:rPr lang="en-US" dirty="0" smtClean="0"/>
              <a:t>Chi is informative (not energetic)</a:t>
            </a:r>
          </a:p>
          <a:p>
            <a:r>
              <a:rPr lang="en-US" dirty="0" smtClean="0"/>
              <a:t>Chi is connective (non-local in space and time)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173"/>
            <a:ext cx="7278130" cy="800400"/>
          </a:xfrm>
        </p:spPr>
        <p:txBody>
          <a:bodyPr/>
          <a:lstStyle/>
          <a:p>
            <a:r>
              <a:rPr lang="en-US" b="1" dirty="0" smtClean="0"/>
              <a:t>Chi Science History</a:t>
            </a:r>
            <a:endParaRPr lang="en-US" b="1" dirty="0"/>
          </a:p>
        </p:txBody>
      </p:sp>
      <p:sp>
        <p:nvSpPr>
          <p:cNvPr id="3" name="Content Placeholder 2"/>
          <p:cNvSpPr>
            <a:spLocks noGrp="1"/>
          </p:cNvSpPr>
          <p:nvPr>
            <p:ph idx="1"/>
          </p:nvPr>
        </p:nvSpPr>
        <p:spPr>
          <a:xfrm>
            <a:off x="300251" y="1714085"/>
            <a:ext cx="8843749" cy="4766920"/>
          </a:xfrm>
        </p:spPr>
        <p:txBody>
          <a:bodyPr>
            <a:normAutofit/>
          </a:bodyPr>
          <a:lstStyle/>
          <a:p>
            <a:r>
              <a:rPr lang="en-US" dirty="0" smtClean="0"/>
              <a:t>Thousands of years old in Eastern countries</a:t>
            </a:r>
          </a:p>
          <a:p>
            <a:pPr lvl="1">
              <a:buNone/>
            </a:pPr>
            <a:r>
              <a:rPr lang="en-US" dirty="0" smtClean="0"/>
              <a:t>– Basis of medical, military and spiritual world views</a:t>
            </a:r>
          </a:p>
          <a:p>
            <a:r>
              <a:rPr lang="en-US" dirty="0" smtClean="0"/>
              <a:t>Acupuncture surgery in west only in 1960s</a:t>
            </a:r>
          </a:p>
          <a:p>
            <a:r>
              <a:rPr lang="en-US" dirty="0" smtClean="0"/>
              <a:t>Systems: acupuncture meridians, chakras, </a:t>
            </a:r>
            <a:r>
              <a:rPr lang="en-US" dirty="0" err="1" smtClean="0"/>
              <a:t>Iching</a:t>
            </a:r>
            <a:endParaRPr lang="en-US" dirty="0" smtClean="0"/>
          </a:p>
          <a:p>
            <a:r>
              <a:rPr lang="en-US" dirty="0" smtClean="0"/>
              <a:t>Imprinting in water: succussion, vortex</a:t>
            </a:r>
          </a:p>
          <a:p>
            <a:r>
              <a:rPr lang="en-US" dirty="0" smtClean="0"/>
              <a:t>Awareness: dowsing, medical intuition, RV</a:t>
            </a:r>
          </a:p>
          <a:p>
            <a:r>
              <a:rPr lang="en-US" dirty="0" smtClean="0"/>
              <a:t>Effects: Reiki, energy balancing, REG PK</a:t>
            </a:r>
          </a:p>
          <a:p>
            <a:r>
              <a:rPr lang="en-US" dirty="0" smtClean="0"/>
              <a:t>Modern research laboratories </a:t>
            </a:r>
            <a:r>
              <a:rPr lang="en-US" sz="2800" dirty="0" smtClean="0"/>
              <a:t>(Pear, IONS, Sony, etc)</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7278130" cy="800400"/>
          </a:xfrm>
        </p:spPr>
        <p:txBody>
          <a:bodyPr>
            <a:normAutofit/>
          </a:bodyPr>
          <a:lstStyle/>
          <a:p>
            <a:pPr lvl="0" rtl="0" eaLnBrk="1" latinLnBrk="0" hangingPunct="1"/>
            <a:r>
              <a:rPr lang="en-US" b="1" kern="1200" dirty="0" smtClean="0">
                <a:solidFill>
                  <a:schemeClr val="tx1"/>
                </a:solidFill>
                <a:ea typeface="+mn-ea"/>
                <a:cs typeface="+mn-cs"/>
              </a:rPr>
              <a:t>Structure of Chi ‘Field’</a:t>
            </a:r>
            <a:endParaRPr lang="en-US" sz="6000" b="1" dirty="0"/>
          </a:p>
        </p:txBody>
      </p:sp>
      <p:pic>
        <p:nvPicPr>
          <p:cNvPr id="4" name="Picture 2"/>
          <p:cNvPicPr>
            <a:picLocks noChangeAspect="1" noChangeArrowheads="1"/>
          </p:cNvPicPr>
          <p:nvPr/>
        </p:nvPicPr>
        <p:blipFill>
          <a:blip r:embed="rId2" cstate="print"/>
          <a:srcRect/>
          <a:stretch>
            <a:fillRect/>
          </a:stretch>
        </p:blipFill>
        <p:spPr bwMode="auto">
          <a:xfrm>
            <a:off x="4600169" y="1612947"/>
            <a:ext cx="2778531" cy="418011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267324" y="1501049"/>
            <a:ext cx="3095872" cy="4340952"/>
          </a:xfrm>
          <a:prstGeom prst="rect">
            <a:avLst/>
          </a:prstGeom>
          <a:noFill/>
          <a:ln w="9525">
            <a:noFill/>
            <a:miter lim="800000"/>
            <a:headEnd/>
            <a:tailEnd/>
          </a:ln>
        </p:spPr>
      </p:pic>
      <p:sp>
        <p:nvSpPr>
          <p:cNvPr id="6" name="TextBox 5"/>
          <p:cNvSpPr txBox="1"/>
          <p:nvPr/>
        </p:nvSpPr>
        <p:spPr>
          <a:xfrm>
            <a:off x="342900" y="5981700"/>
            <a:ext cx="8597900" cy="400110"/>
          </a:xfrm>
          <a:prstGeom prst="rect">
            <a:avLst/>
          </a:prstGeom>
          <a:noFill/>
        </p:spPr>
        <p:txBody>
          <a:bodyPr wrap="square" rtlCol="0">
            <a:spAutoFit/>
          </a:bodyPr>
          <a:lstStyle/>
          <a:p>
            <a:r>
              <a:rPr lang="en-US" sz="2000" b="1" dirty="0" smtClean="0"/>
              <a:t>Quantum Cloud: </a:t>
            </a:r>
            <a:r>
              <a:rPr lang="en-US" sz="2000" dirty="0" smtClean="0"/>
              <a:t>Representation of high dimensions projected into 3 dimensions</a:t>
            </a:r>
            <a:endParaRPr lang="en-US" sz="2000" dirty="0"/>
          </a:p>
        </p:txBody>
      </p:sp>
      <p:sp>
        <p:nvSpPr>
          <p:cNvPr id="7" name="TextBox 6"/>
          <p:cNvSpPr txBox="1"/>
          <p:nvPr/>
        </p:nvSpPr>
        <p:spPr>
          <a:xfrm>
            <a:off x="2413000" y="1066800"/>
            <a:ext cx="3746500" cy="461665"/>
          </a:xfrm>
          <a:prstGeom prst="rect">
            <a:avLst/>
          </a:prstGeom>
          <a:noFill/>
        </p:spPr>
        <p:txBody>
          <a:bodyPr wrap="square" rtlCol="0">
            <a:spAutoFit/>
          </a:bodyPr>
          <a:lstStyle/>
          <a:p>
            <a:r>
              <a:rPr lang="en-US" sz="2400" dirty="0" smtClean="0"/>
              <a:t>Non-classical Quantum Field</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8" y="356525"/>
            <a:ext cx="7278130" cy="800400"/>
          </a:xfrm>
        </p:spPr>
        <p:txBody>
          <a:bodyPr>
            <a:normAutofit/>
          </a:bodyPr>
          <a:lstStyle/>
          <a:p>
            <a:r>
              <a:rPr lang="en-US" dirty="0" smtClean="0"/>
              <a:t>Limits &amp; Classical Information</a:t>
            </a:r>
            <a:endParaRPr lang="en-US" dirty="0"/>
          </a:p>
        </p:txBody>
      </p:sp>
      <p:sp>
        <p:nvSpPr>
          <p:cNvPr id="3" name="Content Placeholder 2"/>
          <p:cNvSpPr>
            <a:spLocks noGrp="1"/>
          </p:cNvSpPr>
          <p:nvPr>
            <p:ph idx="1"/>
          </p:nvPr>
        </p:nvSpPr>
        <p:spPr>
          <a:xfrm>
            <a:off x="685800" y="1465264"/>
            <a:ext cx="8115300" cy="4766920"/>
          </a:xfrm>
        </p:spPr>
        <p:txBody>
          <a:bodyPr>
            <a:normAutofit fontScale="77500" lnSpcReduction="20000"/>
          </a:bodyPr>
          <a:lstStyle/>
          <a:p>
            <a:r>
              <a:rPr lang="en-US" dirty="0" smtClean="0"/>
              <a:t>Speed of Light</a:t>
            </a:r>
          </a:p>
          <a:p>
            <a:r>
              <a:rPr lang="en-US" dirty="0" smtClean="0"/>
              <a:t>Uncertainty</a:t>
            </a:r>
          </a:p>
          <a:p>
            <a:r>
              <a:rPr lang="en-US" dirty="0" smtClean="0"/>
              <a:t>Observability</a:t>
            </a:r>
          </a:p>
          <a:p>
            <a:r>
              <a:rPr lang="en-US" dirty="0" smtClean="0"/>
              <a:t>Determinism</a:t>
            </a:r>
          </a:p>
          <a:p>
            <a:r>
              <a:rPr lang="en-US" dirty="0" smtClean="0"/>
              <a:t>Density</a:t>
            </a:r>
          </a:p>
          <a:p>
            <a:r>
              <a:rPr lang="en-US" dirty="0" smtClean="0"/>
              <a:t>Black holes</a:t>
            </a:r>
          </a:p>
          <a:p>
            <a:r>
              <a:rPr lang="en-US" dirty="0" smtClean="0"/>
              <a:t>Relativity and Gravity</a:t>
            </a:r>
          </a:p>
          <a:p>
            <a:r>
              <a:rPr lang="en-US" dirty="0" smtClean="0"/>
              <a:t>Consistency and Conservation</a:t>
            </a:r>
          </a:p>
          <a:p>
            <a:r>
              <a:rPr lang="en-US" dirty="0" smtClean="0"/>
              <a:t>Undecidable and NP completeness</a:t>
            </a:r>
          </a:p>
          <a:p>
            <a:r>
              <a:rPr lang="en-US" dirty="0" smtClean="0"/>
              <a:t>Locality based on number of dimensions</a:t>
            </a:r>
          </a:p>
          <a:p>
            <a:r>
              <a:rPr lang="en-US" dirty="0" smtClean="0"/>
              <a:t>Dimensional projection/embedding</a:t>
            </a:r>
          </a:p>
          <a:p>
            <a:r>
              <a:rPr lang="en-US" dirty="0" smtClean="0"/>
              <a:t>Observer Frame(s) as computation perspective</a:t>
            </a:r>
            <a:endParaRPr lang="en-US" dirty="0"/>
          </a:p>
        </p:txBody>
      </p:sp>
      <p:pic>
        <p:nvPicPr>
          <p:cNvPr id="4" name="Picture 12" descr="M:\phd\IBM\0698gershen_opener.gif"/>
          <p:cNvPicPr>
            <a:picLocks noChangeAspect="1" noChangeArrowheads="1"/>
          </p:cNvPicPr>
          <p:nvPr/>
        </p:nvPicPr>
        <p:blipFill>
          <a:blip r:embed="rId3" cstate="print"/>
          <a:srcRect l="3992" t="6012" b="6662"/>
          <a:stretch>
            <a:fillRect/>
          </a:stretch>
        </p:blipFill>
        <p:spPr bwMode="auto">
          <a:xfrm>
            <a:off x="3545715" y="1543634"/>
            <a:ext cx="5225219" cy="218211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eaLnBrk="1" latinLnBrk="0" hangingPunct="1"/>
            <a:r>
              <a:rPr lang="en-US" b="1" kern="1200" dirty="0" smtClean="0">
                <a:solidFill>
                  <a:schemeClr val="tx1"/>
                </a:solidFill>
                <a:latin typeface="+mn-lt"/>
                <a:ea typeface="+mn-ea"/>
                <a:cs typeface="+mn-cs"/>
              </a:rPr>
              <a:t>Chi and Science</a:t>
            </a:r>
            <a:endParaRPr lang="en-US" sz="6000" b="1" dirty="0"/>
          </a:p>
        </p:txBody>
      </p:sp>
      <p:sp>
        <p:nvSpPr>
          <p:cNvPr id="3" name="Content Placeholder 2"/>
          <p:cNvSpPr>
            <a:spLocks noGrp="1"/>
          </p:cNvSpPr>
          <p:nvPr>
            <p:ph idx="1"/>
          </p:nvPr>
        </p:nvSpPr>
        <p:spPr/>
        <p:txBody>
          <a:bodyPr>
            <a:normAutofit fontScale="92500" lnSpcReduction="10000"/>
          </a:bodyPr>
          <a:lstStyle/>
          <a:p>
            <a:r>
              <a:rPr lang="en-US" dirty="0" smtClean="0"/>
              <a:t>Scientists can generate Chi</a:t>
            </a:r>
          </a:p>
          <a:p>
            <a:pPr lvl="1"/>
            <a:r>
              <a:rPr lang="en-US" dirty="0" smtClean="0"/>
              <a:t>Chi generators</a:t>
            </a:r>
          </a:p>
          <a:p>
            <a:pPr lvl="1"/>
            <a:r>
              <a:rPr lang="en-US" dirty="0" smtClean="0"/>
              <a:t>Chi amplifiers</a:t>
            </a:r>
          </a:p>
          <a:p>
            <a:pPr lvl="1"/>
            <a:r>
              <a:rPr lang="en-US" dirty="0" smtClean="0"/>
              <a:t>Vortexes and succussion</a:t>
            </a:r>
          </a:p>
          <a:p>
            <a:pPr lvl="1"/>
            <a:r>
              <a:rPr lang="en-US" dirty="0" smtClean="0"/>
              <a:t>Acupuncture regulates Chi</a:t>
            </a:r>
          </a:p>
          <a:p>
            <a:pPr lvl="1"/>
            <a:r>
              <a:rPr lang="en-US" dirty="0" smtClean="0"/>
              <a:t>Hands on Healing</a:t>
            </a:r>
          </a:p>
          <a:p>
            <a:r>
              <a:rPr lang="en-US" dirty="0" smtClean="0"/>
              <a:t>Scientists can </a:t>
            </a:r>
            <a:r>
              <a:rPr lang="en-US" b="1" dirty="0" smtClean="0"/>
              <a:t>not</a:t>
            </a:r>
            <a:r>
              <a:rPr lang="en-US" dirty="0" smtClean="0"/>
              <a:t> measure Chi</a:t>
            </a:r>
          </a:p>
          <a:p>
            <a:pPr lvl="1"/>
            <a:r>
              <a:rPr lang="en-US" dirty="0" smtClean="0"/>
              <a:t>Only humans can sense Chi</a:t>
            </a:r>
          </a:p>
          <a:p>
            <a:pPr lvl="1"/>
            <a:r>
              <a:rPr lang="en-US" dirty="0" smtClean="0"/>
              <a:t>No cameras, nor devices</a:t>
            </a:r>
          </a:p>
          <a:p>
            <a:pPr lvl="1"/>
            <a:r>
              <a:rPr lang="en-US" dirty="0" smtClean="0"/>
              <a:t>Limited by model of Chi</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2812</TotalTime>
  <Words>1131</Words>
  <Application>Microsoft Office PowerPoint</Application>
  <PresentationFormat>On-screen Show (4:3)</PresentationFormat>
  <Paragraphs>197</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Document</vt:lpstr>
      <vt:lpstr>Science of Subtle Energy</vt:lpstr>
      <vt:lpstr>Abstract</vt:lpstr>
      <vt:lpstr>Biography</vt:lpstr>
      <vt:lpstr>Outline</vt:lpstr>
      <vt:lpstr>What is Subtle Energy or Chi</vt:lpstr>
      <vt:lpstr>Chi Science History</vt:lpstr>
      <vt:lpstr>Structure of Chi ‘Field’</vt:lpstr>
      <vt:lpstr>Limits &amp; Classical Information</vt:lpstr>
      <vt:lpstr>Chi and Science</vt:lpstr>
      <vt:lpstr>Experiences of Chi</vt:lpstr>
      <vt:lpstr>Chi Generators Using Light</vt:lpstr>
      <vt:lpstr>Chi Tapes and Speakers</vt:lpstr>
      <vt:lpstr>Experiencing Chi Tapes</vt:lpstr>
      <vt:lpstr>Double Blind Experiment</vt:lpstr>
      <vt:lpstr>Chi and Intelligence/Information</vt:lpstr>
      <vt:lpstr>Information is Physical</vt:lpstr>
      <vt:lpstr>Example of Orbs</vt:lpstr>
      <vt:lpstr>What are Thoughts</vt:lpstr>
      <vt:lpstr>Representation of Thoughts</vt:lpstr>
      <vt:lpstr>Thoughts and Meaning</vt:lpstr>
      <vt:lpstr>Chi and Thoughts (Exercise)</vt:lpstr>
      <vt:lpstr>Chi and Quantum/space/time</vt:lpstr>
      <vt:lpstr>Quantum Mind Model</vt:lpstr>
      <vt:lpstr>Expanding your Chi (Meditation)</vt:lpstr>
      <vt:lpstr>Chi in Your Daily Life</vt:lpstr>
      <vt:lpstr>Questions and Discussion</vt:lpstr>
    </vt:vector>
  </TitlesOfParts>
  <Company>self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Doug Matzke</dc:creator>
  <cp:lastModifiedBy>Doug Matzke</cp:lastModifiedBy>
  <cp:revision>273</cp:revision>
  <dcterms:created xsi:type="dcterms:W3CDTF">2010-01-10T00:27:26Z</dcterms:created>
  <dcterms:modified xsi:type="dcterms:W3CDTF">2011-01-20T13:01:55Z</dcterms:modified>
</cp:coreProperties>
</file>