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257" r:id="rId3"/>
    <p:sldId id="272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64" r:id="rId12"/>
    <p:sldId id="263" r:id="rId13"/>
    <p:sldId id="280" r:id="rId14"/>
    <p:sldId id="281" r:id="rId15"/>
    <p:sldId id="283" r:id="rId16"/>
    <p:sldId id="284" r:id="rId17"/>
    <p:sldId id="285" r:id="rId18"/>
    <p:sldId id="286" r:id="rId19"/>
    <p:sldId id="269" r:id="rId20"/>
    <p:sldId id="282" r:id="rId21"/>
    <p:sldId id="267" r:id="rId22"/>
    <p:sldId id="268" r:id="rId23"/>
    <p:sldId id="270" r:id="rId24"/>
    <p:sldId id="279" r:id="rId25"/>
  </p:sldIdLst>
  <p:sldSz cx="9144000" cy="6858000" type="screen4x3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FF66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80" autoAdjust="0"/>
    <p:restoredTop sz="94671" autoAdjust="0"/>
  </p:normalViewPr>
  <p:slideViewPr>
    <p:cSldViewPr snapToGrid="0">
      <p:cViewPr varScale="1">
        <p:scale>
          <a:sx n="67" d="100"/>
          <a:sy n="67" d="100"/>
        </p:scale>
        <p:origin x="-2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92DA0-9C9B-4E76-BC7D-E807EE54D1E4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175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2175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FFAE6-F59D-4AD3-AD5A-75CB07229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09" tIns="47055" rIns="94109" bIns="4705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9662"/>
          </a:xfrm>
          <a:prstGeom prst="rect">
            <a:avLst/>
          </a:prstGeom>
        </p:spPr>
        <p:txBody>
          <a:bodyPr vert="horz" lIns="94109" tIns="47055" rIns="94109" bIns="47055" rtlCol="0"/>
          <a:lstStyle>
            <a:lvl1pPr algn="r">
              <a:defRPr sz="1300"/>
            </a:lvl1pPr>
          </a:lstStyle>
          <a:p>
            <a:fld id="{8577FE7E-76C7-4E1C-9A33-36886DBF8B4D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09" tIns="47055" rIns="94109" bIns="470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61788"/>
            <a:ext cx="5661660" cy="4226957"/>
          </a:xfrm>
          <a:prstGeom prst="rect">
            <a:avLst/>
          </a:prstGeom>
        </p:spPr>
        <p:txBody>
          <a:bodyPr vert="horz" lIns="94109" tIns="47055" rIns="94109" bIns="470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09" tIns="47055" rIns="94109" bIns="4705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921946"/>
            <a:ext cx="3066733" cy="469662"/>
          </a:xfrm>
          <a:prstGeom prst="rect">
            <a:avLst/>
          </a:prstGeom>
        </p:spPr>
        <p:txBody>
          <a:bodyPr vert="horz" lIns="94109" tIns="47055" rIns="94109" bIns="47055" rtlCol="0" anchor="b"/>
          <a:lstStyle>
            <a:lvl1pPr algn="r">
              <a:defRPr sz="1300"/>
            </a:lvl1pPr>
          </a:lstStyle>
          <a:p>
            <a:fld id="{BCD72051-2749-4050-BE9B-4F71C5B7E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1841A-A9E0-4945-B9F0-C8ED42060D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1841A-A9E0-4945-B9F0-C8ED42060D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510B0-B8BA-47E1-B533-E5DAD4BCEC0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510B0-B8BA-47E1-B533-E5DAD4BCEC0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fld id="{4448D9A6-70A0-499C-B1F7-23A7B65609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D9A6-70A0-499C-B1F7-23A7B6560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D9A6-70A0-499C-B1F7-23A7B6560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70035" cy="80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242"/>
            <a:ext cx="8229600" cy="46419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11/17/2011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D9A6-70A0-499C-B1F7-23A7B6560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D9A6-70A0-499C-B1F7-23A7B6560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D9A6-70A0-499C-B1F7-23A7B6560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D9A6-70A0-499C-B1F7-23A7B6560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D9A6-70A0-499C-B1F7-23A7B6560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D9A6-70A0-499C-B1F7-23A7B6560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D9A6-70A0-499C-B1F7-23A7B6560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D9A6-70A0-499C-B1F7-23A7B6560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Microsoft_Office_Word_97_-_2003_Document1.doc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970541" cy="812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4844" y="63069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11/17/2011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8D9A6-70A0-499C-B1F7-23A7B65609A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7699514" y="168817"/>
          <a:ext cx="1335206" cy="1221020"/>
        </p:xfrm>
        <a:graphic>
          <a:graphicData uri="http://schemas.openxmlformats.org/presentationml/2006/ole">
            <p:oleObj spid="_x0000_s35841" name="Document" r:id="rId14" imgW="4928400" imgH="4743360" progId="Word.Document.8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Microsoft_Office_Word_97_-_2003_Document4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3139" y="3265866"/>
            <a:ext cx="8193087" cy="115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Proto-physics the link between Quantum Physics and Metaphysics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394578"/>
            <a:ext cx="6438900" cy="2145524"/>
          </a:xfrm>
        </p:spPr>
        <p:txBody>
          <a:bodyPr>
            <a:noAutofit/>
          </a:bodyPr>
          <a:lstStyle/>
          <a:p>
            <a:r>
              <a:rPr lang="en-US" sz="1800" dirty="0"/>
              <a:t>Presented </a:t>
            </a:r>
            <a:r>
              <a:rPr lang="en-US" sz="1800" dirty="0" smtClean="0"/>
              <a:t>on Thurs Nov 17, 2011</a:t>
            </a:r>
            <a:endParaRPr lang="en-US" sz="1800" dirty="0"/>
          </a:p>
          <a:p>
            <a:r>
              <a:rPr lang="en-US" sz="1800" dirty="0" smtClean="0"/>
              <a:t>Café Metaphysics</a:t>
            </a:r>
            <a:endParaRPr lang="en-US" sz="2000" dirty="0"/>
          </a:p>
          <a:p>
            <a:endParaRPr lang="en-US" sz="1200" dirty="0"/>
          </a:p>
          <a:p>
            <a:r>
              <a:rPr lang="en-US" sz="2000" dirty="0"/>
              <a:t>By Douglas Matzke, Ph.D.</a:t>
            </a:r>
          </a:p>
          <a:p>
            <a:endParaRPr lang="en-US" sz="1200" dirty="0"/>
          </a:p>
          <a:p>
            <a:r>
              <a:rPr lang="en-US" sz="1800" dirty="0"/>
              <a:t>doug@QuantumDoug.com</a:t>
            </a:r>
          </a:p>
          <a:p>
            <a:r>
              <a:rPr lang="en-US" sz="1800" dirty="0"/>
              <a:t>http://www.QuantumDoug.com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1425" y="0"/>
            <a:ext cx="1552575" cy="170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3040064" y="244476"/>
          <a:ext cx="3174999" cy="2904026"/>
        </p:xfrm>
        <a:graphic>
          <a:graphicData uri="http://schemas.openxmlformats.org/presentationml/2006/ole">
            <p:oleObj spid="_x0000_s22529" name="Document" r:id="rId4" imgW="4928400" imgH="474336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6" y="76200"/>
            <a:ext cx="7136524" cy="1143000"/>
          </a:xfrm>
        </p:spPr>
        <p:txBody>
          <a:bodyPr>
            <a:noAutofit/>
          </a:bodyPr>
          <a:lstStyle/>
          <a:p>
            <a:pPr lvl="0" rtl="0" eaLnBrk="1" latinLnBrk="0" hangingPunct="1"/>
            <a:r>
              <a:rPr lang="en-US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Quantum Space-Time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6" y="1273488"/>
            <a:ext cx="8647042" cy="52149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4000" dirty="0" err="1" smtClean="0"/>
              <a:t>Qubit</a:t>
            </a:r>
            <a:r>
              <a:rPr lang="en-US" sz="4000" dirty="0" smtClean="0"/>
              <a:t> (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Quantum Bit)</a:t>
            </a:r>
            <a:endParaRPr lang="en-US" sz="2800" dirty="0" smtClean="0"/>
          </a:p>
          <a:p>
            <a:pPr lvl="1"/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Superposition (q*2 states)</a:t>
            </a:r>
          </a:p>
          <a:p>
            <a:pPr lvl="1"/>
            <a:r>
              <a:rPr lang="en-US" sz="3600" dirty="0" smtClean="0">
                <a:latin typeface="+mj-lt"/>
                <a:ea typeface="+mj-ea"/>
                <a:cs typeface="+mj-cs"/>
              </a:rPr>
              <a:t> Unitary ops &amp; measurement</a:t>
            </a:r>
            <a:endParaRPr lang="en-US" sz="4000" dirty="0" smtClean="0">
              <a:latin typeface="+mj-lt"/>
              <a:ea typeface="+mj-ea"/>
              <a:cs typeface="+mj-cs"/>
            </a:endParaRPr>
          </a:p>
          <a:p>
            <a:r>
              <a:rPr lang="en-US" sz="4000" dirty="0" err="1" smtClean="0">
                <a:latin typeface="+mj-lt"/>
                <a:ea typeface="+mj-ea"/>
                <a:cs typeface="+mj-cs"/>
              </a:rPr>
              <a:t>Qureg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for ≥2 Qubits </a:t>
            </a:r>
          </a:p>
          <a:p>
            <a:pPr lvl="1"/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Tensor Product    </a:t>
            </a:r>
            <a:r>
              <a:rPr lang="en-US" sz="3600" dirty="0" smtClean="0"/>
              <a:t> (2</a:t>
            </a:r>
            <a:r>
              <a:rPr lang="en-US" sz="3600" baseline="30000" dirty="0" smtClean="0"/>
              <a:t>q</a:t>
            </a:r>
            <a:r>
              <a:rPr lang="en-US" sz="3600" dirty="0" smtClean="0"/>
              <a:t> states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)</a:t>
            </a:r>
          </a:p>
          <a:p>
            <a:pPr lvl="1"/>
            <a:r>
              <a:rPr lang="en-US" sz="3600" dirty="0" smtClean="0">
                <a:latin typeface="+mj-lt"/>
                <a:ea typeface="+mj-ea"/>
                <a:cs typeface="+mj-cs"/>
              </a:rPr>
              <a:t> for q=200 then 1.6 x 10</a:t>
            </a:r>
            <a:r>
              <a:rPr lang="en-US" sz="3600" baseline="30000" dirty="0" smtClean="0">
                <a:latin typeface="+mj-lt"/>
                <a:ea typeface="+mj-ea"/>
                <a:cs typeface="+mj-cs"/>
              </a:rPr>
              <a:t>60</a:t>
            </a:r>
            <a:r>
              <a:rPr lang="en-US" sz="3600" dirty="0" smtClean="0"/>
              <a:t> states</a:t>
            </a:r>
          </a:p>
          <a:p>
            <a:r>
              <a:rPr lang="en-US" sz="4000" dirty="0" err="1" smtClean="0"/>
              <a:t>Ebit</a:t>
            </a:r>
            <a:r>
              <a:rPr lang="en-US" sz="4000" dirty="0" smtClean="0"/>
              <a:t> for ≥2 Qubits acting as 1 </a:t>
            </a:r>
          </a:p>
          <a:p>
            <a:pPr lvl="1"/>
            <a:r>
              <a:rPr lang="en-US" sz="3600" dirty="0" smtClean="0"/>
              <a:t>Entanglement</a:t>
            </a:r>
          </a:p>
          <a:p>
            <a:pPr lvl="1"/>
            <a:r>
              <a:rPr lang="en-US" sz="3600" dirty="0" smtClean="0"/>
              <a:t>Separated but states act as one</a:t>
            </a:r>
          </a:p>
          <a:p>
            <a:pPr lvl="1"/>
            <a:r>
              <a:rPr lang="en-US" sz="3600" dirty="0" smtClean="0"/>
              <a:t>Non-local correlated states (EPR/Bell/Magic)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406" y="6421435"/>
            <a:ext cx="2133600" cy="365125"/>
          </a:xfrm>
        </p:spPr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894778" y="1328739"/>
            <a:ext cx="1731062" cy="1414461"/>
            <a:chOff x="298" y="1063"/>
            <a:chExt cx="1533" cy="1215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98" y="1063"/>
              <a:ext cx="1525" cy="1215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302" y="1078"/>
            <a:ext cx="1528" cy="605"/>
          </p:xfrm>
          <a:graphic>
            <a:graphicData uri="http://schemas.openxmlformats.org/presentationml/2006/ole">
              <p:oleObj spid="_x0000_s55298" name="Equation" r:id="rId4" imgW="1155600" imgH="457200" progId="">
                <p:embed/>
              </p:oleObj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370" y="1667"/>
            <a:ext cx="1461" cy="605"/>
          </p:xfrm>
          <a:graphic>
            <a:graphicData uri="http://schemas.openxmlformats.org/presentationml/2006/ole">
              <p:oleObj spid="_x0000_s55299" name="Equation" r:id="rId5" imgW="1104840" imgH="457200" progId="">
                <p:embed/>
              </p:oleObj>
            </a:graphicData>
          </a:graphic>
        </p:graphicFrame>
      </p:grpSp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6620458" y="2934023"/>
          <a:ext cx="2046022" cy="1342294"/>
        </p:xfrm>
        <a:graphic>
          <a:graphicData uri="http://schemas.openxmlformats.org/presentationml/2006/ole">
            <p:oleObj spid="_x0000_s55300" name="Equation" r:id="rId6" imgW="1168200" imgH="914400" progId="">
              <p:embed/>
            </p:oleObj>
          </a:graphicData>
        </a:graphic>
      </p:graphicFrame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782574" y="3325808"/>
            <a:ext cx="779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sym typeface="Euclid Symbol" pitchFamily="18" charset="2"/>
              </a:rPr>
              <a:t> </a:t>
            </a:r>
            <a:endParaRPr lang="en-US" sz="3200" dirty="0">
              <a:latin typeface="Arial" charset="0"/>
            </a:endParaRPr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6640358" y="4613579"/>
          <a:ext cx="1988595" cy="1076021"/>
        </p:xfrm>
        <a:graphic>
          <a:graphicData uri="http://schemas.openxmlformats.org/presentationml/2006/ole">
            <p:oleObj spid="_x0000_s55301" name="Equation" r:id="rId7" imgW="990360" imgH="507960" progId="">
              <p:embed/>
            </p:oleObj>
          </a:graphicData>
        </a:graphic>
      </p:graphicFrame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08731" y="4924997"/>
            <a:ext cx="2266948" cy="5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23520" y="1280160"/>
            <a:ext cx="86360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3520" y="2865120"/>
            <a:ext cx="8646160" cy="1463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3520" y="4409440"/>
            <a:ext cx="8656320" cy="2021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76200"/>
            <a:ext cx="7267575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Quantum Computing Speedup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7360" y="1246812"/>
            <a:ext cx="8242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/>
              <a:t>Peter Shor’s Algorithm in 1994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/>
              <a:t>Quantum Fourier Transform for factoring primes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 smtClean="0"/>
              <a:t>New quantum </a:t>
            </a:r>
            <a:r>
              <a:rPr lang="en-US" sz="2800" dirty="0"/>
              <a:t>polynomial time </a:t>
            </a:r>
            <a:r>
              <a:rPr lang="en-US" sz="2800" dirty="0" smtClean="0"/>
              <a:t>complexity class</a:t>
            </a:r>
            <a:endParaRPr lang="en-US" sz="2800" dirty="0"/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800" dirty="0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849307" y="4581525"/>
            <a:ext cx="7694613" cy="742951"/>
            <a:chOff x="598" y="3648"/>
            <a:chExt cx="4847" cy="468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98" y="3648"/>
              <a:ext cx="145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latin typeface="Times New Roman" pitchFamily="18" charset="0"/>
                </a:rPr>
                <a:t>Spatially bound </a:t>
              </a:r>
            </a:p>
            <a:p>
              <a:pPr eaLnBrk="0" hangingPunct="0"/>
              <a:r>
                <a:rPr lang="en-US" sz="2000" dirty="0">
                  <a:latin typeface="Times New Roman" pitchFamily="18" charset="0"/>
                </a:rPr>
                <a:t>exceeds universe life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298" y="3661"/>
              <a:ext cx="132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latin typeface="Times New Roman" pitchFamily="18" charset="0"/>
                </a:rPr>
                <a:t>Temporal bound </a:t>
              </a:r>
            </a:p>
            <a:p>
              <a:pPr eaLnBrk="0" hangingPunct="0"/>
              <a:r>
                <a:rPr lang="en-US" sz="2000" dirty="0">
                  <a:latin typeface="Times New Roman" pitchFamily="18" charset="0"/>
                </a:rPr>
                <a:t>exceeds black hole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967" y="3674"/>
              <a:ext cx="14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latin typeface="Times New Roman" pitchFamily="18" charset="0"/>
                </a:rPr>
                <a:t>Quantum polynomial</a:t>
              </a:r>
            </a:p>
            <a:p>
              <a:pPr eaLnBrk="0" hangingPunct="0"/>
              <a:r>
                <a:rPr lang="en-US" sz="2000" dirty="0">
                  <a:latin typeface="Times New Roman" pitchFamily="18" charset="0"/>
                </a:rPr>
                <a:t> time </a:t>
              </a:r>
              <a:r>
                <a:rPr lang="en-US" sz="2000" i="1" dirty="0" smtClean="0">
                  <a:latin typeface="Times New Roman" pitchFamily="18" charset="0"/>
                </a:rPr>
                <a:t>can solve </a:t>
              </a:r>
              <a:r>
                <a:rPr lang="en-US" sz="2000" i="1" dirty="0">
                  <a:latin typeface="Times New Roman" pitchFamily="18" charset="0"/>
                </a:rPr>
                <a:t>it</a:t>
              </a:r>
              <a:r>
                <a:rPr lang="en-US" sz="2000" dirty="0"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8" name="Group 53"/>
          <p:cNvGrpSpPr/>
          <p:nvPr/>
        </p:nvGrpSpPr>
        <p:grpSpPr>
          <a:xfrm>
            <a:off x="5889971" y="2905125"/>
            <a:ext cx="2582861" cy="2748993"/>
            <a:chOff x="3084509" y="2894006"/>
            <a:chExt cx="2582861" cy="2748993"/>
          </a:xfrm>
        </p:grpSpPr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3084509" y="2894006"/>
              <a:ext cx="2271713" cy="2281239"/>
              <a:chOff x="2177" y="2441"/>
              <a:chExt cx="1431" cy="1437"/>
            </a:xfrm>
          </p:grpSpPr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2177" y="2441"/>
                <a:ext cx="1431" cy="1437"/>
                <a:chOff x="2177" y="2441"/>
                <a:chExt cx="1431" cy="1437"/>
              </a:xfrm>
            </p:grpSpPr>
            <p:grpSp>
              <p:nvGrpSpPr>
                <p:cNvPr id="13" name="Group 17"/>
                <p:cNvGrpSpPr>
                  <a:grpSpLocks/>
                </p:cNvGrpSpPr>
                <p:nvPr/>
              </p:nvGrpSpPr>
              <p:grpSpPr bwMode="auto">
                <a:xfrm>
                  <a:off x="2440" y="2456"/>
                  <a:ext cx="1168" cy="1084"/>
                  <a:chOff x="2440" y="2456"/>
                  <a:chExt cx="1168" cy="1084"/>
                </a:xfrm>
              </p:grpSpPr>
              <p:sp>
                <p:nvSpPr>
                  <p:cNvPr id="2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456"/>
                    <a:ext cx="0" cy="107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0" y="3540"/>
                    <a:ext cx="1168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" name="Rectangle 20"/>
                <p:cNvSpPr>
                  <a:spLocks noChangeArrowheads="1"/>
                </p:cNvSpPr>
                <p:nvPr/>
              </p:nvSpPr>
              <p:spPr bwMode="auto">
                <a:xfrm>
                  <a:off x="2785" y="3592"/>
                  <a:ext cx="526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21" name="Rectangle 21"/>
                <p:cNvSpPr>
                  <a:spLocks noChangeArrowheads="1"/>
                </p:cNvSpPr>
                <p:nvPr/>
              </p:nvSpPr>
              <p:spPr bwMode="auto">
                <a:xfrm rot="16200000">
                  <a:off x="2056" y="2562"/>
                  <a:ext cx="490" cy="24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488" tIns="44450" rIns="90488" bIns="4445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000" dirty="0">
                      <a:latin typeface="Times New Roman" pitchFamily="18" charset="0"/>
                    </a:rPr>
                    <a:t>space</a:t>
                  </a:r>
                  <a:endParaRPr lang="en-US" dirty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2209" y="3592"/>
                <a:ext cx="23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513133" y="4503729"/>
              <a:ext cx="215900" cy="1238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4962520" y="3063867"/>
              <a:ext cx="0" cy="158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" name="Picture 42" descr="M:\phd\quantumcomputation\spins-inside2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9020" y="3298817"/>
              <a:ext cx="1258888" cy="1214437"/>
            </a:xfrm>
            <a:prstGeom prst="rect">
              <a:avLst/>
            </a:prstGeom>
            <a:noFill/>
          </p:spPr>
        </p:pic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5076820" y="4251317"/>
              <a:ext cx="590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Times New Roman" pitchFamily="18" charset="0"/>
                </a:rPr>
                <a:t>time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3552820" y="3222617"/>
              <a:ext cx="1555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3763958" y="5273667"/>
              <a:ext cx="1379537" cy="36933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quantum</a:t>
              </a:r>
            </a:p>
          </p:txBody>
        </p:sp>
      </p:grpSp>
      <p:grpSp>
        <p:nvGrpSpPr>
          <p:cNvPr id="16" name="Group 54"/>
          <p:cNvGrpSpPr/>
          <p:nvPr/>
        </p:nvGrpSpPr>
        <p:grpSpPr>
          <a:xfrm>
            <a:off x="3315828" y="2917817"/>
            <a:ext cx="2551112" cy="2725182"/>
            <a:chOff x="6107108" y="2917817"/>
            <a:chExt cx="2551112" cy="2725182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6677020" y="3298817"/>
            <a:ext cx="1295400" cy="1246187"/>
          </p:xfrm>
          <a:graphic>
            <a:graphicData uri="http://schemas.openxmlformats.org/presentationml/2006/ole">
              <p:oleObj spid="_x0000_s37890" name="Document" r:id="rId4" imgW="4928400" imgH="4743360" progId="Word.Document.8">
                <p:embed/>
              </p:oleObj>
            </a:graphicData>
          </a:graphic>
        </p:graphicFrame>
        <p:grpSp>
          <p:nvGrpSpPr>
            <p:cNvPr id="17" name="Group 23"/>
            <p:cNvGrpSpPr>
              <a:grpSpLocks/>
            </p:cNvGrpSpPr>
            <p:nvPr/>
          </p:nvGrpSpPr>
          <p:grpSpPr bwMode="auto">
            <a:xfrm>
              <a:off x="6107108" y="2917817"/>
              <a:ext cx="2220912" cy="2257425"/>
              <a:chOff x="4081" y="2456"/>
              <a:chExt cx="1399" cy="1422"/>
            </a:xfrm>
          </p:grpSpPr>
          <p:grpSp>
            <p:nvGrpSpPr>
              <p:cNvPr id="19" name="Group 24"/>
              <p:cNvGrpSpPr>
                <a:grpSpLocks/>
              </p:cNvGrpSpPr>
              <p:nvPr/>
            </p:nvGrpSpPr>
            <p:grpSpPr bwMode="auto">
              <a:xfrm>
                <a:off x="4312" y="2456"/>
                <a:ext cx="1168" cy="1422"/>
                <a:chOff x="4312" y="2456"/>
                <a:chExt cx="1168" cy="1422"/>
              </a:xfrm>
            </p:grpSpPr>
            <p:grpSp>
              <p:nvGrpSpPr>
                <p:cNvPr id="24" name="Group 25"/>
                <p:cNvGrpSpPr>
                  <a:grpSpLocks/>
                </p:cNvGrpSpPr>
                <p:nvPr/>
              </p:nvGrpSpPr>
              <p:grpSpPr bwMode="auto">
                <a:xfrm>
                  <a:off x="4312" y="2456"/>
                  <a:ext cx="1168" cy="1084"/>
                  <a:chOff x="4312" y="2456"/>
                  <a:chExt cx="1168" cy="1084"/>
                </a:xfrm>
              </p:grpSpPr>
              <p:sp>
                <p:nvSpPr>
                  <p:cNvPr id="3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456"/>
                    <a:ext cx="0" cy="107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12" y="3540"/>
                    <a:ext cx="1168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Rectangle 28"/>
                <p:cNvSpPr>
                  <a:spLocks noChangeArrowheads="1"/>
                </p:cNvSpPr>
                <p:nvPr/>
              </p:nvSpPr>
              <p:spPr bwMode="auto">
                <a:xfrm>
                  <a:off x="4657" y="3592"/>
                  <a:ext cx="526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US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6" name="Rectangle 30"/>
              <p:cNvSpPr>
                <a:spLocks noChangeArrowheads="1"/>
              </p:cNvSpPr>
              <p:nvPr/>
            </p:nvSpPr>
            <p:spPr bwMode="auto">
              <a:xfrm>
                <a:off x="4081" y="3592"/>
                <a:ext cx="23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486520" y="3132129"/>
              <a:ext cx="153988" cy="14970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7934320" y="3063867"/>
              <a:ext cx="0" cy="158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8067670" y="4251317"/>
              <a:ext cx="590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Times New Roman" pitchFamily="18" charset="0"/>
                </a:rPr>
                <a:t>time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6524620" y="3222617"/>
              <a:ext cx="1555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6674329" y="5273667"/>
              <a:ext cx="1316732" cy="369332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relativistic</a:t>
              </a:r>
              <a:endParaRPr lang="en-US" dirty="0"/>
            </a:p>
          </p:txBody>
        </p:sp>
      </p:grpSp>
      <p:grpSp>
        <p:nvGrpSpPr>
          <p:cNvPr id="25" name="Group 55"/>
          <p:cNvGrpSpPr/>
          <p:nvPr/>
        </p:nvGrpSpPr>
        <p:grpSpPr>
          <a:xfrm>
            <a:off x="577492" y="2904169"/>
            <a:ext cx="2551112" cy="2725182"/>
            <a:chOff x="468308" y="2917817"/>
            <a:chExt cx="2551112" cy="2725182"/>
          </a:xfrm>
        </p:grpSpPr>
        <p:grpSp>
          <p:nvGrpSpPr>
            <p:cNvPr id="27" name="Group 7"/>
            <p:cNvGrpSpPr>
              <a:grpSpLocks/>
            </p:cNvGrpSpPr>
            <p:nvPr/>
          </p:nvGrpSpPr>
          <p:grpSpPr bwMode="auto">
            <a:xfrm>
              <a:off x="468308" y="2917817"/>
              <a:ext cx="2220912" cy="2257425"/>
              <a:chOff x="529" y="2456"/>
              <a:chExt cx="1399" cy="1422"/>
            </a:xfrm>
          </p:grpSpPr>
          <p:grpSp>
            <p:nvGrpSpPr>
              <p:cNvPr id="29" name="Group 8"/>
              <p:cNvGrpSpPr>
                <a:grpSpLocks/>
              </p:cNvGrpSpPr>
              <p:nvPr/>
            </p:nvGrpSpPr>
            <p:grpSpPr bwMode="auto">
              <a:xfrm>
                <a:off x="760" y="2456"/>
                <a:ext cx="1168" cy="1422"/>
                <a:chOff x="760" y="2456"/>
                <a:chExt cx="1168" cy="1422"/>
              </a:xfrm>
            </p:grpSpPr>
            <p:grpSp>
              <p:nvGrpSpPr>
                <p:cNvPr id="32" name="Group 9"/>
                <p:cNvGrpSpPr>
                  <a:grpSpLocks/>
                </p:cNvGrpSpPr>
                <p:nvPr/>
              </p:nvGrpSpPr>
              <p:grpSpPr bwMode="auto">
                <a:xfrm>
                  <a:off x="760" y="2456"/>
                  <a:ext cx="1168" cy="1084"/>
                  <a:chOff x="760" y="2456"/>
                  <a:chExt cx="1168" cy="1084"/>
                </a:xfrm>
              </p:grpSpPr>
              <p:sp>
                <p:nvSpPr>
                  <p:cNvPr id="1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56"/>
                    <a:ext cx="0" cy="107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0" y="3540"/>
                    <a:ext cx="1168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" name="Rectangle 12"/>
                <p:cNvSpPr>
                  <a:spLocks noChangeArrowheads="1"/>
                </p:cNvSpPr>
                <p:nvPr/>
              </p:nvSpPr>
              <p:spPr bwMode="auto">
                <a:xfrm>
                  <a:off x="1105" y="3592"/>
                  <a:ext cx="526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US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529" y="3592"/>
                <a:ext cx="23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46133" y="4487854"/>
              <a:ext cx="1587500" cy="1397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854070" y="3209917"/>
              <a:ext cx="17081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2295520" y="3063867"/>
              <a:ext cx="0" cy="158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2428870" y="4251317"/>
              <a:ext cx="590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Times New Roman" pitchFamily="18" charset="0"/>
                </a:rPr>
                <a:t>time</a:t>
              </a: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/>
          </p:nvGraphicFramePr>
          <p:xfrm>
            <a:off x="1114420" y="3381367"/>
            <a:ext cx="955675" cy="984250"/>
          </p:xfrm>
          <a:graphic>
            <a:graphicData uri="http://schemas.openxmlformats.org/presentationml/2006/ole">
              <p:oleObj spid="_x0000_s37891" name="Clip" r:id="rId5" imgW="3063600" imgH="3147480" progId="">
                <p:embed/>
              </p:oleObj>
            </a:graphicData>
          </a:graphic>
        </p:graphicFrame>
        <p:sp>
          <p:nvSpPr>
            <p:cNvPr id="52" name="Text Box 51"/>
            <p:cNvSpPr txBox="1">
              <a:spLocks noChangeArrowheads="1"/>
            </p:cNvSpPr>
            <p:nvPr/>
          </p:nvSpPr>
          <p:spPr bwMode="auto">
            <a:xfrm>
              <a:off x="1049333" y="5273667"/>
              <a:ext cx="1270000" cy="369332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classical</a:t>
              </a:r>
            </a:p>
          </p:txBody>
        </p:sp>
      </p:grp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622850" y="5853241"/>
            <a:ext cx="7934296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Solutions to some problems don’t fit in </a:t>
            </a:r>
            <a:r>
              <a:rPr lang="en-US" sz="2400" dirty="0" smtClean="0"/>
              <a:t>the classical </a:t>
            </a:r>
            <a:r>
              <a:rPr lang="en-US" sz="2400" dirty="0"/>
              <a:t>universe!!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47040" y="2865120"/>
            <a:ext cx="2712720" cy="2834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159760" y="2865120"/>
            <a:ext cx="2692400" cy="2834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852160" y="2865120"/>
            <a:ext cx="2692400" cy="2834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 rot="16200000">
            <a:off x="3106607" y="3087528"/>
            <a:ext cx="77755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space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 rot="16200000">
            <a:off x="322765" y="3087528"/>
            <a:ext cx="77755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space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Dimensional Topologies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D9A6-70A0-499C-B1F7-23A7B65609A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2" descr="C:\Family\doug\papers\CafeMetaPhysics\Lecture_2011_Nov_17\dimension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" y="1076328"/>
            <a:ext cx="3767139" cy="3518124"/>
          </a:xfrm>
          <a:prstGeom prst="rect">
            <a:avLst/>
          </a:prstGeom>
          <a:noFill/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l="16429" r="16607"/>
          <a:stretch>
            <a:fillRect/>
          </a:stretch>
        </p:blipFill>
        <p:spPr bwMode="auto">
          <a:xfrm>
            <a:off x="4343398" y="1285875"/>
            <a:ext cx="1943100" cy="18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0534" y="3328988"/>
            <a:ext cx="38565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 cstate="print"/>
          <a:srcRect t="7534" b="8904"/>
          <a:stretch>
            <a:fillRect/>
          </a:stretch>
        </p:blipFill>
        <p:spPr bwMode="auto">
          <a:xfrm>
            <a:off x="6319837" y="1271587"/>
            <a:ext cx="1609726" cy="18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71486" y="5129213"/>
            <a:ext cx="1471614" cy="830997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Start Animation</a:t>
            </a:r>
            <a:endParaRPr lang="en-US" sz="2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6450" y="4614861"/>
            <a:ext cx="2041130" cy="198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4395"/>
            <a:ext cx="7278130" cy="800400"/>
          </a:xfrm>
        </p:spPr>
        <p:txBody>
          <a:bodyPr/>
          <a:lstStyle/>
          <a:p>
            <a:r>
              <a:rPr lang="en-US" dirty="0" smtClean="0"/>
              <a:t>Quantum Mind Model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8348" y="1510411"/>
            <a:ext cx="8686802" cy="48030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Thoughts are dimensional strands of source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State space is outside of 4D </a:t>
            </a:r>
            <a:r>
              <a:rPr lang="en-US" dirty="0" err="1" smtClean="0"/>
              <a:t>spacetime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Very high dimensional state space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Randomness is key resource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Quantum style orthogonal states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Probabilistic state combination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CDMA style computational framework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Dimensional increase due to superposition/entanglement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Semantic relations exist &amp; can be constructed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Brain/mind mapping using phase invariance (patent)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1642" y="2049325"/>
            <a:ext cx="1721540" cy="239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Thoughts are Quantum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103"/>
            <a:ext cx="8229600" cy="46783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Thoughts are ‘Things’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Information is Physical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Wheeler’s ‘It From Bit’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Thoughts affect probabilities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Thoughts have an effective mass/energy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Source that creates worlds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48713" y="4859084"/>
          <a:ext cx="1522634" cy="1392683"/>
        </p:xfrm>
        <a:graphic>
          <a:graphicData uri="http://schemas.openxmlformats.org/presentationml/2006/ole">
            <p:oleObj spid="_x0000_s56322" name="Document" r:id="rId3" imgW="4928400" imgH="4743360" progId="Word.Document.8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6043" y="4262553"/>
            <a:ext cx="1627444" cy="218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4082" y="4893440"/>
            <a:ext cx="2084436" cy="15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7115" y="4872878"/>
            <a:ext cx="1652476" cy="157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1" y="1333502"/>
            <a:ext cx="2428874" cy="248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Inclusion Based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1267047"/>
            <a:ext cx="8229600" cy="50380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Each dimension is own meaning (vibration)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Each Dimension represents both X and Not X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Not X ≠ 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Quantum state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680000">
            <a:off x="1343687" y="5301607"/>
            <a:ext cx="2533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60000">
            <a:off x="-268642" y="4957167"/>
            <a:ext cx="2420795" cy="11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9146" y="3761103"/>
            <a:ext cx="304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1816" y="5722443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 X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38104" y="5513335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 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35500" y="5488525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4" name="Bent Arrow 13"/>
          <p:cNvSpPr/>
          <p:nvPr/>
        </p:nvSpPr>
        <p:spPr>
          <a:xfrm rot="5400000">
            <a:off x="1100691" y="4516016"/>
            <a:ext cx="712382" cy="81870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53536" y="4402601"/>
            <a:ext cx="616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90⁰</a:t>
            </a:r>
            <a:endParaRPr lang="en-US" dirty="0"/>
          </a:p>
        </p:txBody>
      </p:sp>
      <p:grpSp>
        <p:nvGrpSpPr>
          <p:cNvPr id="6" name="Group 29"/>
          <p:cNvGrpSpPr/>
          <p:nvPr/>
        </p:nvGrpSpPr>
        <p:grpSpPr>
          <a:xfrm>
            <a:off x="5369441" y="2422783"/>
            <a:ext cx="3157870" cy="3988649"/>
            <a:chOff x="5220586" y="2316458"/>
            <a:chExt cx="3448936" cy="417591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586" y="2316458"/>
              <a:ext cx="3448936" cy="4175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Bent Arrow 14"/>
            <p:cNvSpPr/>
            <p:nvPr/>
          </p:nvSpPr>
          <p:spPr>
            <a:xfrm rot="5400000">
              <a:off x="6478788" y="2714864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ent Arrow 15"/>
            <p:cNvSpPr/>
            <p:nvPr/>
          </p:nvSpPr>
          <p:spPr>
            <a:xfrm rot="5400000">
              <a:off x="7673178" y="4727962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ent Arrow 16"/>
            <p:cNvSpPr/>
            <p:nvPr/>
          </p:nvSpPr>
          <p:spPr>
            <a:xfrm rot="4299668">
              <a:off x="8090932" y="3583851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ent Arrow 17"/>
            <p:cNvSpPr/>
            <p:nvPr/>
          </p:nvSpPr>
          <p:spPr>
            <a:xfrm rot="2965292">
              <a:off x="6946619" y="2512845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Bent Arrow 18"/>
            <p:cNvSpPr/>
            <p:nvPr/>
          </p:nvSpPr>
          <p:spPr>
            <a:xfrm rot="2752739">
              <a:off x="5660077" y="2353356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ent Arrow 19"/>
            <p:cNvSpPr/>
            <p:nvPr/>
          </p:nvSpPr>
          <p:spPr>
            <a:xfrm rot="3176728">
              <a:off x="7340023" y="5234779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 rot="4299668">
              <a:off x="6904089" y="5830204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ent Arrow 21"/>
            <p:cNvSpPr/>
            <p:nvPr/>
          </p:nvSpPr>
          <p:spPr>
            <a:xfrm rot="5604864">
              <a:off x="5862097" y="5330474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ent Arrow 22"/>
            <p:cNvSpPr/>
            <p:nvPr/>
          </p:nvSpPr>
          <p:spPr>
            <a:xfrm rot="5668953">
              <a:off x="7052946" y="3788754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ent Arrow 23"/>
            <p:cNvSpPr/>
            <p:nvPr/>
          </p:nvSpPr>
          <p:spPr>
            <a:xfrm rot="1889951">
              <a:off x="6372461" y="4277850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Bent Arrow 24"/>
            <p:cNvSpPr/>
            <p:nvPr/>
          </p:nvSpPr>
          <p:spPr>
            <a:xfrm rot="18838019">
              <a:off x="7338061" y="3375083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Bent Arrow 26"/>
            <p:cNvSpPr/>
            <p:nvPr/>
          </p:nvSpPr>
          <p:spPr>
            <a:xfrm rot="7928319">
              <a:off x="6407904" y="4813022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Bent Arrow 27"/>
            <p:cNvSpPr/>
            <p:nvPr/>
          </p:nvSpPr>
          <p:spPr>
            <a:xfrm rot="5744767">
              <a:off x="5837291" y="3795842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Bent Arrow 28"/>
            <p:cNvSpPr/>
            <p:nvPr/>
          </p:nvSpPr>
          <p:spPr>
            <a:xfrm rot="16580146">
              <a:off x="5507681" y="3115358"/>
              <a:ext cx="442996" cy="4004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76350" y="5954494"/>
            <a:ext cx="410527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quantum State Space used by Light</a:t>
            </a:r>
            <a:endParaRPr lang="en-US" dirty="0"/>
          </a:p>
        </p:txBody>
      </p:sp>
      <p:sp>
        <p:nvSpPr>
          <p:cNvPr id="32" name="Bent Arrow 31"/>
          <p:cNvSpPr/>
          <p:nvPr/>
        </p:nvSpPr>
        <p:spPr>
          <a:xfrm rot="1783786">
            <a:off x="7715707" y="5523470"/>
            <a:ext cx="423130" cy="3666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ent Arrow 32"/>
          <p:cNvSpPr/>
          <p:nvPr/>
        </p:nvSpPr>
        <p:spPr>
          <a:xfrm rot="7450331">
            <a:off x="7996510" y="4241337"/>
            <a:ext cx="423130" cy="3666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76200"/>
            <a:ext cx="7010400" cy="1143000"/>
          </a:xfrm>
        </p:spPr>
        <p:txBody>
          <a:bodyPr/>
          <a:lstStyle/>
          <a:p>
            <a:r>
              <a:rPr lang="en-US" dirty="0" smtClean="0"/>
              <a:t>Law of Attraction as Physics?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167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Attraction Information Properties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Likeness = Nearness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Address is Meaning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Attraction is like gravity wells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Attraction is monopole </a:t>
            </a:r>
            <a:r>
              <a:rPr lang="en-US" dirty="0" smtClean="0">
                <a:sym typeface="Wingdings" pitchFamily="2" charset="2"/>
              </a:rPr>
              <a:t></a:t>
            </a:r>
            <a:endParaRPr lang="en-US" dirty="0" smtClean="0"/>
          </a:p>
          <a:p>
            <a:pPr lvl="1"/>
            <a:r>
              <a:rPr lang="en-US" dirty="0" smtClean="0"/>
              <a:t>Polarity is Energy Centric</a:t>
            </a:r>
          </a:p>
          <a:p>
            <a:r>
              <a:rPr lang="en-US" dirty="0" smtClean="0"/>
              <a:t>Dimensional Inclusion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Dimensions are bits &amp; complexity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Inclusion of semantics/meaning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Semantic network topologies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661" y="1722479"/>
            <a:ext cx="3076575" cy="231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6377" y="4268976"/>
            <a:ext cx="22479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6422073" y="4136069"/>
            <a:ext cx="2402958" cy="23285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1"/>
          </p:cNvCxnSpPr>
          <p:nvPr/>
        </p:nvCxnSpPr>
        <p:spPr>
          <a:xfrm>
            <a:off x="6773978" y="4477074"/>
            <a:ext cx="1795878" cy="15622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b="32875"/>
          <a:stretch>
            <a:fillRect/>
          </a:stretch>
        </p:blipFill>
        <p:spPr bwMode="auto">
          <a:xfrm>
            <a:off x="4906380" y="3668446"/>
            <a:ext cx="558762" cy="51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 b="32875"/>
          <a:stretch>
            <a:fillRect/>
          </a:stretch>
        </p:blipFill>
        <p:spPr bwMode="auto">
          <a:xfrm>
            <a:off x="720689" y="3650724"/>
            <a:ext cx="558762" cy="51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l="23717" t="15862" r="19067" b="9074"/>
          <a:stretch>
            <a:fillRect/>
          </a:stretch>
        </p:blipFill>
        <p:spPr bwMode="auto">
          <a:xfrm>
            <a:off x="6666614" y="2966489"/>
            <a:ext cx="882502" cy="96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76200"/>
            <a:ext cx="7010400" cy="11430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Math of Thought Dimensions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10"/>
            <a:ext cx="2133600" cy="257097"/>
          </a:xfrm>
        </p:spPr>
        <p:txBody>
          <a:bodyPr/>
          <a:lstStyle/>
          <a:p>
            <a:fld id="{D4A7EEE6-1676-40C8-9D5F-F85141573A3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1148"/>
          <a:stretch>
            <a:fillRect/>
          </a:stretch>
        </p:blipFill>
        <p:spPr bwMode="auto">
          <a:xfrm>
            <a:off x="6091395" y="1382212"/>
            <a:ext cx="2671047" cy="25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6"/>
          <p:cNvGrpSpPr/>
          <p:nvPr/>
        </p:nvGrpSpPr>
        <p:grpSpPr>
          <a:xfrm>
            <a:off x="318974" y="2737880"/>
            <a:ext cx="2849526" cy="2472103"/>
            <a:chOff x="2690037" y="1120305"/>
            <a:chExt cx="4063607" cy="324190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0037" y="1120305"/>
              <a:ext cx="4063607" cy="3241901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693678" y="3856746"/>
              <a:ext cx="1047776" cy="363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Corner?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40668" y="3947586"/>
              <a:ext cx="1512974" cy="363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inclusion box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42907" y="1825274"/>
              <a:ext cx="1703859" cy="363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Thought Point A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42626" y="2687380"/>
              <a:ext cx="1749996" cy="363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Thought Point B</a:t>
              </a:r>
              <a:endParaRPr lang="en-US" sz="1200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0681" y="1179776"/>
            <a:ext cx="2612286" cy="275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235"/>
          <a:stretch>
            <a:fillRect/>
          </a:stretch>
        </p:blipFill>
        <p:spPr bwMode="auto">
          <a:xfrm>
            <a:off x="3327991" y="3949222"/>
            <a:ext cx="2629864" cy="277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5464" y="1886847"/>
            <a:ext cx="2800350" cy="723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358" y="5383839"/>
            <a:ext cx="2857500" cy="704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9482" y="4020992"/>
            <a:ext cx="2633612" cy="258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495956" y="4082901"/>
            <a:ext cx="119084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Quantum Topology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10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latin typeface="+mn-lt"/>
                <a:ea typeface="+mn-ea"/>
                <a:cs typeface="+mn-cs"/>
              </a:rPr>
              <a:t>Vortices and Thought </a:t>
            </a:r>
            <a:r>
              <a: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Mass/Energy/Bits</a:t>
            </a:r>
            <a:endParaRPr lang="en-US" sz="4800" dirty="0"/>
          </a:p>
        </p:txBody>
      </p:sp>
      <p:grpSp>
        <p:nvGrpSpPr>
          <p:cNvPr id="2" name="Group 8"/>
          <p:cNvGrpSpPr/>
          <p:nvPr/>
        </p:nvGrpSpPr>
        <p:grpSpPr>
          <a:xfrm>
            <a:off x="900249" y="1109333"/>
            <a:ext cx="5982652" cy="4489636"/>
            <a:chOff x="1123542" y="1311360"/>
            <a:chExt cx="5982652" cy="448963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3542" y="1311360"/>
              <a:ext cx="5982652" cy="4489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284" t="14865" r="26899" b="38541"/>
            <a:stretch>
              <a:fillRect/>
            </a:stretch>
          </p:blipFill>
          <p:spPr bwMode="auto">
            <a:xfrm>
              <a:off x="1972492" y="2155370"/>
              <a:ext cx="1292820" cy="1254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284" t="14865" r="26899" b="38541"/>
            <a:stretch>
              <a:fillRect/>
            </a:stretch>
          </p:blipFill>
          <p:spPr bwMode="auto">
            <a:xfrm>
              <a:off x="4894217" y="3718559"/>
              <a:ext cx="1292820" cy="1254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638856" y="5519504"/>
            <a:ext cx="6466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‘Like’ thoughts are semantically ‘near’ each other in localized clusters of ‘like’ thoughts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r="8531" b="1351"/>
          <a:stretch>
            <a:fillRect/>
          </a:stretch>
        </p:blipFill>
        <p:spPr bwMode="auto">
          <a:xfrm>
            <a:off x="7087609" y="1475319"/>
            <a:ext cx="1086464" cy="50397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219" y="4114688"/>
            <a:ext cx="2255432" cy="14688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Beings of Light Protophysics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280160"/>
            <a:ext cx="8229600" cy="51358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Space oriented behaviors</a:t>
            </a:r>
          </a:p>
          <a:p>
            <a:r>
              <a:rPr lang="en-US" dirty="0" smtClean="0"/>
              <a:t>Vibration without classical metrics</a:t>
            </a:r>
          </a:p>
          <a:p>
            <a:r>
              <a:rPr lang="en-US" dirty="0" smtClean="0"/>
              <a:t>Ubiquitous</a:t>
            </a:r>
          </a:p>
          <a:p>
            <a:r>
              <a:rPr lang="en-US" dirty="0" smtClean="0"/>
              <a:t>Connectedness</a:t>
            </a:r>
          </a:p>
          <a:p>
            <a:r>
              <a:rPr lang="en-US" dirty="0" smtClean="0"/>
              <a:t>Unity and oneness</a:t>
            </a:r>
          </a:p>
          <a:p>
            <a:r>
              <a:rPr lang="en-US" dirty="0" smtClean="0"/>
              <a:t>Collective Beings</a:t>
            </a:r>
          </a:p>
          <a:p>
            <a:r>
              <a:rPr lang="en-US" dirty="0" smtClean="0"/>
              <a:t>Out of Body and Ascension</a:t>
            </a:r>
          </a:p>
          <a:p>
            <a:pPr>
              <a:buNone/>
            </a:pPr>
            <a:r>
              <a:rPr lang="en-US" b="1" dirty="0" smtClean="0"/>
              <a:t>Time oriented behaviors</a:t>
            </a:r>
          </a:p>
          <a:p>
            <a:r>
              <a:rPr lang="en-US" dirty="0" smtClean="0"/>
              <a:t>Eternal and timelessness (before time itself)</a:t>
            </a:r>
          </a:p>
          <a:p>
            <a:r>
              <a:rPr lang="en-US" dirty="0" smtClean="0"/>
              <a:t>Total experience without sequences/language</a:t>
            </a:r>
          </a:p>
          <a:p>
            <a:r>
              <a:rPr lang="en-US" dirty="0" smtClean="0"/>
              <a:t>Experience different time rates – proto-time</a:t>
            </a:r>
          </a:p>
          <a:p>
            <a:r>
              <a:rPr lang="en-US" dirty="0" smtClean="0"/>
              <a:t>Change/evolution without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4920" y="1526540"/>
            <a:ext cx="2447290" cy="292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51556"/>
          <a:stretch>
            <a:fillRect/>
          </a:stretch>
        </p:blipFill>
        <p:spPr bwMode="auto">
          <a:xfrm>
            <a:off x="7486649" y="4657725"/>
            <a:ext cx="137856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72351" y="5972176"/>
            <a:ext cx="15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Quark or Anu?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660" y="2378724"/>
            <a:ext cx="1392971" cy="209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0452" y="327647"/>
            <a:ext cx="7278130" cy="8004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70575" y="1984233"/>
            <a:ext cx="83019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Physics and information science have a lot to say about connecting quantum physics to metaphysics. This quantum related science is best described as proto-physics, since the very high dimensional features connect these two subjects and are the source vibrations under everything and no-thing. 'Quantum Mind', 'It from Bit‘ and 'thoughts are quantum things‘ will be some of the subjects discussed.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D9A6-70A0-499C-B1F7-23A7B65609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Quantum Mind Paradoxical Metrics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3946"/>
            <a:ext cx="2133600" cy="365125"/>
          </a:xfrm>
        </p:spPr>
        <p:txBody>
          <a:bodyPr/>
          <a:lstStyle/>
          <a:p>
            <a:fld id="{D4A7EEE6-1676-40C8-9D5F-F85141573A3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580"/>
          <a:stretch>
            <a:fillRect/>
          </a:stretch>
        </p:blipFill>
        <p:spPr bwMode="auto">
          <a:xfrm>
            <a:off x="348641" y="1767308"/>
            <a:ext cx="8023141" cy="445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2202011" y="1568526"/>
            <a:ext cx="3816626" cy="2"/>
          </a:xfrm>
          <a:prstGeom prst="line">
            <a:avLst/>
          </a:prstGeom>
          <a:ln w="38100" cmpd="sng"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09686" y="1091448"/>
            <a:ext cx="48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Wavelength determines Size of ‘Now’ Bubble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6179" y="4395667"/>
            <a:ext cx="2808209" cy="214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76200"/>
            <a:ext cx="7267575" cy="114300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Humans Affecting the Physical World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45" y="1262416"/>
            <a:ext cx="5256858" cy="5111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b="1" dirty="0" smtClean="0"/>
              <a:t>Physical affects research</a:t>
            </a:r>
            <a:endParaRPr lang="en-US" sz="2600" dirty="0" smtClean="0"/>
          </a:p>
          <a:p>
            <a:r>
              <a:rPr lang="en-US" sz="2600" dirty="0" smtClean="0"/>
              <a:t>Global Consciousness              Project (on 9/11) </a:t>
            </a:r>
            <a:r>
              <a:rPr lang="en-US" sz="2600" dirty="0" smtClean="0">
                <a:sym typeface="Wingdings" pitchFamily="2" charset="2"/>
              </a:rPr>
              <a:t></a:t>
            </a:r>
            <a:endParaRPr lang="en-US" sz="2600" dirty="0" smtClean="0"/>
          </a:p>
          <a:p>
            <a:r>
              <a:rPr lang="en-US" sz="2600" dirty="0" smtClean="0"/>
              <a:t>Copper Wall</a:t>
            </a:r>
          </a:p>
          <a:p>
            <a:r>
              <a:rPr lang="en-US" sz="2600" dirty="0" smtClean="0"/>
              <a:t>Mind affecting electronics</a:t>
            </a:r>
          </a:p>
          <a:p>
            <a:r>
              <a:rPr lang="en-US" sz="2600" dirty="0" smtClean="0"/>
              <a:t>Spoon Bending </a:t>
            </a:r>
            <a:r>
              <a:rPr lang="en-US" sz="2600" dirty="0" smtClean="0">
                <a:sym typeface="Wingdings" pitchFamily="2" charset="2"/>
              </a:rPr>
              <a:t></a:t>
            </a:r>
            <a:endParaRPr lang="en-US" sz="2600" dirty="0" smtClean="0"/>
          </a:p>
          <a:p>
            <a:r>
              <a:rPr lang="en-US" sz="2600" dirty="0" smtClean="0"/>
              <a:t>REG, RNG &amp; PK experiments</a:t>
            </a:r>
          </a:p>
          <a:p>
            <a:r>
              <a:rPr lang="en-US" sz="2600" dirty="0" smtClean="0"/>
              <a:t>Teleporting</a:t>
            </a:r>
          </a:p>
          <a:p>
            <a:r>
              <a:rPr lang="en-US" sz="2600" dirty="0" smtClean="0"/>
              <a:t>Orbs affect cameras </a:t>
            </a:r>
            <a:r>
              <a:rPr lang="en-US" sz="2600" dirty="0" smtClean="0">
                <a:sym typeface="Wingdings" pitchFamily="2" charset="2"/>
              </a:rPr>
              <a:t></a:t>
            </a:r>
          </a:p>
          <a:p>
            <a:r>
              <a:rPr lang="en-US" sz="2600" dirty="0" smtClean="0">
                <a:sym typeface="Wingdings" pitchFamily="2" charset="2"/>
              </a:rPr>
              <a:t>Manifestation</a:t>
            </a:r>
          </a:p>
          <a:p>
            <a:r>
              <a:rPr lang="en-US" sz="2600" dirty="0" smtClean="0">
                <a:sym typeface="Wingdings" pitchFamily="2" charset="2"/>
              </a:rPr>
              <a:t>…</a:t>
            </a:r>
            <a:endParaRPr lang="en-US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78484" y="6356350"/>
            <a:ext cx="2133600" cy="365125"/>
          </a:xfrm>
        </p:spPr>
        <p:txBody>
          <a:bodyPr/>
          <a:lstStyle/>
          <a:p>
            <a:fld id="{19CBFBAA-3B64-4E51-83DF-909B163BFE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966" y="1282286"/>
            <a:ext cx="2428364" cy="18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0858" y="4920948"/>
            <a:ext cx="2307805" cy="174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7211" y="3138983"/>
            <a:ext cx="2311022" cy="173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44844" y="6306923"/>
            <a:ext cx="2133600" cy="365125"/>
          </a:xfrm>
        </p:spPr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Human Being Energy Behaviors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473441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Subtle Energy/Chi oriented behaviors</a:t>
            </a:r>
            <a:endParaRPr lang="en-US" dirty="0" smtClean="0"/>
          </a:p>
          <a:p>
            <a:r>
              <a:rPr lang="en-US" dirty="0" smtClean="0"/>
              <a:t>Anchoring, squashes, phobia cures &amp; reframing</a:t>
            </a:r>
          </a:p>
          <a:p>
            <a:r>
              <a:rPr lang="en-US" dirty="0" smtClean="0"/>
              <a:t>Grounding, balancing &amp; clearing (QCS) </a:t>
            </a:r>
          </a:p>
          <a:p>
            <a:r>
              <a:rPr lang="en-US" dirty="0" smtClean="0"/>
              <a:t>Breathing and breath works</a:t>
            </a:r>
          </a:p>
          <a:p>
            <a:r>
              <a:rPr lang="en-US" dirty="0" smtClean="0"/>
              <a:t>Reiki and healing sciences</a:t>
            </a:r>
          </a:p>
          <a:p>
            <a:r>
              <a:rPr lang="en-US" dirty="0" smtClean="0"/>
              <a:t>Remote healing</a:t>
            </a:r>
          </a:p>
          <a:p>
            <a:r>
              <a:rPr lang="en-US" dirty="0" smtClean="0"/>
              <a:t>Subtle energy generators</a:t>
            </a:r>
          </a:p>
          <a:p>
            <a:r>
              <a:rPr lang="en-US" dirty="0" smtClean="0"/>
              <a:t>Auras, chakras, meridians, homeopathy, 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9159" y="2486090"/>
            <a:ext cx="16764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Beings of Light Energy-Info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92486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b="1" dirty="0" smtClean="0"/>
              <a:t>Information/meaning oriented behaviors</a:t>
            </a:r>
          </a:p>
          <a:p>
            <a:r>
              <a:rPr lang="en-US" dirty="0" smtClean="0"/>
              <a:t>Everything is Awareness, Consciousness &amp; Intelligence</a:t>
            </a:r>
          </a:p>
          <a:p>
            <a:r>
              <a:rPr lang="en-US" dirty="0" smtClean="0"/>
              <a:t>All knowing and direct knowing/remembering</a:t>
            </a:r>
          </a:p>
          <a:p>
            <a:r>
              <a:rPr lang="en-US" dirty="0" smtClean="0"/>
              <a:t>Direct experience without language</a:t>
            </a:r>
          </a:p>
          <a:p>
            <a:r>
              <a:rPr lang="en-US" dirty="0" smtClean="0"/>
              <a:t>Universal Meaning without language </a:t>
            </a:r>
          </a:p>
          <a:p>
            <a:r>
              <a:rPr lang="en-US" dirty="0" smtClean="0"/>
              <a:t>Thought without brain and no-thought</a:t>
            </a:r>
          </a:p>
          <a:p>
            <a:r>
              <a:rPr lang="en-US" dirty="0" smtClean="0"/>
              <a:t>Akashic Records and Master Teachers</a:t>
            </a:r>
          </a:p>
          <a:p>
            <a:r>
              <a:rPr lang="en-US" dirty="0" smtClean="0"/>
              <a:t>Touch the Divine &amp; exceptional experiences</a:t>
            </a:r>
          </a:p>
          <a:p>
            <a:pPr lvl="0">
              <a:buNone/>
            </a:pPr>
            <a:r>
              <a:rPr lang="en-US" b="1" dirty="0" smtClean="0"/>
              <a:t>Energy </a:t>
            </a:r>
          </a:p>
          <a:p>
            <a:r>
              <a:rPr lang="en-US" dirty="0" smtClean="0"/>
              <a:t>All Powerful</a:t>
            </a:r>
          </a:p>
          <a:p>
            <a:r>
              <a:rPr lang="en-US" dirty="0" smtClean="0"/>
              <a:t>Emotion is thought amplifier (love, joy, peace, divinity)</a:t>
            </a:r>
          </a:p>
          <a:p>
            <a:r>
              <a:rPr lang="en-US" dirty="0" smtClean="0"/>
              <a:t>Thought/emotions can affect the brain/world</a:t>
            </a:r>
          </a:p>
          <a:p>
            <a:r>
              <a:rPr lang="en-US" dirty="0" smtClean="0"/>
              <a:t>Kundalini awakening, transcendence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1747" name="Picture 3" descr="C:\Family\doug\papers\CafeMetaPhysics\god_with_comput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8863" y="2644303"/>
            <a:ext cx="2118937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274638"/>
            <a:ext cx="7429500" cy="8004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Quantum Dimensions Protophysics Summary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38" y="1261639"/>
            <a:ext cx="8507392" cy="33450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Quantum Dimensions (QDs) are root to every ‘thing’:</a:t>
            </a:r>
          </a:p>
          <a:p>
            <a:r>
              <a:rPr lang="en-US" dirty="0" smtClean="0"/>
              <a:t>QDs are proto-physical basis of classical space-time</a:t>
            </a:r>
          </a:p>
          <a:p>
            <a:r>
              <a:rPr lang="en-US" dirty="0" smtClean="0"/>
              <a:t>Classical world derived from QDs information properties</a:t>
            </a:r>
          </a:p>
          <a:p>
            <a:r>
              <a:rPr lang="en-US" dirty="0" smtClean="0"/>
              <a:t>Empty Space &amp; Black holes derived from QDs</a:t>
            </a:r>
          </a:p>
          <a:p>
            <a:r>
              <a:rPr lang="en-US" dirty="0" smtClean="0"/>
              <a:t>QDs are information/intelligence and meaning</a:t>
            </a:r>
          </a:p>
          <a:p>
            <a:r>
              <a:rPr lang="en-US" dirty="0" smtClean="0"/>
              <a:t>Light derived from QDs</a:t>
            </a:r>
          </a:p>
          <a:p>
            <a:r>
              <a:rPr lang="en-US" dirty="0" smtClean="0"/>
              <a:t>Beings of Light are collections of ‘intelligent’ QDs</a:t>
            </a:r>
          </a:p>
          <a:p>
            <a:r>
              <a:rPr lang="en-US" dirty="0" smtClean="0"/>
              <a:t>Models of God have evolved with science advances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2650"/>
            <a:ext cx="2133600" cy="365125"/>
          </a:xfrm>
        </p:spPr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429" y="4617537"/>
            <a:ext cx="1138063" cy="1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3329" r="7071"/>
          <a:stretch>
            <a:fillRect/>
          </a:stretch>
        </p:blipFill>
        <p:spPr bwMode="auto">
          <a:xfrm>
            <a:off x="2253445" y="4653982"/>
            <a:ext cx="1925018" cy="182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5784" y="4658088"/>
            <a:ext cx="1792025" cy="181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t="6568" b="9576"/>
          <a:stretch>
            <a:fillRect/>
          </a:stretch>
        </p:blipFill>
        <p:spPr bwMode="auto">
          <a:xfrm>
            <a:off x="6263414" y="4664598"/>
            <a:ext cx="1827290" cy="1795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D9A6-70A0-499C-B1F7-23A7B65609A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1257" y="76200"/>
            <a:ext cx="7206343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Brain/Mind/Spirit Model Continuum</a:t>
            </a:r>
            <a:endParaRPr lang="en-US" sz="3600" b="1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 r="9091"/>
          <a:stretch>
            <a:fillRect/>
          </a:stretch>
        </p:blipFill>
        <p:spPr bwMode="auto">
          <a:xfrm>
            <a:off x="228600" y="2861604"/>
            <a:ext cx="211015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781" y="2861604"/>
            <a:ext cx="207148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14194" r="19449"/>
          <a:stretch>
            <a:fillRect/>
          </a:stretch>
        </p:blipFill>
        <p:spPr bwMode="auto">
          <a:xfrm>
            <a:off x="4616293" y="2861604"/>
            <a:ext cx="20624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1293052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Classical Brain</a:t>
            </a:r>
          </a:p>
          <a:p>
            <a:pPr algn="ctr"/>
            <a:r>
              <a:rPr lang="en-US" sz="2000" dirty="0" smtClean="0"/>
              <a:t>Mind is brain state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1293052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Brain is Transceiver</a:t>
            </a:r>
          </a:p>
          <a:p>
            <a:pPr algn="ctr"/>
            <a:r>
              <a:rPr lang="en-US" sz="2000" dirty="0" smtClean="0"/>
              <a:t>Quantum/Spirit Mind</a:t>
            </a:r>
            <a:endParaRPr lang="en-US" sz="200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 t="10667"/>
          <a:stretch>
            <a:fillRect/>
          </a:stretch>
        </p:blipFill>
        <p:spPr bwMode="auto">
          <a:xfrm>
            <a:off x="6781800" y="2861604"/>
            <a:ext cx="2047163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429000" y="1293052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Dualistic Brain/Mind</a:t>
            </a:r>
          </a:p>
          <a:p>
            <a:pPr algn="ctr"/>
            <a:r>
              <a:rPr lang="en-US" sz="2000" dirty="0" smtClean="0"/>
              <a:t>Mind requires Brain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599" y="5166368"/>
            <a:ext cx="3471203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3d Space/ 1d Time</a:t>
            </a:r>
          </a:p>
          <a:p>
            <a:r>
              <a:rPr lang="en-US" dirty="0" smtClean="0"/>
              <a:t>Matter/Energy</a:t>
            </a:r>
          </a:p>
          <a:p>
            <a:r>
              <a:rPr lang="en-US" dirty="0" smtClean="0"/>
              <a:t>Locality &amp; Conservation</a:t>
            </a:r>
          </a:p>
          <a:p>
            <a:r>
              <a:rPr lang="en-US" dirty="0" smtClean="0"/>
              <a:t>Neuron Connectivity &amp; Parallelism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57203" y="5194503"/>
            <a:ext cx="3200400" cy="1200329"/>
          </a:xfrm>
          <a:prstGeom prst="rect">
            <a:avLst/>
          </a:prstGeom>
          <a:solidFill>
            <a:srgbClr val="40E09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Quantum State Spaces</a:t>
            </a:r>
          </a:p>
          <a:p>
            <a:pPr algn="r"/>
            <a:r>
              <a:rPr lang="en-US" dirty="0" smtClean="0"/>
              <a:t>Change without Time</a:t>
            </a:r>
          </a:p>
          <a:p>
            <a:pPr algn="r"/>
            <a:r>
              <a:rPr lang="en-US" dirty="0" smtClean="0"/>
              <a:t>Information &amp; Probabilities</a:t>
            </a:r>
          </a:p>
          <a:p>
            <a:pPr algn="r"/>
            <a:r>
              <a:rPr lang="en-US" dirty="0" smtClean="0"/>
              <a:t>Law of Attraction &amp; Supermind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219" y="4692748"/>
            <a:ext cx="205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Brain is Computer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32894" y="4692748"/>
            <a:ext cx="228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Neurons are Coherent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53904" y="4692748"/>
            <a:ext cx="228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Brain is Transceiver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54019" y="4692748"/>
            <a:ext cx="226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Self as Eternal Spirit</a:t>
            </a: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228600" y="1914371"/>
            <a:ext cx="8610600" cy="927315"/>
          </a:xfrm>
          <a:prstGeom prst="leftRight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7396" y="2088282"/>
            <a:ext cx="1395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Classical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78375" y="2088282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Spiritual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868605" y="2088282"/>
            <a:ext cx="1569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Quantum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Physical &amp; Protophysical Models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D9A6-70A0-499C-B1F7-23A7B65609A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6413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Classical Physics Properties</a:t>
            </a:r>
          </a:p>
          <a:p>
            <a:pPr lvl="1"/>
            <a:r>
              <a:rPr lang="en-US" dirty="0" smtClean="0"/>
              <a:t>Matter/Energy, Mass, Space/Time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Black hole physics ties Relativity &amp; Quantum</a:t>
            </a:r>
          </a:p>
          <a:p>
            <a:pPr lvl="1"/>
            <a:r>
              <a:rPr lang="en-US" dirty="0" smtClean="0"/>
              <a:t>It from Bit, Sciences of very big and very small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1200" dirty="0" smtClean="0"/>
          </a:p>
          <a:p>
            <a:r>
              <a:rPr lang="en-US" dirty="0" smtClean="0"/>
              <a:t>Quantum Physics Properties</a:t>
            </a:r>
          </a:p>
          <a:p>
            <a:pPr lvl="1"/>
            <a:r>
              <a:rPr lang="en-US" dirty="0" smtClean="0"/>
              <a:t>State Spaces, Exponential Speedup</a:t>
            </a:r>
          </a:p>
          <a:p>
            <a:pPr lvl="1">
              <a:buNone/>
            </a:pPr>
            <a:endParaRPr lang="en-US" sz="1200" dirty="0" smtClean="0"/>
          </a:p>
          <a:p>
            <a:r>
              <a:rPr lang="en-US" dirty="0" smtClean="0"/>
              <a:t>Metaphysics and Chi Research</a:t>
            </a:r>
          </a:p>
          <a:p>
            <a:pPr lvl="1"/>
            <a:r>
              <a:rPr lang="en-US" dirty="0" smtClean="0"/>
              <a:t>Non-local space/time awareness and healing states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1200" dirty="0" smtClean="0"/>
          </a:p>
          <a:p>
            <a:r>
              <a:rPr lang="en-US" dirty="0" smtClean="0"/>
              <a:t>Spiritual and Manifestation</a:t>
            </a:r>
          </a:p>
          <a:p>
            <a:pPr lvl="1"/>
            <a:r>
              <a:rPr lang="en-US" dirty="0" smtClean="0"/>
              <a:t>Law of Attraction and divine states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281" y="5806431"/>
            <a:ext cx="8865704" cy="52322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Everything is quantized when very small, even space &amp; time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 l="6777" r="5643"/>
          <a:stretch>
            <a:fillRect/>
          </a:stretch>
        </p:blipFill>
        <p:spPr bwMode="auto">
          <a:xfrm>
            <a:off x="7187879" y="2944491"/>
            <a:ext cx="1539433" cy="140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11995"/>
          <a:stretch>
            <a:fillRect/>
          </a:stretch>
        </p:blipFill>
        <p:spPr bwMode="auto">
          <a:xfrm>
            <a:off x="7198490" y="1424763"/>
            <a:ext cx="1511290" cy="133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D9A6-70A0-499C-B1F7-23A7B65609A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10400" cy="1143000"/>
          </a:xfrm>
        </p:spPr>
        <p:txBody>
          <a:bodyPr/>
          <a:lstStyle/>
          <a:p>
            <a:r>
              <a:rPr lang="en-US" b="1" dirty="0" smtClean="0"/>
              <a:t>Information is Physical</a:t>
            </a:r>
            <a:endParaRPr lang="en-US" b="1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954213" y="1487903"/>
          <a:ext cx="4929187" cy="4508500"/>
        </p:xfrm>
        <a:graphic>
          <a:graphicData uri="http://schemas.openxmlformats.org/presentationml/2006/ole">
            <p:oleObj spid="_x0000_s53250" name="Document" r:id="rId3" imgW="4928400" imgH="4743360" progId="Word.Document.8">
              <p:embed/>
            </p:oleObj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09838" y="6072188"/>
            <a:ext cx="4056062" cy="579437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charset="0"/>
              </a:rPr>
              <a:t>Wheeler’s “It from Bit”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2732" y="1671462"/>
            <a:ext cx="20690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Black Hole event horizon (inside is a </a:t>
            </a:r>
            <a:r>
              <a:rPr lang="en-US" sz="2400" dirty="0" smtClean="0">
                <a:latin typeface="Tahoma" pitchFamily="34" charset="0"/>
              </a:rPr>
              <a:t>singularity without space and time)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824662" y="3952875"/>
            <a:ext cx="17146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Bits as </a:t>
            </a:r>
            <a:r>
              <a:rPr lang="en-US" sz="2400" dirty="0" smtClean="0">
                <a:latin typeface="Tahoma" pitchFamily="34" charset="0"/>
              </a:rPr>
              <a:t>entropy </a:t>
            </a:r>
            <a:r>
              <a:rPr lang="en-US" sz="2400" dirty="0">
                <a:latin typeface="Tahoma" pitchFamily="34" charset="0"/>
              </a:rPr>
              <a:t>(Planck's areas on surface)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639178" y="3557745"/>
            <a:ext cx="484591" cy="3683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flipH="1">
            <a:off x="6207125" y="4010025"/>
            <a:ext cx="617538" cy="3683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680198" y="1509711"/>
            <a:ext cx="2263777" cy="156966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Quantum Bits are consistent </a:t>
            </a:r>
            <a:r>
              <a:rPr lang="en-US" sz="2400" dirty="0">
                <a:latin typeface="Tahoma" pitchFamily="34" charset="0"/>
              </a:rPr>
              <a:t>with Black Hole Mechanics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3467" y="5296902"/>
            <a:ext cx="206498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</a:t>
            </a:r>
            <a:r>
              <a:rPr lang="en-US" sz="2800" dirty="0" err="1" smtClean="0">
                <a:sym typeface="Wingdings" pitchFamily="2" charset="2"/>
              </a:rPr>
              <a:t></a:t>
            </a:r>
            <a:r>
              <a:rPr lang="en-US" sz="2800" dirty="0" err="1" smtClean="0"/>
              <a:t>E</a:t>
            </a:r>
            <a:r>
              <a:rPr lang="en-US" sz="2800" dirty="0" err="1" smtClean="0">
                <a:sym typeface="Wingdings" pitchFamily="2" charset="2"/>
              </a:rPr>
              <a:t>B</a:t>
            </a:r>
            <a:r>
              <a:rPr lang="en-US" sz="2800" dirty="0" err="1" smtClean="0"/>
              <a:t>its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Classical Physics Properties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14" y="1534061"/>
            <a:ext cx="8862286" cy="4702972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en-US" sz="4400" b="1" kern="1200" dirty="0" smtClean="0">
                <a:solidFill>
                  <a:schemeClr val="tx1"/>
                </a:solidFill>
                <a:ea typeface="+mj-ea"/>
                <a:cs typeface="+mj-cs"/>
              </a:rPr>
              <a:t>States of Matter</a:t>
            </a:r>
          </a:p>
          <a:p>
            <a:r>
              <a:rPr lang="en-US" sz="4400" dirty="0" smtClean="0">
                <a:ea typeface="+mj-ea"/>
                <a:cs typeface="+mj-cs"/>
              </a:rPr>
              <a:t> Solid, liquid, gas, plasma, atomic, </a:t>
            </a:r>
            <a:r>
              <a:rPr lang="en-US" sz="4400" i="1" u="sng" dirty="0" smtClean="0">
                <a:ea typeface="+mj-ea"/>
                <a:cs typeface="+mj-cs"/>
              </a:rPr>
              <a:t>quarks</a:t>
            </a:r>
          </a:p>
          <a:p>
            <a:pPr>
              <a:buNone/>
            </a:pPr>
            <a:r>
              <a:rPr lang="en-US" sz="4400" b="1" kern="1200" dirty="0" smtClean="0">
                <a:solidFill>
                  <a:schemeClr val="tx1"/>
                </a:solidFill>
                <a:ea typeface="+mj-ea"/>
                <a:cs typeface="+mj-cs"/>
              </a:rPr>
              <a:t>Forms of Energy</a:t>
            </a:r>
          </a:p>
          <a:p>
            <a:r>
              <a:rPr lang="en-US" sz="4400" dirty="0" smtClean="0"/>
              <a:t> Temperature, heat, complexity, </a:t>
            </a:r>
            <a:r>
              <a:rPr lang="en-US" sz="4400" i="1" u="sng" dirty="0" smtClean="0"/>
              <a:t>thermodynamics</a:t>
            </a:r>
          </a:p>
          <a:p>
            <a:r>
              <a:rPr lang="en-US" sz="4400" dirty="0" smtClean="0">
                <a:ea typeface="+mj-ea"/>
                <a:cs typeface="+mj-cs"/>
              </a:rPr>
              <a:t> Chemical &amp;  nuclear bonds, </a:t>
            </a:r>
            <a:r>
              <a:rPr lang="en-US" sz="4400" i="1" u="sng" dirty="0" smtClean="0">
                <a:ea typeface="+mj-ea"/>
                <a:cs typeface="+mj-cs"/>
              </a:rPr>
              <a:t>phonons</a:t>
            </a:r>
            <a:r>
              <a:rPr lang="en-US" sz="4400" dirty="0" smtClean="0">
                <a:ea typeface="+mj-ea"/>
                <a:cs typeface="+mj-cs"/>
              </a:rPr>
              <a:t>, </a:t>
            </a:r>
            <a:r>
              <a:rPr lang="en-US" sz="4400" i="1" u="sng" dirty="0" smtClean="0"/>
              <a:t>photons</a:t>
            </a:r>
            <a:endParaRPr lang="en-US" sz="4400" i="1" u="sng" dirty="0" smtClean="0">
              <a:ea typeface="+mj-ea"/>
              <a:cs typeface="+mj-cs"/>
            </a:endParaRPr>
          </a:p>
          <a:p>
            <a:r>
              <a:rPr lang="en-US" sz="4400" kern="1200" dirty="0" smtClean="0">
                <a:solidFill>
                  <a:schemeClr val="tx1"/>
                </a:solidFill>
                <a:ea typeface="+mj-ea"/>
                <a:cs typeface="+mj-cs"/>
              </a:rPr>
              <a:t> Potential energy, gravity, </a:t>
            </a:r>
            <a:r>
              <a:rPr lang="en-US" sz="4400" i="1" u="sng" kern="1200" dirty="0" smtClean="0">
                <a:solidFill>
                  <a:schemeClr val="tx1"/>
                </a:solidFill>
                <a:ea typeface="+mj-ea"/>
                <a:cs typeface="+mj-cs"/>
              </a:rPr>
              <a:t>zero point energy</a:t>
            </a:r>
          </a:p>
          <a:p>
            <a:pPr>
              <a:buNone/>
            </a:pPr>
            <a:r>
              <a:rPr lang="en-US" sz="4400" b="1" dirty="0" smtClean="0">
                <a:ea typeface="+mj-ea"/>
                <a:cs typeface="+mj-cs"/>
              </a:rPr>
              <a:t>Space and Time</a:t>
            </a:r>
          </a:p>
          <a:p>
            <a:r>
              <a:rPr lang="en-US" sz="4400" dirty="0" smtClean="0">
                <a:ea typeface="+mj-ea"/>
                <a:cs typeface="+mj-cs"/>
              </a:rPr>
              <a:t> Classical space-time, computational space-time</a:t>
            </a:r>
          </a:p>
          <a:p>
            <a:r>
              <a:rPr lang="en-US" sz="4400" dirty="0" smtClean="0">
                <a:ea typeface="+mj-ea"/>
                <a:cs typeface="+mj-cs"/>
              </a:rPr>
              <a:t> Relativistic s</a:t>
            </a:r>
            <a:r>
              <a:rPr lang="en-US" sz="4400" dirty="0" smtClean="0"/>
              <a:t>pace-time, </a:t>
            </a:r>
            <a:r>
              <a:rPr lang="en-US" sz="4400" i="1" u="sng" dirty="0" smtClean="0"/>
              <a:t>black hole singularity</a:t>
            </a:r>
          </a:p>
          <a:p>
            <a:r>
              <a:rPr lang="en-US" sz="4400" i="1" u="sng" dirty="0" smtClean="0"/>
              <a:t> Quantum space-time (Shor’s Algorithm)</a:t>
            </a:r>
          </a:p>
          <a:p>
            <a:pPr>
              <a:buNone/>
            </a:pPr>
            <a:r>
              <a:rPr lang="en-US" sz="4400" b="1" dirty="0" smtClean="0"/>
              <a:t>Physical Limits</a:t>
            </a:r>
          </a:p>
          <a:p>
            <a:r>
              <a:rPr lang="en-US" sz="4400" dirty="0" smtClean="0"/>
              <a:t>Density, heat, speed, frequency, noise, complexity, representation</a:t>
            </a:r>
          </a:p>
          <a:p>
            <a:pPr>
              <a:buNone/>
            </a:pPr>
            <a:endParaRPr lang="en-US" sz="4400" i="1" u="sn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0389" y="6313715"/>
            <a:ext cx="432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Reductionist down to quantum properties</a:t>
            </a:r>
            <a:endParaRPr lang="en-US" i="1" u="sng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695" y="1554714"/>
            <a:ext cx="1981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150" y="3632835"/>
            <a:ext cx="198501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6200"/>
            <a:ext cx="6329363" cy="1143000"/>
          </a:xfrm>
        </p:spPr>
        <p:txBody>
          <a:bodyPr>
            <a:noAutofit/>
          </a:bodyPr>
          <a:lstStyle/>
          <a:p>
            <a:pPr lvl="0" rtl="0" eaLnBrk="1" latinLnBrk="0" hangingPunct="1"/>
            <a:r>
              <a:rPr lang="en-US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Relativistic Space-Time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4" y="1200144"/>
            <a:ext cx="8229600" cy="4754563"/>
          </a:xfrm>
        </p:spPr>
        <p:txBody>
          <a:bodyPr>
            <a:normAutofit/>
          </a:bodyPr>
          <a:lstStyle/>
          <a:p>
            <a:pPr lvl="0" rtl="0" eaLnBrk="1" latinLnBrk="0" hangingPunct="1">
              <a:lnSpc>
                <a:spcPct val="150000"/>
              </a:lnSpc>
            </a:pP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Lorentz Factor</a:t>
            </a:r>
            <a:endParaRPr lang="en-US" sz="40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rtl="0" eaLnBrk="1" latinLnBrk="0" hangingPunct="1">
              <a:lnSpc>
                <a:spcPct val="150000"/>
              </a:lnSpc>
            </a:pP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 Dilation</a:t>
            </a:r>
          </a:p>
          <a:p>
            <a:pPr lvl="0" rtl="0" eaLnBrk="1" latinLnBrk="0" hangingPunct="1">
              <a:lnSpc>
                <a:spcPct val="150000"/>
              </a:lnSpc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Length Contraction </a:t>
            </a:r>
            <a:endParaRPr lang="en-US" dirty="0" smtClean="0"/>
          </a:p>
          <a:p>
            <a:pPr lvl="0" rtl="0" eaLnBrk="1" latinLnBrk="0" hangingPunct="1">
              <a:lnSpc>
                <a:spcPct val="150000"/>
              </a:lnSpc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Relativistic Mass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0048" y="6056302"/>
            <a:ext cx="2133600" cy="365125"/>
          </a:xfrm>
        </p:spPr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96048" y="6056302"/>
            <a:ext cx="2133600" cy="365125"/>
          </a:xfrm>
        </p:spPr>
        <p:txBody>
          <a:bodyPr/>
          <a:lstStyle/>
          <a:p>
            <a:fld id="{19CBFBAA-3B64-4E51-83DF-909B163BFE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17" y="1414461"/>
            <a:ext cx="2469321" cy="97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3" y="2564305"/>
            <a:ext cx="3698632" cy="10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74" y="3800471"/>
            <a:ext cx="3702322" cy="85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 t="16234" r="4834" b="22403"/>
          <a:stretch>
            <a:fillRect/>
          </a:stretch>
        </p:blipFill>
        <p:spPr bwMode="auto">
          <a:xfrm>
            <a:off x="4868501" y="4884254"/>
            <a:ext cx="3906372" cy="107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5098" y="42864"/>
            <a:ext cx="2571750" cy="251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83028" y="5877341"/>
            <a:ext cx="6374294" cy="76944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Near the speed of light: distances are longer, clocks run slower and masses are heavier than the rest mass. </a:t>
            </a:r>
            <a:endParaRPr lang="en-US" sz="2200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1535" y="338949"/>
            <a:ext cx="1236921" cy="151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AE28-75EC-420E-86D6-0C15A53EF4AA}" type="slidenum">
              <a:rPr lang="en-US"/>
              <a:pPr/>
              <a:t>8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Classical vs. Quantum Bits</a:t>
            </a:r>
          </a:p>
        </p:txBody>
      </p:sp>
      <p:graphicFrame>
        <p:nvGraphicFramePr>
          <p:cNvPr id="29785" name="Group 89"/>
          <p:cNvGraphicFramePr>
            <a:graphicFrameLocks noGrp="1"/>
          </p:cNvGraphicFramePr>
          <p:nvPr/>
        </p:nvGraphicFramePr>
        <p:xfrm>
          <a:off x="128587" y="1544632"/>
          <a:ext cx="8848725" cy="4635186"/>
        </p:xfrm>
        <a:graphic>
          <a:graphicData uri="http://schemas.openxmlformats.org/drawingml/2006/table">
            <a:tbl>
              <a:tblPr/>
              <a:tblGrid>
                <a:gridCol w="2386013"/>
                <a:gridCol w="3282950"/>
                <a:gridCol w="317976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Topic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Classical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Quantum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Binary values  0/1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Qubits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Mutually exclusive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Linearly independ.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Operators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Nand/Nor gates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Matrix Multiply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Reversibility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Toffoli/Fredkin gate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Qubits are unitary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Measurement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Deterministic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Probabilistic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Superposition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Code division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mlpx</a:t>
                      </a: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Mixtures of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Entanglement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Ebits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780" name="Object 84"/>
          <p:cNvGraphicFramePr>
            <a:graphicFrameLocks noChangeAspect="1"/>
          </p:cNvGraphicFramePr>
          <p:nvPr/>
        </p:nvGraphicFramePr>
        <p:xfrm>
          <a:off x="7019925" y="2128832"/>
          <a:ext cx="1752600" cy="584200"/>
        </p:xfrm>
        <a:graphic>
          <a:graphicData uri="http://schemas.openxmlformats.org/presentationml/2006/ole">
            <p:oleObj spid="_x0000_s54274" name="Equation" r:id="rId4" imgW="761760" imgH="253800" progId="">
              <p:embed/>
            </p:oleObj>
          </a:graphicData>
        </a:graphic>
      </p:graphicFrame>
      <p:graphicFrame>
        <p:nvGraphicFramePr>
          <p:cNvPr id="29781" name="Object 85"/>
          <p:cNvGraphicFramePr>
            <a:graphicFrameLocks noChangeAspect="1"/>
          </p:cNvGraphicFramePr>
          <p:nvPr/>
        </p:nvGraphicFramePr>
        <p:xfrm>
          <a:off x="7710487" y="5021257"/>
          <a:ext cx="1198563" cy="584200"/>
        </p:xfrm>
        <a:graphic>
          <a:graphicData uri="http://schemas.openxmlformats.org/presentationml/2006/ole">
            <p:oleObj spid="_x0000_s54275" name="Equation" r:id="rId5" imgW="520560" imgH="253800" progId="">
              <p:embed/>
            </p:oleObj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650" y="5665518"/>
            <a:ext cx="1764352" cy="4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5576" y="4468739"/>
            <a:ext cx="643075" cy="51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11/17/2011 DJM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B1C-F39F-4118-B217-D737D8C2A6EE}" type="slidenum">
              <a:rPr lang="en-US"/>
              <a:pPr/>
              <a:t>9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Quantum Bits – Qubits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805488" y="3570280"/>
            <a:ext cx="1117600" cy="457200"/>
            <a:chOff x="2979" y="1780"/>
            <a:chExt cx="704" cy="288"/>
          </a:xfrm>
        </p:grpSpPr>
        <p:sp>
          <p:nvSpPr>
            <p:cNvPr id="53258" name="Line 10"/>
            <p:cNvSpPr>
              <a:spLocks noChangeShapeType="1"/>
            </p:cNvSpPr>
            <p:nvPr/>
          </p:nvSpPr>
          <p:spPr bwMode="auto">
            <a:xfrm flipV="1">
              <a:off x="2979" y="2013"/>
              <a:ext cx="7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3440" y="1780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767388" y="2674928"/>
            <a:ext cx="319088" cy="1249363"/>
            <a:chOff x="990" y="1078"/>
            <a:chExt cx="201" cy="787"/>
          </a:xfrm>
        </p:grpSpPr>
        <p:sp>
          <p:nvSpPr>
            <p:cNvPr id="53261" name="Line 13"/>
            <p:cNvSpPr>
              <a:spLocks noChangeShapeType="1"/>
            </p:cNvSpPr>
            <p:nvPr/>
          </p:nvSpPr>
          <p:spPr bwMode="auto">
            <a:xfrm rot="5400000" flipV="1">
              <a:off x="639" y="1513"/>
              <a:ext cx="7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Text Box 14"/>
            <p:cNvSpPr txBox="1">
              <a:spLocks noChangeArrowheads="1"/>
            </p:cNvSpPr>
            <p:nvPr/>
          </p:nvSpPr>
          <p:spPr bwMode="auto">
            <a:xfrm>
              <a:off x="990" y="1078"/>
              <a:ext cx="2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34988" y="1333489"/>
            <a:ext cx="3695700" cy="1066800"/>
          </a:xfrm>
          <a:prstGeom prst="rect">
            <a:avLst/>
          </a:prstGeom>
          <a:solidFill>
            <a:srgbClr val="00C9E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Classical bit states: </a:t>
            </a:r>
            <a:r>
              <a:rPr lang="en-US" sz="3200" i="1">
                <a:latin typeface="Arial" charset="0"/>
              </a:rPr>
              <a:t>Mutual Exclusive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4498975" y="1343014"/>
            <a:ext cx="3838575" cy="1066800"/>
          </a:xfrm>
          <a:prstGeom prst="rect">
            <a:avLst/>
          </a:prstGeom>
          <a:solidFill>
            <a:srgbClr val="00C9E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Quantum bit states: </a:t>
            </a:r>
            <a:r>
              <a:rPr lang="en-US" sz="3200" i="1">
                <a:latin typeface="Arial" charset="0"/>
              </a:rPr>
              <a:t>Orthogonal</a:t>
            </a:r>
          </a:p>
        </p:txBody>
      </p:sp>
      <p:sp>
        <p:nvSpPr>
          <p:cNvPr id="53266" name="AutoShape 18"/>
          <p:cNvSpPr>
            <a:spLocks noChangeArrowheads="1"/>
          </p:cNvSpPr>
          <p:nvPr/>
        </p:nvSpPr>
        <p:spPr bwMode="auto">
          <a:xfrm flipH="1">
            <a:off x="5765800" y="3170229"/>
            <a:ext cx="654050" cy="73818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6365875" y="2898767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90</a:t>
            </a:r>
            <a:r>
              <a:rPr lang="en-US" sz="3600">
                <a:latin typeface="Arial" charset="0"/>
                <a:cs typeface="Arial" charset="0"/>
              </a:rPr>
              <a:t>°</a:t>
            </a:r>
            <a:endParaRPr lang="en-US" sz="3600">
              <a:latin typeface="Arial" charset="0"/>
            </a:endParaRP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4498975" y="4105267"/>
            <a:ext cx="3840163" cy="107721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Qubits</a:t>
            </a:r>
            <a:r>
              <a:rPr lang="en-US" sz="3200" dirty="0">
                <a:latin typeface="Arial" charset="0"/>
              </a:rPr>
              <a:t> states are </a:t>
            </a:r>
            <a:r>
              <a:rPr lang="en-US" sz="3200" dirty="0" smtClean="0">
                <a:latin typeface="Arial" charset="0"/>
              </a:rPr>
              <a:t>probabilistic</a:t>
            </a:r>
            <a:endParaRPr lang="en-US" sz="3200" dirty="0">
              <a:latin typeface="Arial" charset="0"/>
            </a:endParaRP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3355975" y="3630604"/>
            <a:ext cx="110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State0</a:t>
            </a: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109538" y="3619492"/>
            <a:ext cx="110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State1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5214938" y="2447917"/>
            <a:ext cx="110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 charset="0"/>
              </a:rPr>
              <a:t>State1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6835775" y="3725537"/>
            <a:ext cx="110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 charset="0"/>
              </a:rPr>
              <a:t>State0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 rot="10800000" flipV="1">
            <a:off x="2293938" y="3862379"/>
            <a:ext cx="111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954338" y="3478204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+</a:t>
            </a:r>
            <a:endParaRPr lang="en-US" dirty="0">
              <a:latin typeface="Arial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rot="10800000" flipV="1">
            <a:off x="1125538" y="3865554"/>
            <a:ext cx="1093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1270000" y="3411529"/>
            <a:ext cx="31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1749425" y="2690804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180</a:t>
            </a:r>
            <a:r>
              <a:rPr lang="en-US" sz="3600">
                <a:latin typeface="Arial" charset="0"/>
                <a:cs typeface="Arial" charset="0"/>
              </a:rPr>
              <a:t>°</a:t>
            </a:r>
            <a:endParaRPr lang="en-US" sz="3600">
              <a:latin typeface="Arial" charset="0"/>
            </a:endParaRPr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auto">
          <a:xfrm flipH="1">
            <a:off x="1819275" y="3273417"/>
            <a:ext cx="915988" cy="784225"/>
          </a:xfrm>
          <a:custGeom>
            <a:avLst/>
            <a:gdLst>
              <a:gd name="G0" fmla="+- 0 0 0"/>
              <a:gd name="G1" fmla="+- 10259201 0 0"/>
              <a:gd name="G2" fmla="+- 0 0 10259201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10259201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259201"/>
              <a:gd name="G36" fmla="sin G34 10259201"/>
              <a:gd name="G37" fmla="+/ 10259201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604 w 21600"/>
              <a:gd name="T5" fmla="*/ 225 h 21600"/>
              <a:gd name="T6" fmla="*/ 3369 w 21600"/>
              <a:gd name="T7" fmla="*/ 14024 h 21600"/>
              <a:gd name="T8" fmla="*/ 9702 w 21600"/>
              <a:gd name="T9" fmla="*/ 5512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539"/>
                  <a:pt x="5551" y="12271"/>
                  <a:pt x="5846" y="12949"/>
                </a:cubicBezTo>
                <a:lnTo>
                  <a:pt x="892" y="15099"/>
                </a:lnTo>
                <a:cubicBezTo>
                  <a:pt x="303" y="13742"/>
                  <a:pt x="0" y="1227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534988" y="4105267"/>
            <a:ext cx="3687762" cy="1076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Classical states </a:t>
            </a:r>
            <a:r>
              <a:rPr lang="en-US" sz="3200" dirty="0" smtClean="0">
                <a:latin typeface="Arial" charset="0"/>
              </a:rPr>
              <a:t> co-exclude </a:t>
            </a:r>
            <a:r>
              <a:rPr lang="en-US" sz="3200" dirty="0">
                <a:latin typeface="Arial" charset="0"/>
              </a:rPr>
              <a:t>others</a:t>
            </a: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090" y="5376739"/>
            <a:ext cx="925994" cy="92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3565" y="5371771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4" descr="M:\phd\quantumcomputation\cats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8865" y="5190118"/>
            <a:ext cx="1527584" cy="1243080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7440250" y="2756654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spin ½ 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1130" y="3751263"/>
            <a:ext cx="465503" cy="30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8864" y="2487295"/>
            <a:ext cx="375028" cy="28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1988" y="5267325"/>
            <a:ext cx="2043113" cy="119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1153</Words>
  <Application>Microsoft Office PowerPoint</Application>
  <PresentationFormat>On-screen Show (4:3)</PresentationFormat>
  <Paragraphs>310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Document</vt:lpstr>
      <vt:lpstr>Equation</vt:lpstr>
      <vt:lpstr>Clip</vt:lpstr>
      <vt:lpstr>Proto-physics the link between Quantum Physics and Metaphysics</vt:lpstr>
      <vt:lpstr>Abstract</vt:lpstr>
      <vt:lpstr>Brain/Mind/Spirit Model Continuum</vt:lpstr>
      <vt:lpstr>Physical &amp; Protophysical Models </vt:lpstr>
      <vt:lpstr>Information is Physical</vt:lpstr>
      <vt:lpstr>Classical Physics Properties</vt:lpstr>
      <vt:lpstr>Relativistic Space-Time</vt:lpstr>
      <vt:lpstr>Classical vs. Quantum Bits</vt:lpstr>
      <vt:lpstr>Quantum Bits – Qubits</vt:lpstr>
      <vt:lpstr>Quantum Space-Time</vt:lpstr>
      <vt:lpstr>Quantum Computing Speedup</vt:lpstr>
      <vt:lpstr>High Dimensional Topologies</vt:lpstr>
      <vt:lpstr>Quantum Mind Model</vt:lpstr>
      <vt:lpstr>Thoughts are Quantum Things</vt:lpstr>
      <vt:lpstr>Inclusion Based Universe</vt:lpstr>
      <vt:lpstr>Law of Attraction as Physics?</vt:lpstr>
      <vt:lpstr>Math of Thought Dimensions</vt:lpstr>
      <vt:lpstr>Vortices and Thought Mass/Energy/Bits</vt:lpstr>
      <vt:lpstr>Beings of Light Protophysics</vt:lpstr>
      <vt:lpstr>Quantum Mind Paradoxical Metrics</vt:lpstr>
      <vt:lpstr>Humans Affecting the Physical World</vt:lpstr>
      <vt:lpstr>Human Being Energy Behaviors </vt:lpstr>
      <vt:lpstr>Beings of Light Energy-Info</vt:lpstr>
      <vt:lpstr>Quantum Dimensions Protophysics Summary</vt:lpstr>
    </vt:vector>
  </TitlesOfParts>
  <Company>self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Matzke</dc:creator>
  <cp:lastModifiedBy>Doug Matzke</cp:lastModifiedBy>
  <cp:revision>299</cp:revision>
  <dcterms:created xsi:type="dcterms:W3CDTF">2010-01-10T00:27:26Z</dcterms:created>
  <dcterms:modified xsi:type="dcterms:W3CDTF">2011-11-17T05:30:49Z</dcterms:modified>
</cp:coreProperties>
</file>