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0" r:id="rId2"/>
    <p:sldId id="257" r:id="rId3"/>
    <p:sldId id="258" r:id="rId4"/>
    <p:sldId id="259" r:id="rId5"/>
    <p:sldId id="268" r:id="rId6"/>
    <p:sldId id="273" r:id="rId7"/>
    <p:sldId id="267" r:id="rId8"/>
    <p:sldId id="299" r:id="rId9"/>
    <p:sldId id="274" r:id="rId10"/>
    <p:sldId id="275" r:id="rId11"/>
    <p:sldId id="263" r:id="rId12"/>
    <p:sldId id="262" r:id="rId13"/>
    <p:sldId id="261" r:id="rId14"/>
    <p:sldId id="265" r:id="rId15"/>
    <p:sldId id="264" r:id="rId16"/>
    <p:sldId id="277" r:id="rId17"/>
    <p:sldId id="301" r:id="rId18"/>
    <p:sldId id="298" r:id="rId19"/>
    <p:sldId id="272" r:id="rId20"/>
    <p:sldId id="288" r:id="rId21"/>
    <p:sldId id="285" r:id="rId22"/>
    <p:sldId id="279" r:id="rId23"/>
    <p:sldId id="300" r:id="rId24"/>
    <p:sldId id="284" r:id="rId25"/>
    <p:sldId id="290" r:id="rId26"/>
    <p:sldId id="289" r:id="rId27"/>
    <p:sldId id="282" r:id="rId28"/>
    <p:sldId id="287" r:id="rId29"/>
    <p:sldId id="271" r:id="rId30"/>
    <p:sldId id="280" r:id="rId31"/>
    <p:sldId id="296" r:id="rId32"/>
    <p:sldId id="278" r:id="rId33"/>
    <p:sldId id="266" r:id="rId34"/>
    <p:sldId id="294" r:id="rId35"/>
    <p:sldId id="283" r:id="rId36"/>
    <p:sldId id="286" r:id="rId37"/>
    <p:sldId id="270" r:id="rId38"/>
    <p:sldId id="302" r:id="rId39"/>
    <p:sldId id="291" r:id="rId40"/>
    <p:sldId id="276" r:id="rId41"/>
    <p:sldId id="292" r:id="rId42"/>
    <p:sldId id="295"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99FF6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151" autoAdjust="0"/>
    <p:restoredTop sz="94679" autoAdjust="0"/>
  </p:normalViewPr>
  <p:slideViewPr>
    <p:cSldViewPr snapToGrid="0">
      <p:cViewPr varScale="1">
        <p:scale>
          <a:sx n="70" d="100"/>
          <a:sy n="70" d="100"/>
        </p:scale>
        <p:origin x="-480" y="-90"/>
      </p:cViewPr>
      <p:guideLst>
        <p:guide orient="horz" pos="2160"/>
        <p:guide pos="2880"/>
      </p:guideLst>
    </p:cSldViewPr>
  </p:slideViewPr>
  <p:outlineViewPr>
    <p:cViewPr>
      <p:scale>
        <a:sx n="33" d="100"/>
        <a:sy n="33" d="100"/>
      </p:scale>
      <p:origin x="0" y="30756"/>
    </p:cViewPr>
  </p:outlineViewPr>
  <p:notesTextViewPr>
    <p:cViewPr>
      <p:scale>
        <a:sx n="100" d="100"/>
        <a:sy n="100" d="100"/>
      </p:scale>
      <p:origin x="0" y="0"/>
    </p:cViewPr>
  </p:notesTextViewPr>
  <p:sorterViewPr>
    <p:cViewPr>
      <p:scale>
        <a:sx n="80" d="100"/>
        <a:sy n="80" d="100"/>
      </p:scale>
      <p:origin x="0" y="62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577FE7E-76C7-4E1C-9A33-36886DBF8B4D}" type="datetimeFigureOut">
              <a:rPr lang="en-US" smtClean="0"/>
              <a:pPr/>
              <a:t>1/25/2010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CD72051-2749-4050-BE9B-4F71C5B7E9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King,</a:t>
            </a:r>
            <a:r>
              <a:rPr lang="en-US" baseline="0" dirty="0" smtClean="0"/>
              <a:t> lord, trinity, priest, Jesus, Yahweh, spirit, Allah, Vishnu, Krishna, </a:t>
            </a:r>
          </a:p>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2051-2749-4050-BE9B-4F71C5B7E92F}"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1114F-6A05-4A47-86DB-CCEEAECF45AF}"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78130" cy="800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59244"/>
            <a:ext cx="8229600" cy="47669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
        <p:nvSpPr>
          <p:cNvPr id="7" name="TextBox 6"/>
          <p:cNvSpPr txBox="1"/>
          <p:nvPr userDrawn="1"/>
        </p:nvSpPr>
        <p:spPr>
          <a:xfrm>
            <a:off x="6969209" y="6347593"/>
            <a:ext cx="1742305"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DJM 1/26/2010</a:t>
            </a:r>
            <a:endParaRPr 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1114F-6A05-4A47-86DB-CCEEAECF45AF}" type="datetimeFigureOut">
              <a:rPr lang="en-US" smtClean="0"/>
              <a:pPr/>
              <a:t>1/25/2010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1114F-6A05-4A47-86DB-CCEEAECF45AF}"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1114F-6A05-4A47-86DB-CCEEAECF45AF}" type="datetimeFigureOut">
              <a:rPr lang="en-US" smtClean="0"/>
              <a:pPr/>
              <a:t>1/25/2010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1114F-6A05-4A47-86DB-CCEEAECF45AF}" type="datetimeFigureOut">
              <a:rPr lang="en-US" smtClean="0"/>
              <a:pPr/>
              <a:t>1/25/2010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1114F-6A05-4A47-86DB-CCEEAECF45AF}" type="datetimeFigureOut">
              <a:rPr lang="en-US" smtClean="0"/>
              <a:pPr/>
              <a:t>1/25/2010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1114F-6A05-4A47-86DB-CCEEAECF45AF}"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1114F-6A05-4A47-86DB-CCEEAECF45AF}" type="datetimeFigureOut">
              <a:rPr lang="en-US" smtClean="0"/>
              <a:pPr/>
              <a:t>1/25/2010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8D9A6-70A0-499C-B1F7-23A7B65609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7858897" y="0"/>
            <a:ext cx="1285103" cy="1433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327557" cy="81275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44844" y="6306923"/>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solidFill>
              </a:defRPr>
            </a:lvl1pPr>
          </a:lstStyle>
          <a:p>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8D9A6-70A0-499C-B1F7-23A7B65609AC}" type="slidenum">
              <a:rPr lang="en-US" smtClean="0"/>
              <a:pPr/>
              <a:t>‹#›</a:t>
            </a:fld>
            <a:endParaRPr lang="en-US"/>
          </a:p>
        </p:txBody>
      </p:sp>
      <p:sp>
        <p:nvSpPr>
          <p:cNvPr id="11" name="TextBox 10"/>
          <p:cNvSpPr txBox="1"/>
          <p:nvPr userDrawn="1"/>
        </p:nvSpPr>
        <p:spPr>
          <a:xfrm>
            <a:off x="6969209" y="6347593"/>
            <a:ext cx="1742305" cy="307777"/>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DJM 1/26/2010</a:t>
            </a:r>
            <a:endParaRPr lang="en-US" sz="1400" dirty="0"/>
          </a:p>
        </p:txBody>
      </p:sp>
      <p:pic>
        <p:nvPicPr>
          <p:cNvPr id="10" name="Picture 42"/>
          <p:cNvPicPr>
            <a:picLocks noChangeAspect="1" noChangeArrowheads="1"/>
          </p:cNvPicPr>
          <p:nvPr userDrawn="1"/>
        </p:nvPicPr>
        <p:blipFill>
          <a:blip r:embed="rId13" cstate="print"/>
          <a:srcRect l="6364" t="8675" r="5690" b="22025"/>
          <a:stretch>
            <a:fillRect/>
          </a:stretch>
        </p:blipFill>
        <p:spPr bwMode="auto">
          <a:xfrm>
            <a:off x="7941792" y="61785"/>
            <a:ext cx="1115713" cy="131290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4082" y="2330823"/>
            <a:ext cx="8193087" cy="1371600"/>
          </a:xfrm>
        </p:spPr>
        <p:txBody>
          <a:bodyPr>
            <a:normAutofit fontScale="90000"/>
          </a:bodyPr>
          <a:lstStyle/>
          <a:p>
            <a:r>
              <a:rPr lang="en-US" dirty="0" smtClean="0"/>
              <a:t>Quantum Physics and Metaphysics:     If God used information/computing </a:t>
            </a:r>
            <a:endParaRPr lang="en-US" dirty="0"/>
          </a:p>
        </p:txBody>
      </p:sp>
      <p:sp>
        <p:nvSpPr>
          <p:cNvPr id="2051" name="Rectangle 3"/>
          <p:cNvSpPr>
            <a:spLocks noGrp="1" noChangeArrowheads="1"/>
          </p:cNvSpPr>
          <p:nvPr>
            <p:ph type="subTitle" idx="1"/>
          </p:nvPr>
        </p:nvSpPr>
        <p:spPr>
          <a:xfrm>
            <a:off x="1295400" y="3966882"/>
            <a:ext cx="6438900" cy="2327556"/>
          </a:xfrm>
        </p:spPr>
        <p:txBody>
          <a:bodyPr>
            <a:normAutofit fontScale="77500" lnSpcReduction="20000"/>
          </a:bodyPr>
          <a:lstStyle/>
          <a:p>
            <a:r>
              <a:rPr lang="en-US" sz="2800" dirty="0"/>
              <a:t>Presented </a:t>
            </a:r>
            <a:r>
              <a:rPr lang="en-US" sz="2800" dirty="0" smtClean="0"/>
              <a:t>on Tues Jan 26, 2010</a:t>
            </a:r>
            <a:endParaRPr lang="en-US" sz="2800" dirty="0"/>
          </a:p>
          <a:p>
            <a:r>
              <a:rPr lang="en-US" sz="2800" dirty="0" smtClean="0"/>
              <a:t>Café Metaphysics</a:t>
            </a:r>
            <a:endParaRPr lang="en-US" dirty="0"/>
          </a:p>
          <a:p>
            <a:endParaRPr lang="en-US" sz="2000" dirty="0"/>
          </a:p>
          <a:p>
            <a:r>
              <a:rPr lang="en-US" dirty="0"/>
              <a:t>By Douglas Matzke, Ph.D.</a:t>
            </a:r>
          </a:p>
          <a:p>
            <a:endParaRPr lang="en-US" sz="2000" dirty="0"/>
          </a:p>
          <a:p>
            <a:r>
              <a:rPr lang="en-US" sz="2800" dirty="0"/>
              <a:t>doug@QuantumDoug.com</a:t>
            </a:r>
          </a:p>
          <a:p>
            <a:r>
              <a:rPr lang="en-US" sz="2800" dirty="0"/>
              <a:t>http://www.QuantumDoug.com</a:t>
            </a:r>
          </a:p>
        </p:txBody>
      </p:sp>
      <p:pic>
        <p:nvPicPr>
          <p:cNvPr id="5122" name="Picture 2"/>
          <p:cNvPicPr>
            <a:picLocks noChangeAspect="1" noChangeArrowheads="1"/>
          </p:cNvPicPr>
          <p:nvPr/>
        </p:nvPicPr>
        <p:blipFill>
          <a:blip r:embed="rId2" cstate="print"/>
          <a:srcRect/>
          <a:stretch>
            <a:fillRect/>
          </a:stretch>
        </p:blipFill>
        <p:spPr bwMode="auto">
          <a:xfrm>
            <a:off x="4585448" y="324222"/>
            <a:ext cx="1983783" cy="1828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501154" y="324223"/>
            <a:ext cx="1984441" cy="18288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591425" y="0"/>
            <a:ext cx="1552575" cy="170953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96" y="354152"/>
            <a:ext cx="7278130" cy="800400"/>
          </a:xfrm>
        </p:spPr>
        <p:txBody>
          <a:bodyPr/>
          <a:lstStyle/>
          <a:p>
            <a:r>
              <a:rPr lang="en-US" dirty="0" smtClean="0"/>
              <a:t>Common </a:t>
            </a:r>
            <a:r>
              <a:rPr lang="en-US" dirty="0" err="1" smtClean="0"/>
              <a:t>ProtoPhysics</a:t>
            </a:r>
            <a:endParaRPr lang="en-US" dirty="0"/>
          </a:p>
        </p:txBody>
      </p:sp>
      <p:graphicFrame>
        <p:nvGraphicFramePr>
          <p:cNvPr id="4" name="Content Placeholder 3"/>
          <p:cNvGraphicFramePr>
            <a:graphicFrameLocks noGrp="1"/>
          </p:cNvGraphicFramePr>
          <p:nvPr>
            <p:ph idx="1"/>
          </p:nvPr>
        </p:nvGraphicFramePr>
        <p:xfrm>
          <a:off x="512618" y="2022113"/>
          <a:ext cx="8132619" cy="4136352"/>
        </p:xfrm>
        <a:graphic>
          <a:graphicData uri="http://schemas.openxmlformats.org/drawingml/2006/table">
            <a:tbl>
              <a:tblPr firstRow="1" bandRow="1">
                <a:tableStyleId>{F5AB1C69-6EDB-4FF4-983F-18BD219EF322}</a:tableStyleId>
              </a:tblPr>
              <a:tblGrid>
                <a:gridCol w="2230583"/>
                <a:gridCol w="2812472"/>
                <a:gridCol w="3089564"/>
              </a:tblGrid>
              <a:tr h="517044">
                <a:tc>
                  <a:txBody>
                    <a:bodyPr/>
                    <a:lstStyle/>
                    <a:p>
                      <a:endParaRPr lang="en-US" dirty="0"/>
                    </a:p>
                  </a:txBody>
                  <a:tcPr>
                    <a:solidFill>
                      <a:srgbClr val="00B0F0"/>
                    </a:solidFill>
                  </a:tcPr>
                </a:tc>
                <a:tc>
                  <a:txBody>
                    <a:bodyPr/>
                    <a:lstStyle/>
                    <a:p>
                      <a:pPr algn="ctr"/>
                      <a:r>
                        <a:rPr lang="en-US" sz="2400" dirty="0" smtClean="0"/>
                        <a:t>Quantum Physics</a:t>
                      </a:r>
                      <a:endParaRPr lang="en-US" sz="2400" dirty="0"/>
                    </a:p>
                  </a:txBody>
                  <a:tcPr anchor="ctr">
                    <a:solidFill>
                      <a:srgbClr val="00B0F0"/>
                    </a:solidFill>
                  </a:tcPr>
                </a:tc>
                <a:tc>
                  <a:txBody>
                    <a:bodyPr/>
                    <a:lstStyle/>
                    <a:p>
                      <a:pPr algn="ctr"/>
                      <a:r>
                        <a:rPr lang="en-US" sz="2400" dirty="0" smtClean="0"/>
                        <a:t>Metaphysics</a:t>
                      </a:r>
                      <a:endParaRPr lang="en-US" sz="2400" dirty="0"/>
                    </a:p>
                  </a:txBody>
                  <a:tcPr anchor="ctr">
                    <a:solidFill>
                      <a:srgbClr val="00B0F0"/>
                    </a:solidFill>
                  </a:tcPr>
                </a:tc>
              </a:tr>
              <a:tr h="517044">
                <a:tc>
                  <a:txBody>
                    <a:bodyPr/>
                    <a:lstStyle/>
                    <a:p>
                      <a:r>
                        <a:rPr lang="en-US" dirty="0" smtClean="0"/>
                        <a:t>Informational</a:t>
                      </a:r>
                      <a:endParaRPr lang="en-US" dirty="0"/>
                    </a:p>
                  </a:txBody>
                  <a:tcPr anchor="ctr"/>
                </a:tc>
                <a:tc>
                  <a:txBody>
                    <a:bodyPr/>
                    <a:lstStyle/>
                    <a:p>
                      <a:r>
                        <a:rPr lang="en-US" dirty="0" smtClean="0"/>
                        <a:t>Probabilistic,  </a:t>
                      </a:r>
                      <a:r>
                        <a:rPr lang="en-US" dirty="0" err="1" smtClean="0"/>
                        <a:t>qu</a:t>
                      </a:r>
                      <a:r>
                        <a:rPr lang="en-US" dirty="0" smtClean="0"/>
                        <a:t>-speedup</a:t>
                      </a:r>
                      <a:endParaRPr lang="en-US" dirty="0"/>
                    </a:p>
                  </a:txBody>
                  <a:tcPr anchor="ctr"/>
                </a:tc>
                <a:tc>
                  <a:txBody>
                    <a:bodyPr/>
                    <a:lstStyle/>
                    <a:p>
                      <a:r>
                        <a:rPr lang="en-US" dirty="0" smtClean="0"/>
                        <a:t>Law of Attraction, </a:t>
                      </a:r>
                      <a:r>
                        <a:rPr lang="en-US" dirty="0" err="1" smtClean="0"/>
                        <a:t>Supermind</a:t>
                      </a:r>
                      <a:endParaRPr lang="en-US" dirty="0"/>
                    </a:p>
                  </a:txBody>
                  <a:tcPr anchor="ctr"/>
                </a:tc>
              </a:tr>
              <a:tr h="517044">
                <a:tc>
                  <a:txBody>
                    <a:bodyPr/>
                    <a:lstStyle/>
                    <a:p>
                      <a:r>
                        <a:rPr lang="en-US" dirty="0" smtClean="0"/>
                        <a:t>Primitives</a:t>
                      </a:r>
                      <a:endParaRPr lang="en-US" dirty="0"/>
                    </a:p>
                  </a:txBody>
                  <a:tcPr anchor="ctr"/>
                </a:tc>
                <a:tc>
                  <a:txBody>
                    <a:bodyPr/>
                    <a:lstStyle/>
                    <a:p>
                      <a:r>
                        <a:rPr lang="en-US" dirty="0" smtClean="0"/>
                        <a:t>Dimensional strings</a:t>
                      </a:r>
                      <a:endParaRPr lang="en-US" dirty="0"/>
                    </a:p>
                  </a:txBody>
                  <a:tcPr anchor="ctr"/>
                </a:tc>
                <a:tc>
                  <a:txBody>
                    <a:bodyPr/>
                    <a:lstStyle/>
                    <a:p>
                      <a:r>
                        <a:rPr lang="en-US" baseline="0" dirty="0" smtClean="0"/>
                        <a:t>semantic strands, vibrations</a:t>
                      </a:r>
                      <a:endParaRPr lang="en-US" dirty="0"/>
                    </a:p>
                  </a:txBody>
                  <a:tcPr anchor="ctr"/>
                </a:tc>
              </a:tr>
              <a:tr h="517044">
                <a:tc>
                  <a:txBody>
                    <a:bodyPr/>
                    <a:lstStyle/>
                    <a:p>
                      <a:r>
                        <a:rPr lang="en-US" dirty="0" smtClean="0"/>
                        <a:t>Topological</a:t>
                      </a:r>
                      <a:endParaRPr lang="en-US" dirty="0"/>
                    </a:p>
                  </a:txBody>
                  <a:tcPr anchor="ctr"/>
                </a:tc>
                <a:tc>
                  <a:txBody>
                    <a:bodyPr/>
                    <a:lstStyle/>
                    <a:p>
                      <a:r>
                        <a:rPr lang="en-US" dirty="0" smtClean="0"/>
                        <a:t>Qubits, </a:t>
                      </a:r>
                      <a:r>
                        <a:rPr lang="en-US" dirty="0" err="1" smtClean="0"/>
                        <a:t>ebits</a:t>
                      </a:r>
                      <a:r>
                        <a:rPr lang="en-US" dirty="0" smtClean="0"/>
                        <a:t>,</a:t>
                      </a:r>
                      <a:r>
                        <a:rPr lang="en-US" baseline="0" dirty="0" smtClean="0"/>
                        <a:t> bell states</a:t>
                      </a:r>
                      <a:endParaRPr lang="en-US" dirty="0"/>
                    </a:p>
                  </a:txBody>
                  <a:tcPr anchor="ctr"/>
                </a:tc>
                <a:tc>
                  <a:txBody>
                    <a:bodyPr/>
                    <a:lstStyle/>
                    <a:p>
                      <a:r>
                        <a:rPr lang="en-US" baseline="0" dirty="0" smtClean="0"/>
                        <a:t>thought forms, rotes, </a:t>
                      </a:r>
                      <a:r>
                        <a:rPr lang="en-US" baseline="0" dirty="0" err="1" smtClean="0"/>
                        <a:t>Anu</a:t>
                      </a:r>
                      <a:endParaRPr lang="en-US" dirty="0"/>
                    </a:p>
                  </a:txBody>
                  <a:tcPr anchor="ctr"/>
                </a:tc>
              </a:tr>
              <a:tr h="517044">
                <a:tc>
                  <a:txBody>
                    <a:bodyPr/>
                    <a:lstStyle/>
                    <a:p>
                      <a:r>
                        <a:rPr lang="en-US" dirty="0" smtClean="0"/>
                        <a:t>Observable states</a:t>
                      </a:r>
                      <a:endParaRPr lang="en-US" dirty="0"/>
                    </a:p>
                  </a:txBody>
                  <a:tcPr anchor="ctr"/>
                </a:tc>
                <a:tc>
                  <a:txBody>
                    <a:bodyPr/>
                    <a:lstStyle/>
                    <a:p>
                      <a:r>
                        <a:rPr lang="en-US" dirty="0" smtClean="0"/>
                        <a:t>Not directly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directly (except mind)</a:t>
                      </a:r>
                    </a:p>
                  </a:txBody>
                  <a:tcPr anchor="ctr"/>
                </a:tc>
              </a:tr>
              <a:tr h="517044">
                <a:tc>
                  <a:txBody>
                    <a:bodyPr/>
                    <a:lstStyle/>
                    <a:p>
                      <a:r>
                        <a:rPr lang="en-US" dirty="0" smtClean="0"/>
                        <a:t>Spatial</a:t>
                      </a:r>
                      <a:r>
                        <a:rPr lang="en-US" baseline="0" dirty="0" smtClean="0"/>
                        <a:t> locality</a:t>
                      </a:r>
                      <a:endParaRPr lang="en-US" dirty="0"/>
                    </a:p>
                  </a:txBody>
                  <a:tcPr anchor="ctr"/>
                </a:tc>
                <a:tc>
                  <a:txBody>
                    <a:bodyPr/>
                    <a:lstStyle/>
                    <a:p>
                      <a:r>
                        <a:rPr lang="en-US" dirty="0" smtClean="0"/>
                        <a:t>Non-locality</a:t>
                      </a:r>
                    </a:p>
                  </a:txBody>
                  <a:tcPr anchor="ctr"/>
                </a:tc>
                <a:tc>
                  <a:txBody>
                    <a:bodyPr/>
                    <a:lstStyle/>
                    <a:p>
                      <a:r>
                        <a:rPr lang="en-US" dirty="0" smtClean="0"/>
                        <a:t>Non-locality</a:t>
                      </a:r>
                      <a:endParaRPr lang="en-US" dirty="0"/>
                    </a:p>
                  </a:txBody>
                  <a:tcPr anchor="ctr"/>
                </a:tc>
              </a:tr>
              <a:tr h="517044">
                <a:tc>
                  <a:txBody>
                    <a:bodyPr/>
                    <a:lstStyle/>
                    <a:p>
                      <a:r>
                        <a:rPr lang="en-US" dirty="0" smtClean="0"/>
                        <a:t>Temporal locality</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Non-locality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Non-locality</a:t>
                      </a:r>
                    </a:p>
                  </a:txBody>
                  <a:tcPr anchor="ctr"/>
                </a:tc>
              </a:tr>
              <a:tr h="517044">
                <a:tc>
                  <a:txBody>
                    <a:bodyPr/>
                    <a:lstStyle/>
                    <a:p>
                      <a:r>
                        <a:rPr lang="en-US" dirty="0" smtClean="0"/>
                        <a:t>Physical effects</a:t>
                      </a:r>
                      <a:endParaRPr lang="en-US" dirty="0"/>
                    </a:p>
                  </a:txBody>
                  <a:tcPr anchor="ctr"/>
                </a:tc>
                <a:tc>
                  <a:txBody>
                    <a:bodyPr/>
                    <a:lstStyle/>
                    <a:p>
                      <a:r>
                        <a:rPr lang="en-US" dirty="0" smtClean="0"/>
                        <a:t>Measurement, noise</a:t>
                      </a:r>
                      <a:endParaRPr lang="en-US" dirty="0"/>
                    </a:p>
                  </a:txBody>
                  <a:tcPr anchor="ctr"/>
                </a:tc>
                <a:tc>
                  <a:txBody>
                    <a:bodyPr/>
                    <a:lstStyle/>
                    <a:p>
                      <a:r>
                        <a:rPr lang="en-US" dirty="0" smtClean="0"/>
                        <a:t>REG and thoughts are things</a:t>
                      </a:r>
                      <a:endParaRPr lang="en-US" dirty="0"/>
                    </a:p>
                  </a:txBody>
                  <a:tcPr anchor="ctr"/>
                </a:tc>
              </a:tr>
            </a:tbl>
          </a:graphicData>
        </a:graphic>
      </p:graphicFrame>
      <p:sp>
        <p:nvSpPr>
          <p:cNvPr id="5" name="TextBox 4"/>
          <p:cNvSpPr txBox="1"/>
          <p:nvPr/>
        </p:nvSpPr>
        <p:spPr>
          <a:xfrm>
            <a:off x="522254" y="1440872"/>
            <a:ext cx="8197676" cy="461665"/>
          </a:xfrm>
          <a:prstGeom prst="rect">
            <a:avLst/>
          </a:prstGeom>
          <a:noFill/>
        </p:spPr>
        <p:txBody>
          <a:bodyPr wrap="square" rtlCol="0">
            <a:spAutoFit/>
          </a:bodyPr>
          <a:lstStyle/>
          <a:p>
            <a:r>
              <a:rPr lang="en-US" sz="2400" dirty="0" smtClean="0"/>
              <a:t>Protophysics means :“first, foremost or earliest form of” physics</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7259782" cy="1143000"/>
          </a:xfrm>
        </p:spPr>
        <p:txBody>
          <a:bodyPr/>
          <a:lstStyle/>
          <a:p>
            <a:r>
              <a:rPr lang="en-US" dirty="0" smtClean="0"/>
              <a:t>In The Beginning</a:t>
            </a:r>
            <a:endParaRPr lang="en-US" dirty="0"/>
          </a:p>
        </p:txBody>
      </p:sp>
      <p:pic>
        <p:nvPicPr>
          <p:cNvPr id="3074" name="Picture 2"/>
          <p:cNvPicPr>
            <a:picLocks noChangeAspect="1" noChangeArrowheads="1"/>
          </p:cNvPicPr>
          <p:nvPr/>
        </p:nvPicPr>
        <p:blipFill>
          <a:blip r:embed="rId2" cstate="print"/>
          <a:srcRect r="26118"/>
          <a:stretch>
            <a:fillRect/>
          </a:stretch>
        </p:blipFill>
        <p:spPr bwMode="auto">
          <a:xfrm>
            <a:off x="1037856" y="2008911"/>
            <a:ext cx="6416285" cy="3384347"/>
          </a:xfrm>
          <a:prstGeom prst="rect">
            <a:avLst/>
          </a:prstGeom>
          <a:noFill/>
          <a:ln w="9525">
            <a:noFill/>
            <a:miter lim="800000"/>
            <a:headEnd/>
            <a:tailEnd/>
          </a:ln>
        </p:spPr>
      </p:pic>
      <p:sp>
        <p:nvSpPr>
          <p:cNvPr id="5" name="TextBox 4"/>
          <p:cNvSpPr txBox="1"/>
          <p:nvPr/>
        </p:nvSpPr>
        <p:spPr>
          <a:xfrm>
            <a:off x="855406" y="1452282"/>
            <a:ext cx="7772400" cy="461665"/>
          </a:xfrm>
          <a:prstGeom prst="rect">
            <a:avLst/>
          </a:prstGeom>
          <a:noFill/>
        </p:spPr>
        <p:txBody>
          <a:bodyPr wrap="square" rtlCol="0">
            <a:spAutoFit/>
          </a:bodyPr>
          <a:lstStyle/>
          <a:p>
            <a:r>
              <a:rPr lang="en-US" sz="2400" dirty="0" smtClean="0"/>
              <a:t>Did God need information technology to create the universe?</a:t>
            </a:r>
            <a:endParaRPr lang="en-US" sz="2400" dirty="0"/>
          </a:p>
        </p:txBody>
      </p:sp>
      <p:sp>
        <p:nvSpPr>
          <p:cNvPr id="6" name="TextBox 5"/>
          <p:cNvSpPr txBox="1"/>
          <p:nvPr/>
        </p:nvSpPr>
        <p:spPr>
          <a:xfrm>
            <a:off x="967991" y="5511678"/>
            <a:ext cx="7940481" cy="830997"/>
          </a:xfrm>
          <a:prstGeom prst="rect">
            <a:avLst/>
          </a:prstGeom>
          <a:noFill/>
        </p:spPr>
        <p:txBody>
          <a:bodyPr wrap="square" rtlCol="0">
            <a:spAutoFit/>
          </a:bodyPr>
          <a:lstStyle/>
          <a:p>
            <a:r>
              <a:rPr lang="en-US" sz="2400" dirty="0" smtClean="0"/>
              <a:t>Most Likely the answer is Yes! That “order” was God itself.</a:t>
            </a:r>
          </a:p>
          <a:p>
            <a:r>
              <a:rPr lang="en-US" sz="2400" dirty="0" smtClean="0"/>
              <a:t>Mechanism behind the laws, conservation, behaviors, etc</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4" y="200896"/>
            <a:ext cx="7206151" cy="962886"/>
          </a:xfrm>
        </p:spPr>
        <p:txBody>
          <a:bodyPr/>
          <a:lstStyle/>
          <a:p>
            <a:r>
              <a:rPr lang="en-US" dirty="0" smtClean="0"/>
              <a:t>What is Source of everything?</a:t>
            </a:r>
            <a:endParaRPr lang="en-US" dirty="0"/>
          </a:p>
        </p:txBody>
      </p:sp>
      <p:pic>
        <p:nvPicPr>
          <p:cNvPr id="2050" name="Picture 2"/>
          <p:cNvPicPr>
            <a:picLocks noChangeAspect="1" noChangeArrowheads="1"/>
          </p:cNvPicPr>
          <p:nvPr/>
        </p:nvPicPr>
        <p:blipFill>
          <a:blip r:embed="rId2" cstate="print"/>
          <a:srcRect l="6807"/>
          <a:stretch>
            <a:fillRect/>
          </a:stretch>
        </p:blipFill>
        <p:spPr bwMode="auto">
          <a:xfrm>
            <a:off x="3255803" y="2175387"/>
            <a:ext cx="5212670" cy="3419475"/>
          </a:xfrm>
          <a:prstGeom prst="rect">
            <a:avLst/>
          </a:prstGeom>
          <a:noFill/>
          <a:ln w="9525">
            <a:noFill/>
            <a:miter lim="800000"/>
            <a:headEnd/>
            <a:tailEnd/>
          </a:ln>
        </p:spPr>
      </p:pic>
      <p:sp>
        <p:nvSpPr>
          <p:cNvPr id="6" name="Rectangle 5"/>
          <p:cNvSpPr/>
          <p:nvPr/>
        </p:nvSpPr>
        <p:spPr>
          <a:xfrm>
            <a:off x="796413" y="1504023"/>
            <a:ext cx="7831393" cy="461665"/>
          </a:xfrm>
          <a:prstGeom prst="rect">
            <a:avLst/>
          </a:prstGeom>
        </p:spPr>
        <p:txBody>
          <a:bodyPr wrap="square">
            <a:spAutoFit/>
          </a:bodyPr>
          <a:lstStyle/>
          <a:p>
            <a:r>
              <a:rPr lang="en-US" sz="2400" dirty="0" smtClean="0"/>
              <a:t>What kind of Information did God use to create the big-bang?</a:t>
            </a:r>
            <a:endParaRPr lang="en-US" sz="2400" dirty="0"/>
          </a:p>
        </p:txBody>
      </p:sp>
      <p:sp>
        <p:nvSpPr>
          <p:cNvPr id="7" name="Rectangle 6"/>
          <p:cNvSpPr/>
          <p:nvPr/>
        </p:nvSpPr>
        <p:spPr>
          <a:xfrm>
            <a:off x="835291" y="5679600"/>
            <a:ext cx="7948487" cy="461665"/>
          </a:xfrm>
          <a:prstGeom prst="rect">
            <a:avLst/>
          </a:prstGeom>
        </p:spPr>
        <p:txBody>
          <a:bodyPr wrap="square">
            <a:spAutoFit/>
          </a:bodyPr>
          <a:lstStyle/>
          <a:p>
            <a:r>
              <a:rPr lang="en-US" sz="2400" dirty="0" smtClean="0"/>
              <a:t>Quantum states: source of the bit-bang (maybe a big thought!)</a:t>
            </a:r>
            <a:endParaRPr lang="en-US" sz="2400" dirty="0"/>
          </a:p>
        </p:txBody>
      </p:sp>
      <p:sp>
        <p:nvSpPr>
          <p:cNvPr id="13" name="Cloud Callout 12"/>
          <p:cNvSpPr/>
          <p:nvPr/>
        </p:nvSpPr>
        <p:spPr>
          <a:xfrm rot="-3960000" flipH="1">
            <a:off x="886690" y="2050473"/>
            <a:ext cx="2189018" cy="20366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0439" y="4267203"/>
            <a:ext cx="2341416" cy="707886"/>
          </a:xfrm>
          <a:prstGeom prst="rect">
            <a:avLst/>
          </a:prstGeom>
          <a:noFill/>
        </p:spPr>
        <p:txBody>
          <a:bodyPr wrap="square" rtlCol="0">
            <a:spAutoFit/>
          </a:bodyPr>
          <a:lstStyle/>
          <a:p>
            <a:pPr algn="ctr"/>
            <a:r>
              <a:rPr lang="en-US" sz="2000" dirty="0" smtClean="0"/>
              <a:t>Quantum states = Dimensional Strands</a:t>
            </a:r>
            <a:endParaRPr lang="en-US" sz="2000" dirty="0"/>
          </a:p>
        </p:txBody>
      </p:sp>
      <p:sp>
        <p:nvSpPr>
          <p:cNvPr id="15" name="Cloud 14"/>
          <p:cNvSpPr/>
          <p:nvPr/>
        </p:nvSpPr>
        <p:spPr>
          <a:xfrm>
            <a:off x="1288456" y="2244456"/>
            <a:ext cx="1496289" cy="16209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2 15"/>
          <p:cNvSpPr/>
          <p:nvPr/>
        </p:nvSpPr>
        <p:spPr>
          <a:xfrm>
            <a:off x="1454705" y="2369142"/>
            <a:ext cx="1343912" cy="126074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54708" y="2770915"/>
            <a:ext cx="1191510" cy="523220"/>
          </a:xfrm>
          <a:prstGeom prst="rect">
            <a:avLst/>
          </a:prstGeom>
          <a:noFill/>
        </p:spPr>
        <p:txBody>
          <a:bodyPr wrap="square" rtlCol="0">
            <a:spAutoFit/>
          </a:bodyPr>
          <a:lstStyle/>
          <a:p>
            <a:pPr algn="ctr"/>
            <a:r>
              <a:rPr lang="en-US" sz="2800" b="1" dirty="0" smtClean="0"/>
              <a:t>Poof</a:t>
            </a:r>
            <a:endParaRPr lang="en-US" sz="2800" b="1" dirty="0"/>
          </a:p>
        </p:txBody>
      </p:sp>
      <p:sp>
        <p:nvSpPr>
          <p:cNvPr id="18" name="Flowchart: Connector 17"/>
          <p:cNvSpPr/>
          <p:nvPr/>
        </p:nvSpPr>
        <p:spPr>
          <a:xfrm>
            <a:off x="3311238" y="3089563"/>
            <a:ext cx="138545"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flipV="1">
            <a:off x="3435926" y="3103420"/>
            <a:ext cx="152401" cy="1801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3602188" y="3144978"/>
            <a:ext cx="138545"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18218" cy="902998"/>
          </a:xfrm>
        </p:spPr>
        <p:txBody>
          <a:bodyPr/>
          <a:lstStyle/>
          <a:p>
            <a:r>
              <a:rPr lang="en-US" dirty="0" smtClean="0"/>
              <a:t>Once the universe boots up?</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04155" y="1794834"/>
            <a:ext cx="3843338" cy="4146354"/>
          </a:xfrm>
          <a:prstGeom prst="rect">
            <a:avLst/>
          </a:prstGeom>
          <a:noFill/>
          <a:ln w="9525">
            <a:noFill/>
            <a:miter lim="800000"/>
            <a:headEnd/>
            <a:tailEnd/>
          </a:ln>
        </p:spPr>
      </p:pic>
      <p:sp>
        <p:nvSpPr>
          <p:cNvPr id="7" name="TextBox 6"/>
          <p:cNvSpPr txBox="1"/>
          <p:nvPr/>
        </p:nvSpPr>
        <p:spPr>
          <a:xfrm>
            <a:off x="880059" y="1351721"/>
            <a:ext cx="7646504" cy="400110"/>
          </a:xfrm>
          <a:prstGeom prst="rect">
            <a:avLst/>
          </a:prstGeom>
          <a:noFill/>
        </p:spPr>
        <p:txBody>
          <a:bodyPr wrap="square" rtlCol="0">
            <a:spAutoFit/>
          </a:bodyPr>
          <a:lstStyle/>
          <a:p>
            <a:r>
              <a:rPr lang="en-US" sz="2000" dirty="0" smtClean="0"/>
              <a:t>Forces/Matter/Energy/Time and Space all emerge from quantum foam.</a:t>
            </a:r>
            <a:endParaRPr lang="en-US" sz="2000" dirty="0"/>
          </a:p>
        </p:txBody>
      </p:sp>
      <p:sp>
        <p:nvSpPr>
          <p:cNvPr id="8" name="TextBox 7"/>
          <p:cNvSpPr txBox="1"/>
          <p:nvPr/>
        </p:nvSpPr>
        <p:spPr>
          <a:xfrm>
            <a:off x="854162" y="5979740"/>
            <a:ext cx="7646504" cy="400110"/>
          </a:xfrm>
          <a:prstGeom prst="rect">
            <a:avLst/>
          </a:prstGeom>
          <a:noFill/>
        </p:spPr>
        <p:txBody>
          <a:bodyPr wrap="square" rtlCol="0">
            <a:spAutoFit/>
          </a:bodyPr>
          <a:lstStyle/>
          <a:p>
            <a:r>
              <a:rPr lang="en-US" sz="2000" dirty="0" smtClean="0"/>
              <a:t>Quantum properties still form the infrastructure for physical universe.</a:t>
            </a:r>
            <a:endParaRPr lang="en-US" sz="2000" dirty="0"/>
          </a:p>
        </p:txBody>
      </p:sp>
      <p:sp>
        <p:nvSpPr>
          <p:cNvPr id="9" name="TextBox 8"/>
          <p:cNvSpPr txBox="1"/>
          <p:nvPr/>
        </p:nvSpPr>
        <p:spPr>
          <a:xfrm>
            <a:off x="5070823" y="1814522"/>
            <a:ext cx="3383459" cy="4154984"/>
          </a:xfrm>
          <a:prstGeom prst="rect">
            <a:avLst/>
          </a:prstGeom>
          <a:noFill/>
        </p:spPr>
        <p:txBody>
          <a:bodyPr wrap="square" rtlCol="0">
            <a:spAutoFit/>
          </a:bodyPr>
          <a:lstStyle/>
          <a:p>
            <a:r>
              <a:rPr lang="en-US" sz="2400" dirty="0" smtClean="0"/>
              <a:t>Background Radiation</a:t>
            </a:r>
          </a:p>
          <a:p>
            <a:r>
              <a:rPr lang="en-US" sz="2400" dirty="0" smtClean="0"/>
              <a:t>Zero-point energy</a:t>
            </a:r>
          </a:p>
          <a:p>
            <a:r>
              <a:rPr lang="en-US" sz="2400" dirty="0" smtClean="0"/>
              <a:t>Black-hole mechanics</a:t>
            </a:r>
          </a:p>
          <a:p>
            <a:r>
              <a:rPr lang="en-US" sz="2400" dirty="0" smtClean="0"/>
              <a:t>Particle/Wave Duality</a:t>
            </a:r>
          </a:p>
          <a:p>
            <a:r>
              <a:rPr lang="en-US" sz="2400" dirty="0" smtClean="0"/>
              <a:t>Quantum superposition</a:t>
            </a:r>
          </a:p>
          <a:p>
            <a:r>
              <a:rPr lang="en-US" sz="2400" dirty="0" smtClean="0"/>
              <a:t>Quantum entanglement</a:t>
            </a:r>
          </a:p>
          <a:p>
            <a:r>
              <a:rPr lang="en-US" sz="2400" dirty="0" smtClean="0"/>
              <a:t>Quantum probability</a:t>
            </a:r>
          </a:p>
          <a:p>
            <a:r>
              <a:rPr lang="en-US" sz="2400" dirty="0" smtClean="0"/>
              <a:t>Quantum tunneling </a:t>
            </a:r>
          </a:p>
          <a:p>
            <a:r>
              <a:rPr lang="en-US" sz="2400" dirty="0" smtClean="0"/>
              <a:t>Quantum non-locality</a:t>
            </a:r>
          </a:p>
          <a:p>
            <a:r>
              <a:rPr lang="en-US" sz="2400" dirty="0" smtClean="0"/>
              <a:t>Quantum computing</a:t>
            </a:r>
          </a:p>
          <a:p>
            <a:r>
              <a:rPr lang="en-US" sz="2400" dirty="0" smtClean="0"/>
              <a:t>Quantum Speedup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95"/>
            <a:ext cx="7278130" cy="800400"/>
          </a:xfrm>
        </p:spPr>
        <p:txBody>
          <a:bodyPr/>
          <a:lstStyle/>
          <a:p>
            <a:r>
              <a:rPr lang="en-US" dirty="0" smtClean="0"/>
              <a:t>Quantum Mind Model</a:t>
            </a:r>
            <a:endParaRPr lang="en-US" dirty="0"/>
          </a:p>
        </p:txBody>
      </p:sp>
      <p:sp>
        <p:nvSpPr>
          <p:cNvPr id="3" name="Content Placeholder 2"/>
          <p:cNvSpPr>
            <a:spLocks noGrp="1"/>
          </p:cNvSpPr>
          <p:nvPr>
            <p:ph idx="1"/>
          </p:nvPr>
        </p:nvSpPr>
        <p:spPr>
          <a:xfrm>
            <a:off x="324678" y="1478512"/>
            <a:ext cx="8686802" cy="4803017"/>
          </a:xfrm>
        </p:spPr>
        <p:txBody>
          <a:bodyPr>
            <a:normAutofit fontScale="92500" lnSpcReduction="10000"/>
          </a:bodyPr>
          <a:lstStyle/>
          <a:p>
            <a:pPr>
              <a:buNone/>
            </a:pPr>
            <a:r>
              <a:rPr lang="en-US" b="1" dirty="0" smtClean="0"/>
              <a:t>Thoughts are made of the strands of source </a:t>
            </a:r>
          </a:p>
          <a:p>
            <a:pPr lvl="1"/>
            <a:r>
              <a:rPr lang="en-US" dirty="0" smtClean="0"/>
              <a:t>State space is outside of 4D </a:t>
            </a:r>
            <a:r>
              <a:rPr lang="en-US" dirty="0" err="1" smtClean="0"/>
              <a:t>spacetime</a:t>
            </a:r>
            <a:endParaRPr lang="en-US" dirty="0" smtClean="0"/>
          </a:p>
          <a:p>
            <a:pPr lvl="1"/>
            <a:r>
              <a:rPr lang="en-US" dirty="0" smtClean="0"/>
              <a:t>Very high dimensional state space</a:t>
            </a:r>
          </a:p>
          <a:p>
            <a:pPr lvl="1"/>
            <a:r>
              <a:rPr lang="en-US" dirty="0" smtClean="0"/>
              <a:t>Randomness is key resource</a:t>
            </a:r>
          </a:p>
          <a:p>
            <a:pPr lvl="1"/>
            <a:r>
              <a:rPr lang="en-US" dirty="0" smtClean="0"/>
              <a:t>Quantum style orthogonal states</a:t>
            </a:r>
          </a:p>
          <a:p>
            <a:pPr lvl="1"/>
            <a:r>
              <a:rPr lang="en-US" dirty="0" smtClean="0"/>
              <a:t>Probabilistic state combination</a:t>
            </a:r>
          </a:p>
          <a:p>
            <a:pPr lvl="1"/>
            <a:r>
              <a:rPr lang="en-US" dirty="0" smtClean="0"/>
              <a:t>CDMA style computational framework</a:t>
            </a:r>
          </a:p>
          <a:p>
            <a:pPr lvl="1"/>
            <a:r>
              <a:rPr lang="en-US" dirty="0" smtClean="0"/>
              <a:t>Dimensional increase due to superposition/entanglement</a:t>
            </a:r>
          </a:p>
          <a:p>
            <a:pPr lvl="1"/>
            <a:r>
              <a:rPr lang="en-US" dirty="0" smtClean="0"/>
              <a:t>Semantic relations exist &amp; can be constructed</a:t>
            </a:r>
          </a:p>
          <a:p>
            <a:pPr lvl="1"/>
            <a:r>
              <a:rPr lang="en-US" dirty="0" smtClean="0"/>
              <a:t>Brain/mind mapping using phase invariance (patent)</a:t>
            </a:r>
          </a:p>
        </p:txBody>
      </p:sp>
      <p:pic>
        <p:nvPicPr>
          <p:cNvPr id="31746" name="Picture 2"/>
          <p:cNvPicPr>
            <a:picLocks noChangeAspect="1" noChangeArrowheads="1"/>
          </p:cNvPicPr>
          <p:nvPr/>
        </p:nvPicPr>
        <p:blipFill>
          <a:blip r:embed="rId2" cstate="print"/>
          <a:srcRect/>
          <a:stretch>
            <a:fillRect/>
          </a:stretch>
        </p:blipFill>
        <p:spPr bwMode="auto">
          <a:xfrm>
            <a:off x="7011642" y="2049325"/>
            <a:ext cx="1721540" cy="239867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20609" cy="971066"/>
          </a:xfrm>
        </p:spPr>
        <p:txBody>
          <a:bodyPr/>
          <a:lstStyle/>
          <a:p>
            <a:r>
              <a:rPr lang="en-US" dirty="0" smtClean="0"/>
              <a:t>Information and Metaphysics</a:t>
            </a:r>
            <a:endParaRPr lang="en-US" dirty="0"/>
          </a:p>
        </p:txBody>
      </p:sp>
      <p:sp>
        <p:nvSpPr>
          <p:cNvPr id="4" name="TextBox 3"/>
          <p:cNvSpPr txBox="1"/>
          <p:nvPr/>
        </p:nvSpPr>
        <p:spPr>
          <a:xfrm>
            <a:off x="671640" y="1436657"/>
            <a:ext cx="8247073" cy="5078313"/>
          </a:xfrm>
          <a:prstGeom prst="rect">
            <a:avLst/>
          </a:prstGeom>
          <a:noFill/>
        </p:spPr>
        <p:txBody>
          <a:bodyPr wrap="square" rtlCol="0">
            <a:spAutoFit/>
          </a:bodyPr>
          <a:lstStyle/>
          <a:p>
            <a:r>
              <a:rPr lang="en-US" sz="2400" b="1" dirty="0" smtClean="0"/>
              <a:t>Start with the following extremely good presuppositions:</a:t>
            </a:r>
          </a:p>
          <a:p>
            <a:pPr>
              <a:buFont typeface="Arial" pitchFamily="34" charset="0"/>
              <a:buChar char="•"/>
            </a:pPr>
            <a:r>
              <a:rPr lang="en-US" sz="2000" dirty="0" smtClean="0"/>
              <a:t> Mind and brain are separate but cooperating systems – quantum mind</a:t>
            </a:r>
          </a:p>
          <a:p>
            <a:pPr>
              <a:buFont typeface="Arial" pitchFamily="34" charset="0"/>
              <a:buChar char="•"/>
            </a:pPr>
            <a:r>
              <a:rPr lang="en-US" sz="2000" dirty="0" smtClean="0"/>
              <a:t> Mind is informational and non-classical</a:t>
            </a:r>
          </a:p>
          <a:p>
            <a:pPr>
              <a:buFont typeface="Arial" pitchFamily="34" charset="0"/>
              <a:buChar char="•"/>
            </a:pPr>
            <a:r>
              <a:rPr lang="en-US" sz="2000" dirty="0" smtClean="0"/>
              <a:t> Mind has quantum-like properties (making the brain a quantum antenna)</a:t>
            </a:r>
          </a:p>
          <a:p>
            <a:pPr>
              <a:buFont typeface="Arial" pitchFamily="34" charset="0"/>
              <a:buChar char="•"/>
            </a:pPr>
            <a:r>
              <a:rPr lang="en-US" sz="2000" dirty="0" smtClean="0"/>
              <a:t> Mind is not limited by space and time (but more by habit)</a:t>
            </a:r>
          </a:p>
          <a:p>
            <a:pPr>
              <a:buFont typeface="Arial" pitchFamily="34" charset="0"/>
              <a:buChar char="•"/>
            </a:pPr>
            <a:r>
              <a:rPr lang="en-US" sz="2000" dirty="0" smtClean="0"/>
              <a:t> Thoughts/Bits can affect the physical universe as equivalent energy/entropy.</a:t>
            </a:r>
          </a:p>
          <a:p>
            <a:pPr>
              <a:buFont typeface="Arial" pitchFamily="34" charset="0"/>
              <a:buChar char="•"/>
            </a:pPr>
            <a:r>
              <a:rPr lang="en-US" sz="2000" dirty="0" smtClean="0"/>
              <a:t> Mind has metaphysical capabilities:</a:t>
            </a:r>
          </a:p>
          <a:p>
            <a:pPr lvl="1">
              <a:buFont typeface="Arial" pitchFamily="34" charset="0"/>
              <a:buChar char="•"/>
            </a:pPr>
            <a:r>
              <a:rPr lang="en-US" sz="2000" dirty="0" smtClean="0"/>
              <a:t> Remote viewing</a:t>
            </a:r>
          </a:p>
          <a:p>
            <a:pPr lvl="1">
              <a:buFont typeface="Arial" pitchFamily="34" charset="0"/>
              <a:buChar char="•"/>
            </a:pPr>
            <a:r>
              <a:rPr lang="en-US" sz="2000" dirty="0" smtClean="0"/>
              <a:t> Telepathy</a:t>
            </a:r>
          </a:p>
          <a:p>
            <a:pPr lvl="1">
              <a:buFont typeface="Arial" pitchFamily="34" charset="0"/>
              <a:buChar char="•"/>
            </a:pPr>
            <a:r>
              <a:rPr lang="en-US" sz="2000" dirty="0" smtClean="0"/>
              <a:t> Expanded awareness (NDE, clairsentience, etc)</a:t>
            </a:r>
          </a:p>
          <a:p>
            <a:pPr lvl="1">
              <a:buFont typeface="Arial" pitchFamily="34" charset="0"/>
              <a:buChar char="•"/>
            </a:pPr>
            <a:r>
              <a:rPr lang="en-US" sz="2000" dirty="0" smtClean="0"/>
              <a:t> Direct awareness, knowing and meaning</a:t>
            </a:r>
          </a:p>
          <a:p>
            <a:pPr lvl="1">
              <a:buFont typeface="Arial" pitchFamily="34" charset="0"/>
              <a:buChar char="•"/>
            </a:pPr>
            <a:r>
              <a:rPr lang="en-US" sz="2000" dirty="0" smtClean="0"/>
              <a:t> Precognition and time manipulation</a:t>
            </a:r>
          </a:p>
          <a:p>
            <a:pPr>
              <a:buFont typeface="Arial" pitchFamily="34" charset="0"/>
              <a:buChar char="•"/>
            </a:pPr>
            <a:r>
              <a:rPr lang="en-US" sz="2000" dirty="0" smtClean="0"/>
              <a:t> Quantum Mind model is a paradigm shift for the following reasons:</a:t>
            </a:r>
          </a:p>
          <a:p>
            <a:pPr lvl="1">
              <a:buFont typeface="Arial" pitchFamily="34" charset="0"/>
              <a:buChar char="•"/>
            </a:pPr>
            <a:r>
              <a:rPr lang="en-US" sz="2000" dirty="0" smtClean="0"/>
              <a:t> Quantum States and high dimensional representation for thoughts</a:t>
            </a:r>
          </a:p>
          <a:p>
            <a:pPr lvl="1">
              <a:buFont typeface="Arial" pitchFamily="34" charset="0"/>
              <a:buChar char="•"/>
            </a:pPr>
            <a:r>
              <a:rPr lang="en-US" sz="2000" dirty="0" smtClean="0"/>
              <a:t> Requirement for Brain/Mind interface (probabilistic exchange)</a:t>
            </a:r>
          </a:p>
          <a:p>
            <a:pPr lvl="1">
              <a:buFont typeface="Arial" pitchFamily="34" charset="0"/>
              <a:buChar char="•"/>
            </a:pPr>
            <a:r>
              <a:rPr lang="en-US" sz="2000" dirty="0" smtClean="0"/>
              <a:t> Recast metaphysical topics to protophysical realization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151"/>
            <a:ext cx="7278130" cy="800400"/>
          </a:xfrm>
        </p:spPr>
        <p:txBody>
          <a:bodyPr/>
          <a:lstStyle/>
          <a:p>
            <a:r>
              <a:rPr lang="en-US" dirty="0" smtClean="0"/>
              <a:t>Duality and Paradoxes</a:t>
            </a:r>
            <a:endParaRPr lang="en-US" dirty="0"/>
          </a:p>
        </p:txBody>
      </p:sp>
      <p:sp>
        <p:nvSpPr>
          <p:cNvPr id="3" name="Content Placeholder 2"/>
          <p:cNvSpPr>
            <a:spLocks noGrp="1"/>
          </p:cNvSpPr>
          <p:nvPr>
            <p:ph idx="1"/>
          </p:nvPr>
        </p:nvSpPr>
        <p:spPr>
          <a:xfrm>
            <a:off x="424071" y="1597783"/>
            <a:ext cx="8269356" cy="4378947"/>
          </a:xfrm>
        </p:spPr>
        <p:txBody>
          <a:bodyPr>
            <a:normAutofit fontScale="85000" lnSpcReduction="20000"/>
          </a:bodyPr>
          <a:lstStyle/>
          <a:p>
            <a:r>
              <a:rPr lang="en-US" dirty="0" smtClean="0"/>
              <a:t>Classical vs. Quantum domains</a:t>
            </a:r>
          </a:p>
          <a:p>
            <a:r>
              <a:rPr lang="en-US" dirty="0" smtClean="0"/>
              <a:t>Energy vs. Information</a:t>
            </a:r>
          </a:p>
          <a:p>
            <a:r>
              <a:rPr lang="en-US" dirty="0" smtClean="0"/>
              <a:t>Particle vs. Wave</a:t>
            </a:r>
          </a:p>
          <a:p>
            <a:r>
              <a:rPr lang="en-US" dirty="0" smtClean="0"/>
              <a:t>Deterministic vs. Probabilistic</a:t>
            </a:r>
          </a:p>
          <a:p>
            <a:r>
              <a:rPr lang="en-US" dirty="0" smtClean="0"/>
              <a:t>Continuous vs. Quantum discreteness</a:t>
            </a:r>
          </a:p>
          <a:p>
            <a:r>
              <a:rPr lang="en-US" dirty="0" smtClean="0"/>
              <a:t>Conscious vs. Unconscious</a:t>
            </a:r>
          </a:p>
          <a:p>
            <a:r>
              <a:rPr lang="en-US" dirty="0" smtClean="0"/>
              <a:t>Faster is smarter classically</a:t>
            </a:r>
          </a:p>
          <a:p>
            <a:r>
              <a:rPr lang="en-US" dirty="0" smtClean="0"/>
              <a:t>Slower is more parallelism in quantum</a:t>
            </a:r>
          </a:p>
          <a:p>
            <a:r>
              <a:rPr lang="en-US" dirty="0" smtClean="0"/>
              <a:t>Higher frequency vs. higher state</a:t>
            </a:r>
          </a:p>
          <a:p>
            <a:r>
              <a:rPr lang="en-US" dirty="0" smtClean="0"/>
              <a:t>Opposites attract vs. birds of a feather</a:t>
            </a:r>
          </a:p>
          <a:p>
            <a:pPr>
              <a:buNone/>
            </a:pPr>
            <a:endParaRPr lang="en-US" dirty="0" smtClean="0"/>
          </a:p>
        </p:txBody>
      </p:sp>
      <p:sp>
        <p:nvSpPr>
          <p:cNvPr id="4" name="TextBox 3"/>
          <p:cNvSpPr txBox="1"/>
          <p:nvPr/>
        </p:nvSpPr>
        <p:spPr>
          <a:xfrm>
            <a:off x="583096" y="5857460"/>
            <a:ext cx="8070575" cy="523220"/>
          </a:xfrm>
          <a:prstGeom prst="rect">
            <a:avLst/>
          </a:prstGeom>
          <a:solidFill>
            <a:schemeClr val="tx2">
              <a:lumMod val="20000"/>
              <a:lumOff val="80000"/>
            </a:schemeClr>
          </a:solidFill>
        </p:spPr>
        <p:txBody>
          <a:bodyPr wrap="square" rtlCol="0">
            <a:spAutoFit/>
          </a:bodyPr>
          <a:lstStyle/>
          <a:p>
            <a:pPr algn="ctr"/>
            <a:r>
              <a:rPr lang="en-US" sz="2800" dirty="0" smtClean="0"/>
              <a:t>Dualities are not mutually exclusive in quantum world</a:t>
            </a:r>
          </a:p>
        </p:txBody>
      </p:sp>
      <p:pic>
        <p:nvPicPr>
          <p:cNvPr id="5" name="Picture 2"/>
          <p:cNvPicPr>
            <a:picLocks noChangeAspect="1" noChangeArrowheads="1"/>
          </p:cNvPicPr>
          <p:nvPr/>
        </p:nvPicPr>
        <p:blipFill>
          <a:blip r:embed="rId2" cstate="print"/>
          <a:srcRect/>
          <a:stretch>
            <a:fillRect/>
          </a:stretch>
        </p:blipFill>
        <p:spPr bwMode="auto">
          <a:xfrm>
            <a:off x="6029740" y="1730634"/>
            <a:ext cx="2813229" cy="1410131"/>
          </a:xfrm>
          <a:prstGeom prst="rect">
            <a:avLst/>
          </a:prstGeom>
          <a:noFill/>
          <a:ln w="9525">
            <a:noFill/>
            <a:miter lim="800000"/>
            <a:headEnd/>
            <a:tailEnd/>
          </a:ln>
        </p:spPr>
      </p:pic>
      <p:pic>
        <p:nvPicPr>
          <p:cNvPr id="7" name="Picture 15"/>
          <p:cNvPicPr>
            <a:picLocks noChangeAspect="1" noChangeArrowheads="1"/>
          </p:cNvPicPr>
          <p:nvPr/>
        </p:nvPicPr>
        <p:blipFill>
          <a:blip r:embed="rId3" cstate="print"/>
          <a:srcRect/>
          <a:stretch>
            <a:fillRect/>
          </a:stretch>
        </p:blipFill>
        <p:spPr bwMode="auto">
          <a:xfrm>
            <a:off x="6579359" y="3739045"/>
            <a:ext cx="2040165" cy="16413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39" y="380656"/>
            <a:ext cx="7278130" cy="800400"/>
          </a:xfrm>
        </p:spPr>
        <p:txBody>
          <a:bodyPr/>
          <a:lstStyle/>
          <a:p>
            <a:r>
              <a:rPr lang="en-US" dirty="0" smtClean="0"/>
              <a:t>Paradoxical Computing Metrics</a:t>
            </a:r>
            <a:endParaRPr lang="en-US" dirty="0"/>
          </a:p>
        </p:txBody>
      </p:sp>
      <p:graphicFrame>
        <p:nvGraphicFramePr>
          <p:cNvPr id="4" name="Group 230"/>
          <p:cNvGraphicFramePr>
            <a:graphicFrameLocks noGrp="1"/>
          </p:cNvGraphicFramePr>
          <p:nvPr/>
        </p:nvGraphicFramePr>
        <p:xfrm>
          <a:off x="363607" y="1656591"/>
          <a:ext cx="8470900" cy="4632960"/>
        </p:xfrm>
        <a:graphic>
          <a:graphicData uri="http://schemas.openxmlformats.org/drawingml/2006/table">
            <a:tbl>
              <a:tblPr/>
              <a:tblGrid>
                <a:gridCol w="1844675"/>
                <a:gridCol w="2208213"/>
                <a:gridCol w="4418012"/>
              </a:tblGrid>
              <a:tr h="4683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1" u="none" strike="noStrike" cap="none" normalizeH="0" baseline="0" dirty="0" smtClean="0">
                          <a:ln>
                            <a:noFill/>
                          </a:ln>
                          <a:solidFill>
                            <a:schemeClr val="tx1"/>
                          </a:solidFill>
                          <a:effectLst/>
                          <a:latin typeface="Arial" charset="0"/>
                        </a:rPr>
                        <a:t>Property</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1" u="none" strike="noStrike" cap="none" normalizeH="0" baseline="0" smtClean="0">
                          <a:ln>
                            <a:noFill/>
                          </a:ln>
                          <a:solidFill>
                            <a:schemeClr val="tx1"/>
                          </a:solidFill>
                          <a:effectLst/>
                          <a:latin typeface="Arial" charset="0"/>
                        </a:rPr>
                        <a:t>Choices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1" u="none" strike="noStrike" cap="none" normalizeH="0" baseline="0" dirty="0" smtClean="0">
                          <a:ln>
                            <a:noFill/>
                          </a:ln>
                          <a:solidFill>
                            <a:schemeClr val="tx1"/>
                          </a:solidFill>
                          <a:effectLst/>
                          <a:latin typeface="Arial" charset="0"/>
                        </a:rPr>
                        <a:t>Contradiction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Size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Larger/Smaller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Larger is less localized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Speed</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Faster/Slower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Faster is more localized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Power</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Less/more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Less power is slower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Grain Size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Gates/wires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No distinction at quantum level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Dimensions</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More/less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Physical vs. mathematical dims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Parallelism</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Coarse/fine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Sequential vs. Concurrent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Complexity</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Less/More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Makes programming hard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Noise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Less/More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Use noise as resource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Velocity</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rPr>
                        <a:t>Fast/Slow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Tahoma" pitchFamily="34" charset="0"/>
                        </a:rPr>
                        <a:t>Time Dilation slows computing</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Paradoxical Nature of </a:t>
            </a:r>
            <a:r>
              <a:rPr lang="en-US" dirty="0" err="1" smtClean="0"/>
              <a:t>QuMind</a:t>
            </a:r>
            <a:endParaRPr lang="en-US" dirty="0"/>
          </a:p>
        </p:txBody>
      </p:sp>
      <p:pic>
        <p:nvPicPr>
          <p:cNvPr id="37890" name="Picture 2"/>
          <p:cNvPicPr>
            <a:picLocks noChangeAspect="1" noChangeArrowheads="1"/>
          </p:cNvPicPr>
          <p:nvPr/>
        </p:nvPicPr>
        <p:blipFill>
          <a:blip r:embed="rId2" cstate="print"/>
          <a:srcRect t="580"/>
          <a:stretch>
            <a:fillRect/>
          </a:stretch>
        </p:blipFill>
        <p:spPr bwMode="auto">
          <a:xfrm>
            <a:off x="348641" y="1948069"/>
            <a:ext cx="8486904" cy="4710113"/>
          </a:xfrm>
          <a:prstGeom prst="rect">
            <a:avLst/>
          </a:prstGeom>
          <a:noFill/>
          <a:ln w="9525">
            <a:noFill/>
            <a:miter lim="800000"/>
            <a:headEnd/>
            <a:tailEnd/>
          </a:ln>
        </p:spPr>
      </p:pic>
      <p:cxnSp>
        <p:nvCxnSpPr>
          <p:cNvPr id="5" name="Straight Connector 4"/>
          <p:cNvCxnSpPr/>
          <p:nvPr/>
        </p:nvCxnSpPr>
        <p:spPr>
          <a:xfrm flipV="1">
            <a:off x="2372139" y="1749287"/>
            <a:ext cx="3816626" cy="2"/>
          </a:xfrm>
          <a:prstGeom prst="line">
            <a:avLst/>
          </a:prstGeom>
          <a:ln w="38100" cmpd="sng">
            <a:headEnd type="stealt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01080" y="1272209"/>
            <a:ext cx="4757529" cy="400110"/>
          </a:xfrm>
          <a:prstGeom prst="rect">
            <a:avLst/>
          </a:prstGeom>
          <a:noFill/>
        </p:spPr>
        <p:txBody>
          <a:bodyPr wrap="square" rtlCol="0">
            <a:spAutoFit/>
          </a:bodyPr>
          <a:lstStyle/>
          <a:p>
            <a:r>
              <a:rPr lang="en-US" sz="2000" dirty="0" smtClean="0"/>
              <a:t>Wavelength determines Size of Now Bubble</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Paradoxical Language Topics</a:t>
            </a:r>
            <a:endParaRPr lang="en-US" dirty="0"/>
          </a:p>
        </p:txBody>
      </p:sp>
      <p:sp>
        <p:nvSpPr>
          <p:cNvPr id="3" name="Content Placeholder 2"/>
          <p:cNvSpPr>
            <a:spLocks noGrp="1"/>
          </p:cNvSpPr>
          <p:nvPr>
            <p:ph idx="1"/>
          </p:nvPr>
        </p:nvSpPr>
        <p:spPr>
          <a:xfrm>
            <a:off x="589721" y="1425504"/>
            <a:ext cx="8077201" cy="5147573"/>
          </a:xfrm>
        </p:spPr>
        <p:txBody>
          <a:bodyPr>
            <a:normAutofit fontScale="77500" lnSpcReduction="20000"/>
          </a:bodyPr>
          <a:lstStyle/>
          <a:p>
            <a:pPr>
              <a:buNone/>
            </a:pPr>
            <a:r>
              <a:rPr lang="en-US" sz="3800" b="1" dirty="0" smtClean="0"/>
              <a:t>Duality/Paradox affects language &amp; beliefs</a:t>
            </a:r>
          </a:p>
          <a:p>
            <a:r>
              <a:rPr lang="en-US" dirty="0" smtClean="0"/>
              <a:t>Subtle energy? (is energy subtle mass?)</a:t>
            </a:r>
          </a:p>
          <a:p>
            <a:r>
              <a:rPr lang="en-US" dirty="0" smtClean="0"/>
              <a:t>Better Naming: Prana, chi, etc</a:t>
            </a:r>
          </a:p>
          <a:p>
            <a:r>
              <a:rPr lang="en-US" dirty="0" smtClean="0"/>
              <a:t>Verbs vs. nouns</a:t>
            </a:r>
          </a:p>
          <a:p>
            <a:r>
              <a:rPr lang="en-US" dirty="0" smtClean="0"/>
              <a:t>Energy vs. Information</a:t>
            </a:r>
          </a:p>
          <a:p>
            <a:r>
              <a:rPr lang="en-US" dirty="0" smtClean="0"/>
              <a:t>Conservation vs. Consistency</a:t>
            </a:r>
          </a:p>
          <a:p>
            <a:r>
              <a:rPr lang="en-US" dirty="0" smtClean="0"/>
              <a:t>Space vs. time</a:t>
            </a:r>
          </a:p>
          <a:p>
            <a:r>
              <a:rPr lang="en-US" dirty="0" smtClean="0"/>
              <a:t>Persistence vs. Change</a:t>
            </a:r>
          </a:p>
          <a:p>
            <a:r>
              <a:rPr lang="en-US" dirty="0" smtClean="0"/>
              <a:t>State vs. Operation</a:t>
            </a:r>
          </a:p>
          <a:p>
            <a:r>
              <a:rPr lang="en-US" dirty="0" smtClean="0"/>
              <a:t>Memory vs. Processing</a:t>
            </a:r>
          </a:p>
          <a:p>
            <a:r>
              <a:rPr lang="en-US" dirty="0" smtClean="0"/>
              <a:t>Frequency vs. vibration</a:t>
            </a:r>
          </a:p>
          <a:p>
            <a:r>
              <a:rPr lang="en-US" dirty="0" smtClean="0"/>
              <a:t>Power vs. knowing</a:t>
            </a:r>
          </a:p>
          <a:p>
            <a:r>
              <a:rPr lang="en-US" dirty="0" smtClean="0"/>
              <a:t>Normal vs. paranormal</a:t>
            </a:r>
          </a:p>
        </p:txBody>
      </p:sp>
      <p:pic>
        <p:nvPicPr>
          <p:cNvPr id="6" name="Picture 2"/>
          <p:cNvPicPr>
            <a:picLocks noChangeAspect="1" noChangeArrowheads="1"/>
          </p:cNvPicPr>
          <p:nvPr/>
        </p:nvPicPr>
        <p:blipFill>
          <a:blip r:embed="rId2" cstate="print"/>
          <a:srcRect/>
          <a:stretch>
            <a:fillRect/>
          </a:stretch>
        </p:blipFill>
        <p:spPr bwMode="auto">
          <a:xfrm>
            <a:off x="5327376" y="2416409"/>
            <a:ext cx="3282202" cy="391813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0452" y="327647"/>
            <a:ext cx="7278130" cy="800400"/>
          </a:xfrm>
        </p:spPr>
        <p:txBody>
          <a:bodyPr/>
          <a:lstStyle/>
          <a:p>
            <a:r>
              <a:rPr lang="en-US" dirty="0"/>
              <a:t>Abstract</a:t>
            </a:r>
          </a:p>
        </p:txBody>
      </p:sp>
      <p:sp>
        <p:nvSpPr>
          <p:cNvPr id="33796" name="Rectangle 4"/>
          <p:cNvSpPr>
            <a:spLocks noChangeArrowheads="1"/>
          </p:cNvSpPr>
          <p:nvPr/>
        </p:nvSpPr>
        <p:spPr bwMode="auto">
          <a:xfrm>
            <a:off x="646833" y="1509812"/>
            <a:ext cx="8020089" cy="4893647"/>
          </a:xfrm>
          <a:prstGeom prst="rect">
            <a:avLst/>
          </a:prstGeom>
          <a:noFill/>
          <a:ln w="9525">
            <a:noFill/>
            <a:miter lim="800000"/>
            <a:headEnd/>
            <a:tailEnd/>
          </a:ln>
          <a:effectLst/>
        </p:spPr>
        <p:txBody>
          <a:bodyPr wrap="square" anchor="ctr">
            <a:spAutoFit/>
          </a:bodyPr>
          <a:lstStyle/>
          <a:p>
            <a:r>
              <a:rPr lang="en-US" sz="2400" dirty="0" smtClean="0"/>
              <a:t>Did you ever wonder how thoughts can affect the physical world? Where is meaning in thoughts? These questions are part of the story how metaphysics and quantum physics are interrelated at a pre-physics or proto-physical level, using primarily information concepts. These complex topics are understandable once we explore that the mind and thoughts are really quantum information supported by high dimensional quantum vibrations. These ideas are so fundamental to everything, we'll explore them by considering that God most likely used information-like mechanisms to create all behaviors we observe and experience in both quantum physics and metaphysics. Join me as we play and explore with these consciousness expanding ideas.</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446917"/>
            <a:ext cx="6712226" cy="800400"/>
          </a:xfrm>
        </p:spPr>
        <p:txBody>
          <a:bodyPr/>
          <a:lstStyle/>
          <a:p>
            <a:r>
              <a:rPr lang="en-US" dirty="0" smtClean="0"/>
              <a:t>Quantum Mind and NLP</a:t>
            </a:r>
            <a:endParaRPr lang="en-US" dirty="0"/>
          </a:p>
        </p:txBody>
      </p:sp>
      <p:sp>
        <p:nvSpPr>
          <p:cNvPr id="3" name="Content Placeholder 2"/>
          <p:cNvSpPr>
            <a:spLocks noGrp="1"/>
          </p:cNvSpPr>
          <p:nvPr>
            <p:ph idx="1"/>
          </p:nvPr>
        </p:nvSpPr>
        <p:spPr>
          <a:xfrm>
            <a:off x="672006" y="1690545"/>
            <a:ext cx="7944678" cy="4272934"/>
          </a:xfrm>
        </p:spPr>
        <p:txBody>
          <a:bodyPr>
            <a:normAutofit fontScale="92500" lnSpcReduction="20000"/>
          </a:bodyPr>
          <a:lstStyle/>
          <a:p>
            <a:pPr>
              <a:buNone/>
            </a:pPr>
            <a:r>
              <a:rPr lang="en-US" b="1" dirty="0" smtClean="0"/>
              <a:t>NLP – </a:t>
            </a:r>
            <a:r>
              <a:rPr lang="en-US" b="1" dirty="0" err="1" smtClean="0"/>
              <a:t>Neuro</a:t>
            </a:r>
            <a:r>
              <a:rPr lang="en-US" b="1" dirty="0" smtClean="0"/>
              <a:t>-Linguistic Programming</a:t>
            </a:r>
          </a:p>
          <a:p>
            <a:r>
              <a:rPr lang="en-US" dirty="0" smtClean="0"/>
              <a:t>VAK Modalities &amp; eye accessing patterns</a:t>
            </a:r>
          </a:p>
          <a:p>
            <a:r>
              <a:rPr lang="en-US" dirty="0" smtClean="0"/>
              <a:t>Meta Models</a:t>
            </a:r>
          </a:p>
          <a:p>
            <a:r>
              <a:rPr lang="en-US" dirty="0" smtClean="0"/>
              <a:t>Rapport</a:t>
            </a:r>
          </a:p>
          <a:p>
            <a:r>
              <a:rPr lang="en-US" dirty="0" smtClean="0"/>
              <a:t>Anchoring</a:t>
            </a:r>
          </a:p>
          <a:p>
            <a:r>
              <a:rPr lang="en-US" dirty="0" smtClean="0"/>
              <a:t>Reframing</a:t>
            </a:r>
          </a:p>
          <a:p>
            <a:r>
              <a:rPr lang="en-US" dirty="0" smtClean="0"/>
              <a:t>Timeline</a:t>
            </a:r>
          </a:p>
          <a:p>
            <a:r>
              <a:rPr lang="en-US" dirty="0" smtClean="0"/>
              <a:t>Archetypes and Metaphors</a:t>
            </a:r>
          </a:p>
          <a:p>
            <a:r>
              <a:rPr lang="en-US" dirty="0" smtClean="0"/>
              <a:t>Conscious and Unconscious</a:t>
            </a:r>
          </a:p>
        </p:txBody>
      </p:sp>
      <p:pic>
        <p:nvPicPr>
          <p:cNvPr id="32771" name="Picture 3"/>
          <p:cNvPicPr>
            <a:picLocks noChangeAspect="1" noChangeArrowheads="1"/>
          </p:cNvPicPr>
          <p:nvPr/>
        </p:nvPicPr>
        <p:blipFill>
          <a:blip r:embed="rId2" cstate="print"/>
          <a:srcRect/>
          <a:stretch>
            <a:fillRect/>
          </a:stretch>
        </p:blipFill>
        <p:spPr bwMode="auto">
          <a:xfrm>
            <a:off x="7382256" y="-13252"/>
            <a:ext cx="1761744" cy="175850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26087" r="29490" b="16178"/>
          <a:stretch>
            <a:fillRect/>
          </a:stretch>
        </p:blipFill>
        <p:spPr bwMode="auto">
          <a:xfrm>
            <a:off x="5992756" y="2657056"/>
            <a:ext cx="2421040" cy="3054631"/>
          </a:xfrm>
          <a:prstGeom prst="rect">
            <a:avLst/>
          </a:prstGeom>
          <a:noFill/>
          <a:ln w="9525">
            <a:noFill/>
            <a:miter lim="800000"/>
            <a:headEnd/>
            <a:tailEnd/>
          </a:ln>
          <a:effectLst/>
        </p:spPr>
      </p:pic>
      <p:pic>
        <p:nvPicPr>
          <p:cNvPr id="32772" name="Picture 4"/>
          <p:cNvPicPr>
            <a:picLocks noChangeAspect="1" noChangeArrowheads="1"/>
          </p:cNvPicPr>
          <p:nvPr/>
        </p:nvPicPr>
        <p:blipFill>
          <a:blip r:embed="rId4" cstate="print"/>
          <a:srcRect/>
          <a:stretch>
            <a:fillRect/>
          </a:stretch>
        </p:blipFill>
        <p:spPr bwMode="auto">
          <a:xfrm>
            <a:off x="3517912" y="2785230"/>
            <a:ext cx="2058053" cy="1826522"/>
          </a:xfrm>
          <a:prstGeom prst="rect">
            <a:avLst/>
          </a:prstGeom>
          <a:noFill/>
          <a:ln w="9525">
            <a:noFill/>
            <a:miter lim="800000"/>
            <a:headEnd/>
            <a:tailEnd/>
          </a:ln>
        </p:spPr>
      </p:pic>
      <p:sp>
        <p:nvSpPr>
          <p:cNvPr id="8" name="Rectangle 7"/>
          <p:cNvSpPr/>
          <p:nvPr/>
        </p:nvSpPr>
        <p:spPr>
          <a:xfrm>
            <a:off x="585656" y="5841759"/>
            <a:ext cx="7861126" cy="523220"/>
          </a:xfrm>
          <a:prstGeom prst="rect">
            <a:avLst/>
          </a:prstGeom>
          <a:solidFill>
            <a:schemeClr val="tx2">
              <a:lumMod val="20000"/>
              <a:lumOff val="80000"/>
            </a:schemeClr>
          </a:solidFill>
        </p:spPr>
        <p:txBody>
          <a:bodyPr wrap="none">
            <a:spAutoFit/>
          </a:bodyPr>
          <a:lstStyle/>
          <a:p>
            <a:r>
              <a:rPr lang="en-US" sz="2800" dirty="0" smtClean="0"/>
              <a:t>Using language/body to access mind in the </a:t>
            </a:r>
            <a:r>
              <a:rPr lang="en-US" sz="2800" dirty="0" err="1" smtClean="0"/>
              <a:t>qu</a:t>
            </a:r>
            <a:r>
              <a:rPr lang="en-US" sz="2800" dirty="0" smtClean="0"/>
              <a:t>-bottle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354151"/>
            <a:ext cx="7278130" cy="800400"/>
          </a:xfrm>
        </p:spPr>
        <p:txBody>
          <a:bodyPr/>
          <a:lstStyle/>
          <a:p>
            <a:r>
              <a:rPr lang="en-US" dirty="0" smtClean="0"/>
              <a:t>Spatial &amp; Dimensional Topics</a:t>
            </a:r>
            <a:endParaRPr lang="en-US" dirty="0"/>
          </a:p>
        </p:txBody>
      </p:sp>
      <p:sp>
        <p:nvSpPr>
          <p:cNvPr id="3" name="Content Placeholder 2"/>
          <p:cNvSpPr>
            <a:spLocks noGrp="1"/>
          </p:cNvSpPr>
          <p:nvPr>
            <p:ph idx="1"/>
          </p:nvPr>
        </p:nvSpPr>
        <p:spPr>
          <a:xfrm>
            <a:off x="510209" y="1478513"/>
            <a:ext cx="8156713" cy="4670495"/>
          </a:xfrm>
        </p:spPr>
        <p:txBody>
          <a:bodyPr>
            <a:normAutofit fontScale="92500" lnSpcReduction="20000"/>
          </a:bodyPr>
          <a:lstStyle/>
          <a:p>
            <a:r>
              <a:rPr lang="en-US" dirty="0" smtClean="0"/>
              <a:t>Many dimensions represented by lotus flowers</a:t>
            </a:r>
          </a:p>
          <a:p>
            <a:r>
              <a:rPr lang="en-US" dirty="0" smtClean="0"/>
              <a:t>High dimensional vs. holographic</a:t>
            </a:r>
          </a:p>
          <a:p>
            <a:r>
              <a:rPr lang="en-US" dirty="0" smtClean="0"/>
              <a:t>Topology/Relationships/Connection</a:t>
            </a:r>
          </a:p>
          <a:p>
            <a:r>
              <a:rPr lang="en-US" dirty="0" smtClean="0"/>
              <a:t>Tetrahedron shapes</a:t>
            </a:r>
          </a:p>
          <a:p>
            <a:r>
              <a:rPr lang="en-US" dirty="0" smtClean="0"/>
              <a:t>Structure and Forms</a:t>
            </a:r>
          </a:p>
          <a:p>
            <a:r>
              <a:rPr lang="en-US" dirty="0" smtClean="0"/>
              <a:t>Kinetic sculpture for thought</a:t>
            </a:r>
          </a:p>
          <a:p>
            <a:r>
              <a:rPr lang="en-US" dirty="0" smtClean="0"/>
              <a:t>Observer frames</a:t>
            </a:r>
          </a:p>
          <a:p>
            <a:r>
              <a:rPr lang="en-US" dirty="0" smtClean="0"/>
              <a:t>Non-locality means dimensions</a:t>
            </a:r>
          </a:p>
          <a:p>
            <a:r>
              <a:rPr lang="en-US" dirty="0" smtClean="0"/>
              <a:t>Smarter if more dimensions</a:t>
            </a:r>
          </a:p>
          <a:p>
            <a:r>
              <a:rPr lang="en-US" dirty="0" smtClean="0"/>
              <a:t>Rotes as mind “internet” packets</a:t>
            </a:r>
          </a:p>
        </p:txBody>
      </p:sp>
      <p:pic>
        <p:nvPicPr>
          <p:cNvPr id="33794" name="Picture 2"/>
          <p:cNvPicPr>
            <a:picLocks noChangeAspect="1" noChangeArrowheads="1"/>
          </p:cNvPicPr>
          <p:nvPr/>
        </p:nvPicPr>
        <p:blipFill>
          <a:blip r:embed="rId2" cstate="print"/>
          <a:srcRect/>
          <a:stretch>
            <a:fillRect/>
          </a:stretch>
        </p:blipFill>
        <p:spPr bwMode="auto">
          <a:xfrm>
            <a:off x="6361040" y="3048001"/>
            <a:ext cx="2206511" cy="292873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Exploring Dimensionality in Art</a:t>
            </a:r>
            <a:endParaRPr lang="en-US" dirty="0"/>
          </a:p>
        </p:txBody>
      </p:sp>
      <p:grpSp>
        <p:nvGrpSpPr>
          <p:cNvPr id="16" name="Group 15"/>
          <p:cNvGrpSpPr/>
          <p:nvPr/>
        </p:nvGrpSpPr>
        <p:grpSpPr>
          <a:xfrm>
            <a:off x="6174869" y="2001865"/>
            <a:ext cx="2584391" cy="3750365"/>
            <a:chOff x="506299" y="1457739"/>
            <a:chExt cx="2584391" cy="3750365"/>
          </a:xfrm>
        </p:grpSpPr>
        <p:pic>
          <p:nvPicPr>
            <p:cNvPr id="8" name="Picture 11"/>
            <p:cNvPicPr>
              <a:picLocks noChangeAspect="1" noChangeArrowheads="1"/>
            </p:cNvPicPr>
            <p:nvPr/>
          </p:nvPicPr>
          <p:blipFill>
            <a:blip r:embed="rId3" cstate="print"/>
            <a:srcRect l="16888" r="28234" b="25874"/>
            <a:stretch>
              <a:fillRect/>
            </a:stretch>
          </p:blipFill>
          <p:spPr bwMode="auto">
            <a:xfrm>
              <a:off x="598789" y="1457739"/>
              <a:ext cx="2491901" cy="3750365"/>
            </a:xfrm>
            <a:prstGeom prst="rect">
              <a:avLst/>
            </a:prstGeom>
            <a:noFill/>
            <a:ln w="9525">
              <a:noFill/>
              <a:miter lim="800000"/>
              <a:headEnd/>
              <a:tailEnd/>
            </a:ln>
            <a:effectLst/>
          </p:spPr>
        </p:pic>
        <p:grpSp>
          <p:nvGrpSpPr>
            <p:cNvPr id="4" name="Group 7"/>
            <p:cNvGrpSpPr>
              <a:grpSpLocks/>
            </p:cNvGrpSpPr>
            <p:nvPr/>
          </p:nvGrpSpPr>
          <p:grpSpPr bwMode="auto">
            <a:xfrm>
              <a:off x="506299" y="1611424"/>
              <a:ext cx="748216" cy="3071866"/>
              <a:chOff x="2561" y="970"/>
              <a:chExt cx="726" cy="2326"/>
            </a:xfrm>
          </p:grpSpPr>
          <p:sp>
            <p:nvSpPr>
              <p:cNvPr id="5" name="Rectangle 8"/>
              <p:cNvSpPr>
                <a:spLocks noChangeArrowheads="1"/>
              </p:cNvSpPr>
              <p:nvPr/>
            </p:nvSpPr>
            <p:spPr bwMode="auto">
              <a:xfrm>
                <a:off x="2561" y="1907"/>
                <a:ext cx="726" cy="559"/>
              </a:xfrm>
              <a:prstGeom prst="rect">
                <a:avLst/>
              </a:prstGeom>
              <a:noFill/>
              <a:ln w="9525">
                <a:noFill/>
                <a:miter lim="800000"/>
                <a:headEnd/>
                <a:tailEnd/>
              </a:ln>
              <a:effectLst/>
            </p:spPr>
            <p:txBody>
              <a:bodyPr>
                <a:spAutoFit/>
                <a:flatTx/>
              </a:bodyPr>
              <a:lstStyle/>
              <a:p>
                <a:pPr algn="ctr"/>
                <a:r>
                  <a:rPr lang="en-US" sz="1400" dirty="0">
                    <a:solidFill>
                      <a:srgbClr val="000000"/>
                    </a:solidFill>
                  </a:rPr>
                  <a:t>30 meters high</a:t>
                </a:r>
              </a:p>
            </p:txBody>
          </p:sp>
          <p:sp>
            <p:nvSpPr>
              <p:cNvPr id="6" name="Line 9"/>
              <p:cNvSpPr>
                <a:spLocks noChangeShapeType="1"/>
              </p:cNvSpPr>
              <p:nvPr/>
            </p:nvSpPr>
            <p:spPr bwMode="auto">
              <a:xfrm>
                <a:off x="2924" y="2546"/>
                <a:ext cx="0" cy="750"/>
              </a:xfrm>
              <a:prstGeom prst="line">
                <a:avLst/>
              </a:prstGeom>
              <a:noFill/>
              <a:ln w="9525">
                <a:solidFill>
                  <a:srgbClr val="000000"/>
                </a:solidFill>
                <a:round/>
                <a:headEnd/>
                <a:tailEnd type="triangle" w="med" len="med"/>
              </a:ln>
              <a:effectLst/>
            </p:spPr>
            <p:txBody>
              <a:bodyPr wrap="none" anchor="ctr"/>
              <a:lstStyle/>
              <a:p>
                <a:endParaRPr lang="en-US"/>
              </a:p>
            </p:txBody>
          </p:sp>
          <p:sp>
            <p:nvSpPr>
              <p:cNvPr id="7" name="Line 10"/>
              <p:cNvSpPr>
                <a:spLocks noChangeShapeType="1"/>
              </p:cNvSpPr>
              <p:nvPr/>
            </p:nvSpPr>
            <p:spPr bwMode="auto">
              <a:xfrm flipH="1" flipV="1">
                <a:off x="2924" y="970"/>
                <a:ext cx="0" cy="886"/>
              </a:xfrm>
              <a:prstGeom prst="line">
                <a:avLst/>
              </a:prstGeom>
              <a:noFill/>
              <a:ln w="9525">
                <a:solidFill>
                  <a:srgbClr val="000000"/>
                </a:solidFill>
                <a:round/>
                <a:headEnd/>
                <a:tailEnd type="triangle" w="med" len="med"/>
              </a:ln>
              <a:effectLst/>
            </p:spPr>
            <p:txBody>
              <a:bodyPr wrap="none" anchor="ctr"/>
              <a:lstStyle/>
              <a:p>
                <a:endParaRPr lang="en-US"/>
              </a:p>
            </p:txBody>
          </p:sp>
        </p:grpSp>
      </p:grpSp>
      <p:sp>
        <p:nvSpPr>
          <p:cNvPr id="11" name="TextBox 10"/>
          <p:cNvSpPr txBox="1"/>
          <p:nvPr/>
        </p:nvSpPr>
        <p:spPr>
          <a:xfrm>
            <a:off x="6291423" y="5738979"/>
            <a:ext cx="2425148" cy="461665"/>
          </a:xfrm>
          <a:prstGeom prst="rect">
            <a:avLst/>
          </a:prstGeom>
          <a:noFill/>
        </p:spPr>
        <p:txBody>
          <a:bodyPr wrap="square" rtlCol="0">
            <a:spAutoFit/>
          </a:bodyPr>
          <a:lstStyle/>
          <a:p>
            <a:pPr algn="ctr"/>
            <a:r>
              <a:rPr lang="en-US" sz="2400" dirty="0" smtClean="0"/>
              <a:t>Quantum Cloud</a:t>
            </a:r>
            <a:endParaRPr lang="en-US" sz="2400" dirty="0"/>
          </a:p>
        </p:txBody>
      </p:sp>
      <p:pic>
        <p:nvPicPr>
          <p:cNvPr id="40963" name="Picture 3"/>
          <p:cNvPicPr>
            <a:picLocks noChangeAspect="1" noChangeArrowheads="1"/>
          </p:cNvPicPr>
          <p:nvPr/>
        </p:nvPicPr>
        <p:blipFill>
          <a:blip r:embed="rId4" cstate="print"/>
          <a:srcRect/>
          <a:stretch>
            <a:fillRect/>
          </a:stretch>
        </p:blipFill>
        <p:spPr bwMode="auto">
          <a:xfrm>
            <a:off x="3625756" y="4057936"/>
            <a:ext cx="2221676" cy="2144081"/>
          </a:xfrm>
          <a:prstGeom prst="rect">
            <a:avLst/>
          </a:prstGeom>
          <a:noFill/>
          <a:ln w="9525">
            <a:noFill/>
            <a:miter lim="800000"/>
            <a:headEnd/>
            <a:tailEnd/>
          </a:ln>
        </p:spPr>
      </p:pic>
      <p:pic>
        <p:nvPicPr>
          <p:cNvPr id="40964" name="Picture 4"/>
          <p:cNvPicPr>
            <a:picLocks noChangeAspect="1" noChangeArrowheads="1"/>
          </p:cNvPicPr>
          <p:nvPr/>
        </p:nvPicPr>
        <p:blipFill>
          <a:blip r:embed="rId5" cstate="print"/>
          <a:srcRect/>
          <a:stretch>
            <a:fillRect/>
          </a:stretch>
        </p:blipFill>
        <p:spPr bwMode="auto">
          <a:xfrm>
            <a:off x="3893180" y="1617557"/>
            <a:ext cx="1698337" cy="2344844"/>
          </a:xfrm>
          <a:prstGeom prst="rect">
            <a:avLst/>
          </a:prstGeom>
          <a:noFill/>
          <a:ln w="9525">
            <a:noFill/>
            <a:miter lim="800000"/>
            <a:headEnd/>
            <a:tailEnd/>
          </a:ln>
        </p:spPr>
      </p:pic>
      <p:sp>
        <p:nvSpPr>
          <p:cNvPr id="14" name="TextBox 13"/>
          <p:cNvSpPr txBox="1"/>
          <p:nvPr/>
        </p:nvSpPr>
        <p:spPr>
          <a:xfrm>
            <a:off x="3593425" y="1186859"/>
            <a:ext cx="2330300" cy="461665"/>
          </a:xfrm>
          <a:prstGeom prst="rect">
            <a:avLst/>
          </a:prstGeom>
          <a:noFill/>
        </p:spPr>
        <p:txBody>
          <a:bodyPr wrap="square" rtlCol="0">
            <a:spAutoFit/>
          </a:bodyPr>
          <a:lstStyle/>
          <a:p>
            <a:pPr algn="ctr"/>
            <a:r>
              <a:rPr lang="en-US" sz="2400" dirty="0" smtClean="0"/>
              <a:t>Cubism for 4d</a:t>
            </a:r>
            <a:endParaRPr lang="en-US" sz="2400" dirty="0"/>
          </a:p>
        </p:txBody>
      </p:sp>
      <p:pic>
        <p:nvPicPr>
          <p:cNvPr id="40965" name="Picture 5"/>
          <p:cNvPicPr>
            <a:picLocks noChangeAspect="1" noChangeArrowheads="1"/>
          </p:cNvPicPr>
          <p:nvPr/>
        </p:nvPicPr>
        <p:blipFill>
          <a:blip r:embed="rId6" cstate="print"/>
          <a:srcRect/>
          <a:stretch>
            <a:fillRect/>
          </a:stretch>
        </p:blipFill>
        <p:spPr bwMode="auto">
          <a:xfrm>
            <a:off x="905936" y="1379881"/>
            <a:ext cx="2223039" cy="2039179"/>
          </a:xfrm>
          <a:prstGeom prst="rect">
            <a:avLst/>
          </a:prstGeom>
          <a:noFill/>
          <a:ln w="9525">
            <a:noFill/>
            <a:miter lim="800000"/>
            <a:headEnd/>
            <a:tailEnd/>
          </a:ln>
        </p:spPr>
      </p:pic>
      <p:sp>
        <p:nvSpPr>
          <p:cNvPr id="17" name="TextBox 16"/>
          <p:cNvSpPr txBox="1"/>
          <p:nvPr/>
        </p:nvSpPr>
        <p:spPr>
          <a:xfrm>
            <a:off x="817094" y="3459607"/>
            <a:ext cx="2330300" cy="461665"/>
          </a:xfrm>
          <a:prstGeom prst="rect">
            <a:avLst/>
          </a:prstGeom>
          <a:noFill/>
        </p:spPr>
        <p:txBody>
          <a:bodyPr wrap="square" rtlCol="0">
            <a:spAutoFit/>
          </a:bodyPr>
          <a:lstStyle/>
          <a:p>
            <a:pPr algn="ctr"/>
            <a:r>
              <a:rPr lang="en-US" sz="2400" dirty="0" smtClean="0"/>
              <a:t>Flatland for 2d</a:t>
            </a:r>
            <a:endParaRPr lang="en-US" sz="2400" dirty="0"/>
          </a:p>
        </p:txBody>
      </p:sp>
      <p:pic>
        <p:nvPicPr>
          <p:cNvPr id="40966" name="Picture 6"/>
          <p:cNvPicPr>
            <a:picLocks noChangeAspect="1" noChangeArrowheads="1"/>
          </p:cNvPicPr>
          <p:nvPr/>
        </p:nvPicPr>
        <p:blipFill>
          <a:blip r:embed="rId7" cstate="print"/>
          <a:srcRect b="4559"/>
          <a:stretch>
            <a:fillRect/>
          </a:stretch>
        </p:blipFill>
        <p:spPr bwMode="auto">
          <a:xfrm>
            <a:off x="702364" y="4086996"/>
            <a:ext cx="2775291" cy="2062013"/>
          </a:xfrm>
          <a:prstGeom prst="rect">
            <a:avLst/>
          </a:prstGeom>
          <a:noFill/>
          <a:ln w="9525">
            <a:noFill/>
            <a:miter lim="800000"/>
            <a:headEnd/>
            <a:tailEnd/>
          </a:ln>
        </p:spPr>
      </p:pic>
      <p:sp>
        <p:nvSpPr>
          <p:cNvPr id="19" name="TextBox 18"/>
          <p:cNvSpPr txBox="1"/>
          <p:nvPr/>
        </p:nvSpPr>
        <p:spPr>
          <a:xfrm>
            <a:off x="3127513" y="6093264"/>
            <a:ext cx="3246783" cy="461665"/>
          </a:xfrm>
          <a:prstGeom prst="rect">
            <a:avLst/>
          </a:prstGeom>
          <a:noFill/>
        </p:spPr>
        <p:txBody>
          <a:bodyPr wrap="square" rtlCol="0">
            <a:spAutoFit/>
          </a:bodyPr>
          <a:lstStyle/>
          <a:p>
            <a:pPr algn="ctr"/>
            <a:r>
              <a:rPr lang="en-US" sz="2400" dirty="0" smtClean="0"/>
              <a:t>Escher: non-locality</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178720" y="5007656"/>
            <a:ext cx="1624084" cy="368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4952" y="181083"/>
            <a:ext cx="7133329" cy="665079"/>
          </a:xfrm>
        </p:spPr>
        <p:txBody>
          <a:bodyPr>
            <a:normAutofit fontScale="90000"/>
          </a:bodyPr>
          <a:lstStyle/>
          <a:p>
            <a:r>
              <a:rPr lang="en-US" dirty="0" smtClean="0"/>
              <a:t>Visualizing High Dimensions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81966" y="3954550"/>
            <a:ext cx="2365516" cy="2365516"/>
          </a:xfrm>
          <a:prstGeom prst="rect">
            <a:avLst/>
          </a:prstGeom>
          <a:noFill/>
          <a:ln w="9525">
            <a:noFill/>
            <a:miter lim="800000"/>
            <a:headEnd/>
            <a:tailEnd/>
          </a:ln>
        </p:spPr>
      </p:pic>
      <p:sp>
        <p:nvSpPr>
          <p:cNvPr id="5" name="TextBox 4"/>
          <p:cNvSpPr txBox="1"/>
          <p:nvPr/>
        </p:nvSpPr>
        <p:spPr>
          <a:xfrm>
            <a:off x="6474183" y="3075936"/>
            <a:ext cx="2246737" cy="646331"/>
          </a:xfrm>
          <a:prstGeom prst="rect">
            <a:avLst/>
          </a:prstGeom>
          <a:noFill/>
        </p:spPr>
        <p:txBody>
          <a:bodyPr wrap="square" rtlCol="0">
            <a:spAutoFit/>
          </a:bodyPr>
          <a:lstStyle/>
          <a:p>
            <a:pPr algn="ctr"/>
            <a:r>
              <a:rPr lang="en-US" dirty="0" smtClean="0"/>
              <a:t>Show 4 dimensional Tetrahedron </a:t>
            </a:r>
            <a:endParaRPr lang="en-US" dirty="0"/>
          </a:p>
        </p:txBody>
      </p:sp>
      <p:pic>
        <p:nvPicPr>
          <p:cNvPr id="39938" name="Picture 2"/>
          <p:cNvPicPr>
            <a:picLocks noChangeAspect="1" noChangeArrowheads="1"/>
          </p:cNvPicPr>
          <p:nvPr/>
        </p:nvPicPr>
        <p:blipFill>
          <a:blip r:embed="rId3" cstate="print"/>
          <a:srcRect/>
          <a:stretch>
            <a:fillRect/>
          </a:stretch>
        </p:blipFill>
        <p:spPr bwMode="auto">
          <a:xfrm>
            <a:off x="3672549" y="1265926"/>
            <a:ext cx="2372105" cy="2372105"/>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6199511" y="3794158"/>
            <a:ext cx="2674312" cy="2740893"/>
          </a:xfrm>
          <a:prstGeom prst="rect">
            <a:avLst/>
          </a:prstGeom>
          <a:noFill/>
          <a:ln w="9525">
            <a:noFill/>
            <a:miter lim="800000"/>
            <a:headEnd/>
            <a:tailEnd/>
          </a:ln>
        </p:spPr>
      </p:pic>
      <p:pic>
        <p:nvPicPr>
          <p:cNvPr id="39942" name="Picture 6"/>
          <p:cNvPicPr>
            <a:picLocks noChangeAspect="1" noChangeArrowheads="1"/>
          </p:cNvPicPr>
          <p:nvPr/>
        </p:nvPicPr>
        <p:blipFill>
          <a:blip r:embed="rId5" cstate="print"/>
          <a:srcRect/>
          <a:stretch>
            <a:fillRect/>
          </a:stretch>
        </p:blipFill>
        <p:spPr bwMode="auto">
          <a:xfrm>
            <a:off x="3448571" y="3839349"/>
            <a:ext cx="2729845" cy="2705103"/>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901149" y="1310184"/>
            <a:ext cx="2319648" cy="2310043"/>
          </a:xfrm>
          <a:prstGeom prst="rect">
            <a:avLst/>
          </a:prstGeom>
          <a:noFill/>
          <a:ln w="9525">
            <a:noFill/>
            <a:miter lim="800000"/>
            <a:headEnd/>
            <a:tailEnd/>
          </a:ln>
        </p:spPr>
      </p:pic>
      <p:pic>
        <p:nvPicPr>
          <p:cNvPr id="39943" name="Picture 7"/>
          <p:cNvPicPr>
            <a:picLocks noChangeAspect="1" noChangeArrowheads="1"/>
          </p:cNvPicPr>
          <p:nvPr/>
        </p:nvPicPr>
        <p:blipFill>
          <a:blip r:embed="rId7" cstate="print"/>
          <a:srcRect/>
          <a:stretch>
            <a:fillRect/>
          </a:stretch>
        </p:blipFill>
        <p:spPr bwMode="auto">
          <a:xfrm>
            <a:off x="6874063" y="1561663"/>
            <a:ext cx="1464717" cy="1550877"/>
          </a:xfrm>
          <a:prstGeom prst="rect">
            <a:avLst/>
          </a:prstGeom>
          <a:noFill/>
          <a:ln w="9525">
            <a:noFill/>
            <a:miter lim="800000"/>
            <a:headEnd/>
            <a:tailEnd/>
          </a:ln>
        </p:spPr>
      </p:pic>
      <p:sp>
        <p:nvSpPr>
          <p:cNvPr id="12" name="Rectangle 11"/>
          <p:cNvSpPr/>
          <p:nvPr/>
        </p:nvSpPr>
        <p:spPr>
          <a:xfrm>
            <a:off x="1224143" y="934028"/>
            <a:ext cx="1725344" cy="369332"/>
          </a:xfrm>
          <a:prstGeom prst="rect">
            <a:avLst/>
          </a:prstGeom>
        </p:spPr>
        <p:txBody>
          <a:bodyPr wrap="none">
            <a:spAutoFit/>
          </a:bodyPr>
          <a:lstStyle/>
          <a:p>
            <a:r>
              <a:rPr lang="en-US" dirty="0" smtClean="0"/>
              <a:t>Show Animation</a:t>
            </a:r>
            <a:endParaRPr lang="en-US" dirty="0"/>
          </a:p>
        </p:txBody>
      </p:sp>
      <p:sp>
        <p:nvSpPr>
          <p:cNvPr id="15" name="Rectangle 14"/>
          <p:cNvSpPr/>
          <p:nvPr/>
        </p:nvSpPr>
        <p:spPr>
          <a:xfrm>
            <a:off x="4223423" y="3602141"/>
            <a:ext cx="1253741" cy="369332"/>
          </a:xfrm>
          <a:prstGeom prst="rect">
            <a:avLst/>
          </a:prstGeom>
        </p:spPr>
        <p:txBody>
          <a:bodyPr wrap="none">
            <a:spAutoFit/>
          </a:bodyPr>
          <a:lstStyle/>
          <a:p>
            <a:r>
              <a:rPr lang="en-US" dirty="0" smtClean="0"/>
              <a:t>correlithms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Temporal Topics</a:t>
            </a:r>
            <a:endParaRPr lang="en-US" dirty="0"/>
          </a:p>
        </p:txBody>
      </p:sp>
      <p:sp>
        <p:nvSpPr>
          <p:cNvPr id="3" name="Content Placeholder 2"/>
          <p:cNvSpPr>
            <a:spLocks noGrp="1"/>
          </p:cNvSpPr>
          <p:nvPr>
            <p:ph idx="1"/>
          </p:nvPr>
        </p:nvSpPr>
        <p:spPr>
          <a:xfrm>
            <a:off x="755373" y="2048355"/>
            <a:ext cx="8024189" cy="4524721"/>
          </a:xfrm>
        </p:spPr>
        <p:txBody>
          <a:bodyPr>
            <a:normAutofit fontScale="70000" lnSpcReduction="20000"/>
          </a:bodyPr>
          <a:lstStyle/>
          <a:p>
            <a:r>
              <a:rPr lang="en-US" dirty="0" smtClean="0"/>
              <a:t>The Now (how big is your now?)</a:t>
            </a:r>
          </a:p>
          <a:p>
            <a:r>
              <a:rPr lang="en-US" dirty="0" smtClean="0"/>
              <a:t>State change as proto-time even in spiritual world</a:t>
            </a:r>
          </a:p>
          <a:p>
            <a:r>
              <a:rPr lang="en-US" dirty="0" smtClean="0"/>
              <a:t>Sequential vs. Concurrency</a:t>
            </a:r>
          </a:p>
          <a:p>
            <a:r>
              <a:rPr lang="en-US" dirty="0" smtClean="0"/>
              <a:t>Causality vs. entanglement vs. synchronicity</a:t>
            </a:r>
          </a:p>
          <a:p>
            <a:r>
              <a:rPr lang="en-US" dirty="0" smtClean="0"/>
              <a:t>Simultaneous and Parallelism</a:t>
            </a:r>
          </a:p>
          <a:p>
            <a:r>
              <a:rPr lang="en-US" dirty="0" smtClean="0"/>
              <a:t>Time line and Panoramic Time</a:t>
            </a:r>
          </a:p>
          <a:p>
            <a:r>
              <a:rPr lang="en-US" dirty="0" smtClean="0"/>
              <a:t>Time dilation and Time smearing</a:t>
            </a:r>
          </a:p>
          <a:p>
            <a:r>
              <a:rPr lang="en-US" dirty="0" smtClean="0"/>
              <a:t>Precognition and 10,000 pictures</a:t>
            </a:r>
          </a:p>
          <a:p>
            <a:r>
              <a:rPr lang="en-US" dirty="0" smtClean="0"/>
              <a:t>Memory and remembering the past/future</a:t>
            </a:r>
          </a:p>
          <a:p>
            <a:r>
              <a:rPr lang="en-US" dirty="0" smtClean="0"/>
              <a:t>Time disassociation and NDE Tunnel </a:t>
            </a:r>
          </a:p>
          <a:p>
            <a:r>
              <a:rPr lang="en-US" dirty="0" smtClean="0"/>
              <a:t>Survival and reincarnation</a:t>
            </a:r>
          </a:p>
          <a:p>
            <a:r>
              <a:rPr lang="en-US" dirty="0" smtClean="0"/>
              <a:t>Eternity is who we are</a:t>
            </a:r>
          </a:p>
        </p:txBody>
      </p:sp>
      <p:sp>
        <p:nvSpPr>
          <p:cNvPr id="4" name="Rectangle 3"/>
          <p:cNvSpPr/>
          <p:nvPr/>
        </p:nvSpPr>
        <p:spPr>
          <a:xfrm>
            <a:off x="1504125" y="1078253"/>
            <a:ext cx="5214730" cy="830997"/>
          </a:xfrm>
          <a:prstGeom prst="rect">
            <a:avLst/>
          </a:prstGeom>
          <a:solidFill>
            <a:schemeClr val="tx2">
              <a:lumMod val="20000"/>
              <a:lumOff val="80000"/>
            </a:schemeClr>
          </a:solidFill>
        </p:spPr>
        <p:txBody>
          <a:bodyPr wrap="square">
            <a:spAutoFit/>
          </a:bodyPr>
          <a:lstStyle/>
          <a:p>
            <a:pPr algn="ctr"/>
            <a:r>
              <a:rPr lang="en-US" sz="2400" dirty="0" smtClean="0"/>
              <a:t>“Time is what prevents everything from happening at once”. John Wheeler</a:t>
            </a:r>
            <a:endParaRPr lang="en-US" sz="2400" dirty="0"/>
          </a:p>
        </p:txBody>
      </p:sp>
      <p:pic>
        <p:nvPicPr>
          <p:cNvPr id="34819" name="Picture 3"/>
          <p:cNvPicPr>
            <a:picLocks noChangeAspect="1" noChangeArrowheads="1"/>
          </p:cNvPicPr>
          <p:nvPr/>
        </p:nvPicPr>
        <p:blipFill>
          <a:blip r:embed="rId2" cstate="print"/>
          <a:srcRect t="10491" r="7230"/>
          <a:stretch>
            <a:fillRect/>
          </a:stretch>
        </p:blipFill>
        <p:spPr bwMode="auto">
          <a:xfrm>
            <a:off x="7081219" y="2054086"/>
            <a:ext cx="1186064" cy="1424855"/>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6877877" y="4970393"/>
            <a:ext cx="1643271" cy="1367042"/>
          </a:xfrm>
          <a:prstGeom prst="rect">
            <a:avLst/>
          </a:prstGeom>
          <a:noFill/>
          <a:ln w="9525">
            <a:noFill/>
            <a:miter lim="800000"/>
            <a:headEnd/>
            <a:tailEnd/>
          </a:ln>
        </p:spPr>
      </p:pic>
      <p:pic>
        <p:nvPicPr>
          <p:cNvPr id="30725" name="Picture 5"/>
          <p:cNvPicPr>
            <a:picLocks noChangeAspect="1" noChangeArrowheads="1"/>
          </p:cNvPicPr>
          <p:nvPr/>
        </p:nvPicPr>
        <p:blipFill>
          <a:blip r:embed="rId4" cstate="print"/>
          <a:srcRect/>
          <a:stretch>
            <a:fillRect/>
          </a:stretch>
        </p:blipFill>
        <p:spPr bwMode="auto">
          <a:xfrm>
            <a:off x="6879534" y="3509755"/>
            <a:ext cx="1641613" cy="14287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Energy Topics</a:t>
            </a:r>
            <a:endParaRPr lang="en-US" dirty="0"/>
          </a:p>
        </p:txBody>
      </p:sp>
      <p:sp>
        <p:nvSpPr>
          <p:cNvPr id="3" name="Content Placeholder 2"/>
          <p:cNvSpPr>
            <a:spLocks noGrp="1"/>
          </p:cNvSpPr>
          <p:nvPr>
            <p:ph idx="1"/>
          </p:nvPr>
        </p:nvSpPr>
        <p:spPr>
          <a:xfrm>
            <a:off x="405378" y="1502246"/>
            <a:ext cx="8501269" cy="4766920"/>
          </a:xfrm>
        </p:spPr>
        <p:txBody>
          <a:bodyPr>
            <a:normAutofit fontScale="85000" lnSpcReduction="10000"/>
          </a:bodyPr>
          <a:lstStyle/>
          <a:p>
            <a:r>
              <a:rPr lang="en-US" dirty="0" smtClean="0"/>
              <a:t>Energy defined by classical physics metrics</a:t>
            </a:r>
          </a:p>
          <a:p>
            <a:r>
              <a:rPr lang="en-US" dirty="0" smtClean="0"/>
              <a:t>Conservation and consistency laws</a:t>
            </a:r>
          </a:p>
          <a:p>
            <a:r>
              <a:rPr lang="en-US" dirty="0" smtClean="0"/>
              <a:t>2</a:t>
            </a:r>
            <a:r>
              <a:rPr lang="en-US" baseline="30000" dirty="0" smtClean="0"/>
              <a:t>nd</a:t>
            </a:r>
            <a:r>
              <a:rPr lang="en-US" dirty="0" smtClean="0"/>
              <a:t> law and closed systems</a:t>
            </a:r>
          </a:p>
          <a:p>
            <a:r>
              <a:rPr lang="en-US" dirty="0" smtClean="0"/>
              <a:t>Order, Entropy and negative entropy</a:t>
            </a:r>
          </a:p>
          <a:p>
            <a:r>
              <a:rPr lang="en-US" dirty="0" smtClean="0"/>
              <a:t>Gravitational and bending space time</a:t>
            </a:r>
          </a:p>
          <a:p>
            <a:r>
              <a:rPr lang="en-US" dirty="0" smtClean="0"/>
              <a:t>Observer Frames in Relativity</a:t>
            </a:r>
          </a:p>
          <a:p>
            <a:r>
              <a:rPr lang="en-US" dirty="0" smtClean="0"/>
              <a:t>Classical vs. Quantum Fields</a:t>
            </a:r>
          </a:p>
          <a:p>
            <a:r>
              <a:rPr lang="en-US" dirty="0" smtClean="0"/>
              <a:t>Probability and equivalent energy</a:t>
            </a:r>
          </a:p>
          <a:p>
            <a:r>
              <a:rPr lang="en-US" dirty="0" smtClean="0"/>
              <a:t>Subtle energy is not classical energy</a:t>
            </a:r>
          </a:p>
          <a:p>
            <a:r>
              <a:rPr lang="en-US" dirty="0" smtClean="0"/>
              <a:t>God is like a powerful computer not a bomb/engine</a:t>
            </a:r>
          </a:p>
          <a:p>
            <a:pPr>
              <a:buNone/>
            </a:pPr>
            <a:endParaRPr lang="en-US" dirty="0" smtClean="0"/>
          </a:p>
        </p:txBody>
      </p:sp>
      <p:pic>
        <p:nvPicPr>
          <p:cNvPr id="43011" name="Picture 3"/>
          <p:cNvPicPr>
            <a:picLocks noChangeAspect="1" noChangeArrowheads="1"/>
          </p:cNvPicPr>
          <p:nvPr/>
        </p:nvPicPr>
        <p:blipFill>
          <a:blip r:embed="rId2" cstate="print"/>
          <a:srcRect b="9227"/>
          <a:stretch>
            <a:fillRect/>
          </a:stretch>
        </p:blipFill>
        <p:spPr bwMode="auto">
          <a:xfrm>
            <a:off x="7196332" y="3601821"/>
            <a:ext cx="1364648" cy="1908313"/>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l="5130" t="2994" r="16805" b="25463"/>
          <a:stretch>
            <a:fillRect/>
          </a:stretch>
        </p:blipFill>
        <p:spPr bwMode="auto">
          <a:xfrm>
            <a:off x="6945327" y="1918794"/>
            <a:ext cx="1778582" cy="157700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Information/Computing Topics</a:t>
            </a:r>
            <a:endParaRPr lang="en-US" dirty="0"/>
          </a:p>
        </p:txBody>
      </p:sp>
      <p:sp>
        <p:nvSpPr>
          <p:cNvPr id="3" name="Content Placeholder 2"/>
          <p:cNvSpPr>
            <a:spLocks noGrp="1"/>
          </p:cNvSpPr>
          <p:nvPr>
            <p:ph idx="1"/>
          </p:nvPr>
        </p:nvSpPr>
        <p:spPr>
          <a:xfrm>
            <a:off x="430696" y="1452009"/>
            <a:ext cx="8229600" cy="4766920"/>
          </a:xfrm>
        </p:spPr>
        <p:txBody>
          <a:bodyPr>
            <a:normAutofit fontScale="77500" lnSpcReduction="20000"/>
          </a:bodyPr>
          <a:lstStyle/>
          <a:p>
            <a:r>
              <a:rPr lang="en-US" dirty="0" smtClean="0"/>
              <a:t>Information vs. communications channel</a:t>
            </a:r>
          </a:p>
          <a:p>
            <a:r>
              <a:rPr lang="en-US" dirty="0" smtClean="0"/>
              <a:t>Information perfectly in right “place” and right “form”</a:t>
            </a:r>
          </a:p>
          <a:p>
            <a:r>
              <a:rPr lang="en-US" dirty="0" smtClean="0"/>
              <a:t>Distinctions (bits, qubits, </a:t>
            </a:r>
            <a:r>
              <a:rPr lang="en-US" dirty="0" err="1" smtClean="0"/>
              <a:t>ebits</a:t>
            </a:r>
            <a:r>
              <a:rPr lang="en-US" dirty="0" smtClean="0"/>
              <a:t>)</a:t>
            </a:r>
          </a:p>
          <a:p>
            <a:r>
              <a:rPr lang="en-US" dirty="0" smtClean="0"/>
              <a:t>Relativity always leads to slower computing</a:t>
            </a:r>
          </a:p>
          <a:p>
            <a:r>
              <a:rPr lang="en-US" dirty="0" smtClean="0"/>
              <a:t>Quantum Computing is faster computing</a:t>
            </a:r>
          </a:p>
          <a:p>
            <a:r>
              <a:rPr lang="en-US" dirty="0" smtClean="0"/>
              <a:t>Reversible requires more dimensions</a:t>
            </a:r>
          </a:p>
          <a:p>
            <a:r>
              <a:rPr lang="en-US" dirty="0" smtClean="0"/>
              <a:t>Representation &amp; high dimensional spaces</a:t>
            </a:r>
          </a:p>
          <a:p>
            <a:r>
              <a:rPr lang="en-US" dirty="0" smtClean="0"/>
              <a:t>Memory vs. time addressing</a:t>
            </a:r>
          </a:p>
          <a:p>
            <a:r>
              <a:rPr lang="en-US" dirty="0" smtClean="0"/>
              <a:t>Beliefs as structured state spaces</a:t>
            </a:r>
          </a:p>
          <a:p>
            <a:r>
              <a:rPr lang="en-US" dirty="0" smtClean="0"/>
              <a:t>Thoughts are both things and actions</a:t>
            </a:r>
          </a:p>
          <a:p>
            <a:r>
              <a:rPr lang="en-US" dirty="0" smtClean="0"/>
              <a:t>Asking and quantum oracle </a:t>
            </a:r>
          </a:p>
          <a:p>
            <a:r>
              <a:rPr lang="en-US" dirty="0" smtClean="0"/>
              <a:t>Akashic records as quantum state spaces</a:t>
            </a:r>
          </a:p>
          <a:p>
            <a:pPr>
              <a:buNone/>
            </a:pPr>
            <a:endParaRPr lang="en-US" dirty="0" smtClean="0"/>
          </a:p>
        </p:txBody>
      </p:sp>
      <p:pic>
        <p:nvPicPr>
          <p:cNvPr id="44034" name="Picture 2"/>
          <p:cNvPicPr>
            <a:picLocks noChangeAspect="1" noChangeArrowheads="1"/>
          </p:cNvPicPr>
          <p:nvPr/>
        </p:nvPicPr>
        <p:blipFill>
          <a:blip r:embed="rId2" cstate="print"/>
          <a:srcRect/>
          <a:stretch>
            <a:fillRect/>
          </a:stretch>
        </p:blipFill>
        <p:spPr bwMode="auto">
          <a:xfrm>
            <a:off x="6811617" y="4328546"/>
            <a:ext cx="2108175" cy="1666138"/>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6798365" y="2222682"/>
            <a:ext cx="2093844" cy="1686708"/>
          </a:xfrm>
          <a:prstGeom prst="rect">
            <a:avLst/>
          </a:prstGeom>
          <a:noFill/>
          <a:ln w="9525">
            <a:noFill/>
            <a:miter lim="800000"/>
            <a:headEnd/>
            <a:tailEnd/>
          </a:ln>
        </p:spPr>
      </p:pic>
      <p:sp>
        <p:nvSpPr>
          <p:cNvPr id="6" name="Rectangle 5"/>
          <p:cNvSpPr/>
          <p:nvPr/>
        </p:nvSpPr>
        <p:spPr>
          <a:xfrm>
            <a:off x="7103572" y="3920194"/>
            <a:ext cx="1695464" cy="369332"/>
          </a:xfrm>
          <a:prstGeom prst="rect">
            <a:avLst/>
          </a:prstGeom>
        </p:spPr>
        <p:txBody>
          <a:bodyPr wrap="none">
            <a:spAutoFit/>
          </a:bodyPr>
          <a:lstStyle/>
          <a:p>
            <a:r>
              <a:rPr lang="en-US" dirty="0" smtClean="0"/>
              <a:t>Akashic records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356525"/>
            <a:ext cx="7278130" cy="800400"/>
          </a:xfrm>
        </p:spPr>
        <p:txBody>
          <a:bodyPr>
            <a:normAutofit/>
          </a:bodyPr>
          <a:lstStyle/>
          <a:p>
            <a:r>
              <a:rPr lang="en-US" dirty="0" smtClean="0"/>
              <a:t>Limits and Classical Physics</a:t>
            </a:r>
            <a:endParaRPr lang="en-US" dirty="0"/>
          </a:p>
        </p:txBody>
      </p:sp>
      <p:sp>
        <p:nvSpPr>
          <p:cNvPr id="3" name="Content Placeholder 2"/>
          <p:cNvSpPr>
            <a:spLocks noGrp="1"/>
          </p:cNvSpPr>
          <p:nvPr>
            <p:ph idx="1"/>
          </p:nvPr>
        </p:nvSpPr>
        <p:spPr>
          <a:xfrm>
            <a:off x="457200" y="1465264"/>
            <a:ext cx="8368748" cy="4766920"/>
          </a:xfrm>
        </p:spPr>
        <p:txBody>
          <a:bodyPr>
            <a:normAutofit fontScale="77500" lnSpcReduction="20000"/>
          </a:bodyPr>
          <a:lstStyle/>
          <a:p>
            <a:r>
              <a:rPr lang="en-US" dirty="0" smtClean="0"/>
              <a:t>Speed of Light</a:t>
            </a:r>
          </a:p>
          <a:p>
            <a:r>
              <a:rPr lang="en-US" dirty="0" smtClean="0"/>
              <a:t>Uncertainty</a:t>
            </a:r>
          </a:p>
          <a:p>
            <a:r>
              <a:rPr lang="en-US" dirty="0" smtClean="0"/>
              <a:t>Observability</a:t>
            </a:r>
          </a:p>
          <a:p>
            <a:r>
              <a:rPr lang="en-US" dirty="0" smtClean="0"/>
              <a:t>Determinism</a:t>
            </a:r>
          </a:p>
          <a:p>
            <a:r>
              <a:rPr lang="en-US" dirty="0" smtClean="0"/>
              <a:t>Density</a:t>
            </a:r>
          </a:p>
          <a:p>
            <a:r>
              <a:rPr lang="en-US" dirty="0" smtClean="0"/>
              <a:t>Black holes</a:t>
            </a:r>
          </a:p>
          <a:p>
            <a:r>
              <a:rPr lang="en-US" dirty="0" smtClean="0"/>
              <a:t>Relativity and Gravity</a:t>
            </a:r>
          </a:p>
          <a:p>
            <a:r>
              <a:rPr lang="en-US" dirty="0" smtClean="0"/>
              <a:t>Consistency and Conservation</a:t>
            </a:r>
          </a:p>
          <a:p>
            <a:r>
              <a:rPr lang="en-US" dirty="0" smtClean="0"/>
              <a:t>Undecidable and NP completeness</a:t>
            </a:r>
          </a:p>
          <a:p>
            <a:r>
              <a:rPr lang="en-US" dirty="0" smtClean="0"/>
              <a:t>Locality based on number of dimensions</a:t>
            </a:r>
          </a:p>
          <a:p>
            <a:r>
              <a:rPr lang="en-US" dirty="0" smtClean="0"/>
              <a:t>Dimensional projection/embedding</a:t>
            </a:r>
          </a:p>
          <a:p>
            <a:r>
              <a:rPr lang="en-US" dirty="0" smtClean="0"/>
              <a:t>Observer Frame(s) for computation/awareness</a:t>
            </a:r>
            <a:endParaRPr lang="en-US" dirty="0"/>
          </a:p>
        </p:txBody>
      </p:sp>
      <p:pic>
        <p:nvPicPr>
          <p:cNvPr id="4" name="Picture 12" descr="M:\phd\IBM\0698gershen_opener.gif"/>
          <p:cNvPicPr>
            <a:picLocks noChangeAspect="1" noChangeArrowheads="1"/>
          </p:cNvPicPr>
          <p:nvPr/>
        </p:nvPicPr>
        <p:blipFill>
          <a:blip r:embed="rId3" cstate="print"/>
          <a:srcRect l="3992" t="6012" b="6662"/>
          <a:stretch>
            <a:fillRect/>
          </a:stretch>
        </p:blipFill>
        <p:spPr bwMode="auto">
          <a:xfrm>
            <a:off x="3545715" y="1674264"/>
            <a:ext cx="5225219" cy="21821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04"/>
            <a:ext cx="7278130" cy="800400"/>
          </a:xfrm>
        </p:spPr>
        <p:txBody>
          <a:bodyPr/>
          <a:lstStyle/>
          <a:p>
            <a:r>
              <a:rPr lang="en-US" dirty="0" smtClean="0"/>
              <a:t>What is Vibration</a:t>
            </a:r>
            <a:endParaRPr lang="en-US" dirty="0"/>
          </a:p>
        </p:txBody>
      </p:sp>
      <p:sp>
        <p:nvSpPr>
          <p:cNvPr id="3" name="Content Placeholder 2"/>
          <p:cNvSpPr>
            <a:spLocks noGrp="1"/>
          </p:cNvSpPr>
          <p:nvPr>
            <p:ph idx="1"/>
          </p:nvPr>
        </p:nvSpPr>
        <p:spPr>
          <a:xfrm>
            <a:off x="536713" y="1518269"/>
            <a:ext cx="8229600" cy="4766920"/>
          </a:xfrm>
        </p:spPr>
        <p:txBody>
          <a:bodyPr/>
          <a:lstStyle/>
          <a:p>
            <a:r>
              <a:rPr lang="en-US" dirty="0" smtClean="0"/>
              <a:t>Frequency vs. vibration</a:t>
            </a:r>
          </a:p>
          <a:p>
            <a:r>
              <a:rPr lang="en-US" dirty="0" smtClean="0"/>
              <a:t>Light (E/M Wave)</a:t>
            </a:r>
          </a:p>
          <a:p>
            <a:r>
              <a:rPr lang="en-US" dirty="0" smtClean="0"/>
              <a:t>Sound (Music, Applause)</a:t>
            </a:r>
          </a:p>
          <a:p>
            <a:r>
              <a:rPr lang="en-US" dirty="0" smtClean="0"/>
              <a:t>Gravity</a:t>
            </a:r>
          </a:p>
          <a:p>
            <a:r>
              <a:rPr lang="en-US" dirty="0" smtClean="0"/>
              <a:t>Succussion</a:t>
            </a:r>
          </a:p>
          <a:p>
            <a:r>
              <a:rPr lang="en-US" dirty="0" smtClean="0"/>
              <a:t>Probability Amplitude</a:t>
            </a:r>
          </a:p>
          <a:p>
            <a:r>
              <a:rPr lang="en-US" dirty="0" smtClean="0"/>
              <a:t>Thoughts/Rotes</a:t>
            </a:r>
          </a:p>
          <a:p>
            <a:pPr>
              <a:buNone/>
            </a:pPr>
            <a:endParaRPr lang="en-US" dirty="0" smtClean="0"/>
          </a:p>
        </p:txBody>
      </p:sp>
      <p:pic>
        <p:nvPicPr>
          <p:cNvPr id="29698" name="Picture 2"/>
          <p:cNvPicPr>
            <a:picLocks noChangeAspect="1" noChangeArrowheads="1"/>
          </p:cNvPicPr>
          <p:nvPr/>
        </p:nvPicPr>
        <p:blipFill>
          <a:blip r:embed="rId2" cstate="print"/>
          <a:srcRect/>
          <a:stretch>
            <a:fillRect/>
          </a:stretch>
        </p:blipFill>
        <p:spPr bwMode="auto">
          <a:xfrm>
            <a:off x="5400675" y="1825487"/>
            <a:ext cx="3014455" cy="1919653"/>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5393014" y="3899036"/>
            <a:ext cx="3048620" cy="185275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Thoughts</a:t>
            </a:r>
            <a:endParaRPr lang="en-US" dirty="0"/>
          </a:p>
        </p:txBody>
      </p:sp>
      <p:sp>
        <p:nvSpPr>
          <p:cNvPr id="3" name="Content Placeholder 2"/>
          <p:cNvSpPr>
            <a:spLocks noGrp="1"/>
          </p:cNvSpPr>
          <p:nvPr>
            <p:ph idx="1"/>
          </p:nvPr>
        </p:nvSpPr>
        <p:spPr>
          <a:xfrm>
            <a:off x="457200" y="1509369"/>
            <a:ext cx="8454788" cy="4766920"/>
          </a:xfrm>
        </p:spPr>
        <p:txBody>
          <a:bodyPr>
            <a:normAutofit fontScale="92500" lnSpcReduction="10000"/>
          </a:bodyPr>
          <a:lstStyle/>
          <a:p>
            <a:r>
              <a:rPr lang="en-US" dirty="0" smtClean="0"/>
              <a:t>Thoughts are both affect/effect but are not things</a:t>
            </a:r>
          </a:p>
          <a:p>
            <a:r>
              <a:rPr lang="en-US" dirty="0" smtClean="0"/>
              <a:t>Are both/neither states/actions</a:t>
            </a:r>
          </a:p>
          <a:p>
            <a:r>
              <a:rPr lang="en-US" dirty="0" smtClean="0"/>
              <a:t>Related to structure/topology (</a:t>
            </a:r>
            <a:r>
              <a:rPr lang="en-US" dirty="0" err="1" smtClean="0"/>
              <a:t>Anu</a:t>
            </a:r>
            <a:r>
              <a:rPr lang="en-US" dirty="0" smtClean="0"/>
              <a:t> and Rotes)</a:t>
            </a:r>
          </a:p>
          <a:p>
            <a:r>
              <a:rPr lang="en-US" dirty="0" smtClean="0"/>
              <a:t>Thought bubble as quantum field</a:t>
            </a:r>
          </a:p>
          <a:p>
            <a:r>
              <a:rPr lang="en-US" dirty="0" smtClean="0"/>
              <a:t>Spreads outside physical body</a:t>
            </a:r>
          </a:p>
          <a:p>
            <a:r>
              <a:rPr lang="en-US" dirty="0" smtClean="0"/>
              <a:t>Awareness, attention, intention</a:t>
            </a:r>
          </a:p>
          <a:p>
            <a:r>
              <a:rPr lang="en-US" dirty="0" smtClean="0"/>
              <a:t>Knowing, understanding, meaning</a:t>
            </a:r>
          </a:p>
          <a:p>
            <a:r>
              <a:rPr lang="en-US" dirty="0" smtClean="0"/>
              <a:t>Memory forms emotional state dependent locality</a:t>
            </a:r>
          </a:p>
          <a:p>
            <a:r>
              <a:rPr lang="en-US" dirty="0" smtClean="0"/>
              <a:t>Remember/access thoughts from anywhen</a:t>
            </a:r>
          </a:p>
        </p:txBody>
      </p:sp>
      <p:pic>
        <p:nvPicPr>
          <p:cNvPr id="4" name="Picture 2"/>
          <p:cNvPicPr>
            <a:picLocks noChangeAspect="1" noChangeArrowheads="1"/>
          </p:cNvPicPr>
          <p:nvPr/>
        </p:nvPicPr>
        <p:blipFill>
          <a:blip r:embed="rId2" cstate="print"/>
          <a:srcRect/>
          <a:stretch>
            <a:fillRect/>
          </a:stretch>
        </p:blipFill>
        <p:spPr bwMode="auto">
          <a:xfrm>
            <a:off x="7035519" y="3251459"/>
            <a:ext cx="1684125" cy="155255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Biography</a:t>
            </a:r>
          </a:p>
        </p:txBody>
      </p:sp>
      <p:sp>
        <p:nvSpPr>
          <p:cNvPr id="39940" name="Rectangle 4"/>
          <p:cNvSpPr>
            <a:spLocks noChangeArrowheads="1"/>
          </p:cNvSpPr>
          <p:nvPr/>
        </p:nvSpPr>
        <p:spPr bwMode="auto">
          <a:xfrm>
            <a:off x="795412" y="1972905"/>
            <a:ext cx="7600441" cy="3539430"/>
          </a:xfrm>
          <a:prstGeom prst="rect">
            <a:avLst/>
          </a:prstGeom>
          <a:noFill/>
          <a:ln w="9525">
            <a:noFill/>
            <a:miter lim="800000"/>
            <a:headEnd/>
            <a:tailEnd/>
          </a:ln>
          <a:effectLst/>
        </p:spPr>
        <p:txBody>
          <a:bodyPr wrap="square" anchor="ctr">
            <a:spAutoFit/>
          </a:bodyPr>
          <a:lstStyle/>
          <a:p>
            <a:r>
              <a:rPr lang="en-US" sz="2800" dirty="0"/>
              <a:t>Doug Matzke has a </a:t>
            </a:r>
            <a:r>
              <a:rPr lang="en-US" sz="2800" dirty="0" smtClean="0"/>
              <a:t>Ph.D. </a:t>
            </a:r>
            <a:r>
              <a:rPr lang="en-US" sz="2800" dirty="0"/>
              <a:t>in quantum </a:t>
            </a:r>
            <a:r>
              <a:rPr lang="en-US" sz="2800" dirty="0" smtClean="0"/>
              <a:t>computing, has studied NLP for the last 5 years and has studied metaphysics topics for over 30 years. Doug </a:t>
            </a:r>
            <a:r>
              <a:rPr lang="en-US" sz="2800" dirty="0"/>
              <a:t>creates </a:t>
            </a:r>
            <a:r>
              <a:rPr lang="en-US" sz="2800" dirty="0" smtClean="0"/>
              <a:t>an </a:t>
            </a:r>
            <a:r>
              <a:rPr lang="en-US" sz="2800" dirty="0"/>
              <a:t>interesting synthesis of computation models of consciousness and spiritual ideas by using quantum science based arguments as a bridge to spirited science conclusions. He is an enthusiastic and thought provoking speaker.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Meaning</a:t>
            </a:r>
            <a:endParaRPr lang="en-US" dirty="0"/>
          </a:p>
        </p:txBody>
      </p:sp>
      <p:sp>
        <p:nvSpPr>
          <p:cNvPr id="3" name="Content Placeholder 2"/>
          <p:cNvSpPr>
            <a:spLocks noGrp="1"/>
          </p:cNvSpPr>
          <p:nvPr>
            <p:ph idx="1"/>
          </p:nvPr>
        </p:nvSpPr>
        <p:spPr>
          <a:xfrm>
            <a:off x="873457" y="1518270"/>
            <a:ext cx="7601806" cy="4766920"/>
          </a:xfrm>
        </p:spPr>
        <p:txBody>
          <a:bodyPr>
            <a:normAutofit fontScale="77500" lnSpcReduction="20000"/>
          </a:bodyPr>
          <a:lstStyle/>
          <a:p>
            <a:r>
              <a:rPr lang="en-US" dirty="0" smtClean="0"/>
              <a:t>Human meaning inside mind but project “out there” </a:t>
            </a:r>
          </a:p>
          <a:p>
            <a:r>
              <a:rPr lang="en-US" dirty="0" smtClean="0"/>
              <a:t>Meaning are locations in hyperspace (focus levels)</a:t>
            </a:r>
          </a:p>
          <a:p>
            <a:r>
              <a:rPr lang="en-US" dirty="0" smtClean="0"/>
              <a:t>Content addressable memories</a:t>
            </a:r>
          </a:p>
          <a:p>
            <a:r>
              <a:rPr lang="en-US" dirty="0" smtClean="0"/>
              <a:t>Common sense local relationships</a:t>
            </a:r>
          </a:p>
          <a:p>
            <a:r>
              <a:rPr lang="en-US" dirty="0" smtClean="0"/>
              <a:t>Understanding</a:t>
            </a:r>
          </a:p>
          <a:p>
            <a:r>
              <a:rPr lang="en-US" dirty="0" smtClean="0"/>
              <a:t>Knowing</a:t>
            </a:r>
          </a:p>
          <a:p>
            <a:r>
              <a:rPr lang="en-US" dirty="0" smtClean="0"/>
              <a:t>Meaning</a:t>
            </a:r>
          </a:p>
          <a:p>
            <a:r>
              <a:rPr lang="en-US" dirty="0" smtClean="0"/>
              <a:t>Abstraction and Archetypes</a:t>
            </a:r>
          </a:p>
          <a:p>
            <a:r>
              <a:rPr lang="en-US" dirty="0" smtClean="0"/>
              <a:t>Akashic records</a:t>
            </a:r>
          </a:p>
          <a:p>
            <a:r>
              <a:rPr lang="en-US" dirty="0" smtClean="0"/>
              <a:t>Telepathy based on some universal meaning</a:t>
            </a:r>
          </a:p>
          <a:p>
            <a:r>
              <a:rPr lang="en-US" dirty="0" smtClean="0"/>
              <a:t>Animal/plant/nature communication</a:t>
            </a:r>
          </a:p>
          <a:p>
            <a:r>
              <a:rPr lang="en-US" dirty="0" smtClean="0"/>
              <a:t>Unconscious optimization and Gestalt answers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7" y="356524"/>
            <a:ext cx="7278130" cy="800400"/>
          </a:xfrm>
        </p:spPr>
        <p:txBody>
          <a:bodyPr/>
          <a:lstStyle/>
          <a:p>
            <a:r>
              <a:rPr lang="en-US" dirty="0" smtClean="0"/>
              <a:t>Meta Physics Ideas in Media</a:t>
            </a:r>
            <a:endParaRPr lang="en-US" dirty="0"/>
          </a:p>
        </p:txBody>
      </p:sp>
      <p:sp>
        <p:nvSpPr>
          <p:cNvPr id="3" name="Content Placeholder 2"/>
          <p:cNvSpPr>
            <a:spLocks noGrp="1"/>
          </p:cNvSpPr>
          <p:nvPr>
            <p:ph idx="1"/>
          </p:nvPr>
        </p:nvSpPr>
        <p:spPr>
          <a:xfrm>
            <a:off x="457199" y="1686796"/>
            <a:ext cx="8461513" cy="4766920"/>
          </a:xfrm>
        </p:spPr>
        <p:txBody>
          <a:bodyPr/>
          <a:lstStyle/>
          <a:p>
            <a:r>
              <a:rPr lang="en-US" dirty="0" smtClean="0"/>
              <a:t>The force (Star wars)</a:t>
            </a:r>
          </a:p>
          <a:p>
            <a:r>
              <a:rPr lang="en-US" dirty="0" smtClean="0"/>
              <a:t>Our experience is a simulation (The Matrix)</a:t>
            </a:r>
          </a:p>
          <a:p>
            <a:r>
              <a:rPr lang="en-US" dirty="0" smtClean="0"/>
              <a:t>There is no spoon (The Matrix)</a:t>
            </a:r>
          </a:p>
          <a:p>
            <a:r>
              <a:rPr lang="en-US" dirty="0" smtClean="0"/>
              <a:t>Law of Attraction (The Secret)</a:t>
            </a:r>
          </a:p>
          <a:p>
            <a:r>
              <a:rPr lang="en-US" dirty="0" smtClean="0"/>
              <a:t>Imprinting of thoughts (What The Bleep)</a:t>
            </a:r>
          </a:p>
          <a:p>
            <a:r>
              <a:rPr lang="en-US" dirty="0" smtClean="0"/>
              <a:t>Gaia in Nature (Avatar)</a:t>
            </a:r>
            <a:endParaRPr lang="en-US" dirty="0"/>
          </a:p>
          <a:p>
            <a:r>
              <a:rPr lang="en-US" dirty="0" smtClean="0"/>
              <a:t>Intelligence is out there (ET, Strange Encounter)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3" y="356525"/>
            <a:ext cx="7218218" cy="800400"/>
          </a:xfrm>
        </p:spPr>
        <p:txBody>
          <a:bodyPr>
            <a:normAutofit fontScale="90000"/>
          </a:bodyPr>
          <a:lstStyle/>
          <a:p>
            <a:r>
              <a:rPr lang="en-US" dirty="0" smtClean="0"/>
              <a:t>Equations for Law of Attraction?</a:t>
            </a:r>
            <a:endParaRPr lang="en-US" dirty="0"/>
          </a:p>
        </p:txBody>
      </p:sp>
      <p:sp>
        <p:nvSpPr>
          <p:cNvPr id="3" name="Content Placeholder 2"/>
          <p:cNvSpPr>
            <a:spLocks noGrp="1"/>
          </p:cNvSpPr>
          <p:nvPr>
            <p:ph idx="1"/>
          </p:nvPr>
        </p:nvSpPr>
        <p:spPr>
          <a:xfrm>
            <a:off x="484101" y="1521434"/>
            <a:ext cx="8229600" cy="4766920"/>
          </a:xfrm>
        </p:spPr>
        <p:txBody>
          <a:bodyPr>
            <a:normAutofit fontScale="92500" lnSpcReduction="20000"/>
          </a:bodyPr>
          <a:lstStyle/>
          <a:p>
            <a:r>
              <a:rPr lang="en-US" dirty="0" smtClean="0"/>
              <a:t>Semantic/meaning space of attraction</a:t>
            </a:r>
          </a:p>
          <a:p>
            <a:r>
              <a:rPr lang="en-US" dirty="0" smtClean="0"/>
              <a:t>Inclusion based universe (source strands)</a:t>
            </a:r>
          </a:p>
          <a:p>
            <a:r>
              <a:rPr lang="en-US" dirty="0" smtClean="0"/>
              <a:t>Emotional state based ladder</a:t>
            </a:r>
          </a:p>
          <a:p>
            <a:r>
              <a:rPr lang="en-US" dirty="0" smtClean="0"/>
              <a:t>Contrast is actualization of all probabilities</a:t>
            </a:r>
          </a:p>
          <a:p>
            <a:r>
              <a:rPr lang="en-US" dirty="0" smtClean="0"/>
              <a:t>The gap is pinching off energy flow</a:t>
            </a:r>
          </a:p>
          <a:p>
            <a:r>
              <a:rPr lang="en-US" dirty="0" smtClean="0"/>
              <a:t>Leading edge of Source </a:t>
            </a:r>
          </a:p>
          <a:p>
            <a:r>
              <a:rPr lang="en-US" dirty="0" smtClean="0"/>
              <a:t>Vibrational escrow</a:t>
            </a:r>
          </a:p>
          <a:p>
            <a:r>
              <a:rPr lang="en-US" dirty="0" smtClean="0"/>
              <a:t>Vortex for emotion/thought</a:t>
            </a:r>
          </a:p>
          <a:p>
            <a:r>
              <a:rPr lang="en-US" dirty="0" smtClean="0"/>
              <a:t>Expect cooperative components</a:t>
            </a:r>
          </a:p>
          <a:p>
            <a:r>
              <a:rPr lang="en-US" dirty="0" smtClean="0"/>
              <a:t>Abraham is “We” or multi-being</a:t>
            </a:r>
          </a:p>
        </p:txBody>
      </p:sp>
      <p:pic>
        <p:nvPicPr>
          <p:cNvPr id="45058" name="Picture 2"/>
          <p:cNvPicPr>
            <a:picLocks noChangeAspect="1" noChangeArrowheads="1"/>
          </p:cNvPicPr>
          <p:nvPr/>
        </p:nvPicPr>
        <p:blipFill>
          <a:blip r:embed="rId2" cstate="print"/>
          <a:srcRect r="3471" b="5462"/>
          <a:stretch>
            <a:fillRect/>
          </a:stretch>
        </p:blipFill>
        <p:spPr bwMode="auto">
          <a:xfrm>
            <a:off x="6338889" y="3488484"/>
            <a:ext cx="2531167" cy="257092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192751"/>
            <a:ext cx="7431206" cy="776239"/>
          </a:xfrm>
        </p:spPr>
        <p:txBody>
          <a:bodyPr>
            <a:normAutofit/>
          </a:bodyPr>
          <a:lstStyle/>
          <a:p>
            <a:r>
              <a:rPr lang="en-US" dirty="0" smtClean="0"/>
              <a:t>What does this model mean?</a:t>
            </a:r>
            <a:endParaRPr lang="en-US" dirty="0"/>
          </a:p>
        </p:txBody>
      </p:sp>
      <p:sp>
        <p:nvSpPr>
          <p:cNvPr id="3" name="Content Placeholder 2"/>
          <p:cNvSpPr>
            <a:spLocks noGrp="1"/>
          </p:cNvSpPr>
          <p:nvPr>
            <p:ph idx="1"/>
          </p:nvPr>
        </p:nvSpPr>
        <p:spPr>
          <a:xfrm>
            <a:off x="592129" y="941696"/>
            <a:ext cx="7518200" cy="5677468"/>
          </a:xfrm>
        </p:spPr>
        <p:txBody>
          <a:bodyPr>
            <a:normAutofit fontScale="70000" lnSpcReduction="20000"/>
          </a:bodyPr>
          <a:lstStyle/>
          <a:p>
            <a:pPr>
              <a:buNone/>
            </a:pPr>
            <a:r>
              <a:rPr lang="en-US" sz="3600" b="1" dirty="0" smtClean="0"/>
              <a:t>Understanding of who we are:</a:t>
            </a:r>
          </a:p>
          <a:p>
            <a:pPr lvl="1"/>
            <a:r>
              <a:rPr lang="en-US" dirty="0" smtClean="0"/>
              <a:t>Spiritual Beings with Oneness (more than Connectedness) </a:t>
            </a:r>
          </a:p>
          <a:p>
            <a:pPr lvl="2"/>
            <a:r>
              <a:rPr lang="en-US" dirty="0" smtClean="0"/>
              <a:t>Living with no space and no time – separation is the illusion</a:t>
            </a:r>
          </a:p>
          <a:p>
            <a:pPr lvl="2"/>
            <a:r>
              <a:rPr lang="en-US" dirty="0" smtClean="0"/>
              <a:t>Higher self, spiritual principles and spiritual universes</a:t>
            </a:r>
          </a:p>
          <a:p>
            <a:pPr>
              <a:buNone/>
            </a:pPr>
            <a:r>
              <a:rPr lang="en-US" sz="3600" b="1" dirty="0" smtClean="0"/>
              <a:t>Understanding of our purpose:</a:t>
            </a:r>
          </a:p>
          <a:p>
            <a:pPr lvl="1"/>
            <a:r>
              <a:rPr lang="en-US" dirty="0" smtClean="0"/>
              <a:t>Thoughts, Meaning only exists at quantum mind level</a:t>
            </a:r>
          </a:p>
          <a:p>
            <a:pPr lvl="2"/>
            <a:r>
              <a:rPr lang="en-US" dirty="0" smtClean="0"/>
              <a:t>Brain/Mind connection to reality and thoughts affect everything</a:t>
            </a:r>
          </a:p>
          <a:p>
            <a:pPr lvl="2"/>
            <a:r>
              <a:rPr lang="en-US" dirty="0" smtClean="0"/>
              <a:t>Law of Attraction, meaning, semantic spaces</a:t>
            </a:r>
          </a:p>
          <a:p>
            <a:pPr lvl="2"/>
            <a:r>
              <a:rPr lang="en-US" dirty="0" smtClean="0"/>
              <a:t>Telepathy, language learning, metaphysics, protophysics</a:t>
            </a:r>
          </a:p>
          <a:p>
            <a:pPr lvl="1"/>
            <a:r>
              <a:rPr lang="en-US" dirty="0" smtClean="0"/>
              <a:t>Arbitrary Complexity Increase</a:t>
            </a:r>
          </a:p>
          <a:p>
            <a:pPr lvl="2"/>
            <a:r>
              <a:rPr lang="en-US" dirty="0" smtClean="0"/>
              <a:t>Infinite Intelligence, super mind, True intelligence </a:t>
            </a:r>
          </a:p>
          <a:p>
            <a:pPr lvl="2"/>
            <a:r>
              <a:rPr lang="en-US" dirty="0" smtClean="0"/>
              <a:t>Kundalini awakening and ascension decisions</a:t>
            </a:r>
          </a:p>
          <a:p>
            <a:pPr>
              <a:buNone/>
            </a:pPr>
            <a:r>
              <a:rPr lang="en-US" sz="3600" b="1" dirty="0" smtClean="0"/>
              <a:t>Understanding of how to apply to daily life:</a:t>
            </a:r>
          </a:p>
          <a:p>
            <a:pPr lvl="1"/>
            <a:r>
              <a:rPr lang="en-US" dirty="0" smtClean="0"/>
              <a:t>Expectations for Daily Life</a:t>
            </a:r>
          </a:p>
          <a:p>
            <a:pPr lvl="2"/>
            <a:r>
              <a:rPr lang="en-US" dirty="0" smtClean="0"/>
              <a:t>Living things are special and aware</a:t>
            </a:r>
          </a:p>
          <a:p>
            <a:pPr lvl="2"/>
            <a:r>
              <a:rPr lang="en-US" dirty="0" smtClean="0"/>
              <a:t>Expect Miracles and Metaphysics</a:t>
            </a:r>
          </a:p>
          <a:p>
            <a:pPr lvl="1"/>
            <a:r>
              <a:rPr lang="en-US" dirty="0" smtClean="0"/>
              <a:t>Energy Medicine, Healing, Life Force</a:t>
            </a:r>
          </a:p>
          <a:p>
            <a:pPr lvl="2"/>
            <a:r>
              <a:rPr lang="en-US" dirty="0" smtClean="0"/>
              <a:t>Quantum Cloud and gray hole, aka chords</a:t>
            </a:r>
          </a:p>
          <a:p>
            <a:pPr lvl="2"/>
            <a:r>
              <a:rPr lang="en-US" dirty="0" smtClean="0"/>
              <a:t>Intentional connections and connectedness</a:t>
            </a:r>
          </a:p>
        </p:txBody>
      </p:sp>
      <p:pic>
        <p:nvPicPr>
          <p:cNvPr id="5" name="Picture 2"/>
          <p:cNvPicPr>
            <a:picLocks noChangeAspect="1" noChangeArrowheads="1"/>
          </p:cNvPicPr>
          <p:nvPr/>
        </p:nvPicPr>
        <p:blipFill>
          <a:blip r:embed="rId2" cstate="print"/>
          <a:srcRect/>
          <a:stretch>
            <a:fillRect/>
          </a:stretch>
        </p:blipFill>
        <p:spPr bwMode="auto">
          <a:xfrm>
            <a:off x="6944879" y="3251107"/>
            <a:ext cx="2027007" cy="3040511"/>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View and Expectations</a:t>
            </a:r>
            <a:endParaRPr lang="en-US" dirty="0"/>
          </a:p>
        </p:txBody>
      </p:sp>
      <p:sp>
        <p:nvSpPr>
          <p:cNvPr id="3" name="Content Placeholder 2"/>
          <p:cNvSpPr>
            <a:spLocks noGrp="1"/>
          </p:cNvSpPr>
          <p:nvPr>
            <p:ph idx="1"/>
          </p:nvPr>
        </p:nvSpPr>
        <p:spPr>
          <a:xfrm>
            <a:off x="457199" y="1341932"/>
            <a:ext cx="8448261" cy="5082208"/>
          </a:xfrm>
        </p:spPr>
        <p:txBody>
          <a:bodyPr>
            <a:normAutofit fontScale="77500" lnSpcReduction="20000"/>
          </a:bodyPr>
          <a:lstStyle/>
          <a:p>
            <a:r>
              <a:rPr lang="en-US" dirty="0" smtClean="0"/>
              <a:t>More than connected, we are all one</a:t>
            </a:r>
          </a:p>
          <a:p>
            <a:r>
              <a:rPr lang="en-US" dirty="0" smtClean="0"/>
              <a:t>Higher sensitivity to all things (chose positive emotions)</a:t>
            </a:r>
          </a:p>
          <a:p>
            <a:r>
              <a:rPr lang="en-US" dirty="0" smtClean="0"/>
              <a:t>Be integrated &amp; more light like (fill in the dark places)</a:t>
            </a:r>
          </a:p>
          <a:p>
            <a:r>
              <a:rPr lang="en-US" dirty="0" smtClean="0"/>
              <a:t>Thought is the ultimate information technology </a:t>
            </a:r>
          </a:p>
          <a:p>
            <a:r>
              <a:rPr lang="en-US" dirty="0" smtClean="0"/>
              <a:t>Intimacy,  Appreciation, Joy, Love, Safety </a:t>
            </a:r>
          </a:p>
          <a:p>
            <a:r>
              <a:rPr lang="en-US" dirty="0" smtClean="0"/>
              <a:t>Inspiration, Knowing</a:t>
            </a:r>
          </a:p>
          <a:p>
            <a:r>
              <a:rPr lang="en-US" dirty="0" smtClean="0"/>
              <a:t>Perfection, Divinity, Charmed, </a:t>
            </a:r>
            <a:r>
              <a:rPr lang="en-US" dirty="0" smtClean="0"/>
              <a:t>Order, Beauty</a:t>
            </a:r>
            <a:endParaRPr lang="en-US" dirty="0" smtClean="0"/>
          </a:p>
          <a:p>
            <a:r>
              <a:rPr lang="en-US" dirty="0" smtClean="0"/>
              <a:t>Radiance, Fairy Dust, Halos, Radiant</a:t>
            </a:r>
          </a:p>
          <a:p>
            <a:r>
              <a:rPr lang="en-US" dirty="0" smtClean="0"/>
              <a:t>Abundance at all levels, health, thought, emotional</a:t>
            </a:r>
          </a:p>
          <a:p>
            <a:r>
              <a:rPr lang="en-US" dirty="0" smtClean="0"/>
              <a:t>Expect and Attract Miracles</a:t>
            </a:r>
          </a:p>
          <a:p>
            <a:r>
              <a:rPr lang="en-US" dirty="0" smtClean="0"/>
              <a:t>Everything is intelligent by telepathy and channeling</a:t>
            </a:r>
          </a:p>
          <a:p>
            <a:r>
              <a:rPr lang="en-US" dirty="0" smtClean="0"/>
              <a:t>Divine cooperation</a:t>
            </a:r>
          </a:p>
          <a:p>
            <a:r>
              <a:rPr lang="en-US" dirty="0" smtClean="0"/>
              <a:t>Higher intelligence(s) as other parts of you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States</a:t>
            </a:r>
            <a:endParaRPr lang="en-US" dirty="0"/>
          </a:p>
        </p:txBody>
      </p:sp>
      <p:sp>
        <p:nvSpPr>
          <p:cNvPr id="3" name="Content Placeholder 2"/>
          <p:cNvSpPr>
            <a:spLocks noGrp="1"/>
          </p:cNvSpPr>
          <p:nvPr>
            <p:ph idx="1"/>
          </p:nvPr>
        </p:nvSpPr>
        <p:spPr>
          <a:xfrm>
            <a:off x="686838" y="1246103"/>
            <a:ext cx="7952194" cy="4766920"/>
          </a:xfrm>
        </p:spPr>
        <p:txBody>
          <a:bodyPr>
            <a:normAutofit fontScale="92500" lnSpcReduction="20000"/>
          </a:bodyPr>
          <a:lstStyle/>
          <a:p>
            <a:pPr>
              <a:buNone/>
            </a:pPr>
            <a:r>
              <a:rPr lang="en-US" sz="3400" b="1" dirty="0" smtClean="0"/>
              <a:t>Choose your emotional state:</a:t>
            </a:r>
          </a:p>
          <a:p>
            <a:r>
              <a:rPr lang="en-US" dirty="0" smtClean="0"/>
              <a:t>Beyond physical – state space</a:t>
            </a:r>
          </a:p>
          <a:p>
            <a:r>
              <a:rPr lang="en-US" dirty="0" smtClean="0"/>
              <a:t>Emotional scale and energy flow</a:t>
            </a:r>
          </a:p>
          <a:p>
            <a:r>
              <a:rPr lang="en-US" dirty="0" smtClean="0"/>
              <a:t>Negative emotions and stuck/no energy (NLP)</a:t>
            </a:r>
          </a:p>
          <a:p>
            <a:r>
              <a:rPr lang="en-US" dirty="0" smtClean="0"/>
              <a:t>Emotion dependent memory </a:t>
            </a:r>
          </a:p>
          <a:p>
            <a:r>
              <a:rPr lang="en-US" dirty="0" smtClean="0"/>
              <a:t>Forgiveness (of part of yourself)</a:t>
            </a:r>
          </a:p>
          <a:p>
            <a:r>
              <a:rPr lang="en-US" dirty="0" smtClean="0"/>
              <a:t>Peace, laughter, appreciation, </a:t>
            </a:r>
            <a:r>
              <a:rPr lang="en-US" dirty="0" smtClean="0"/>
              <a:t>joy</a:t>
            </a:r>
            <a:r>
              <a:rPr lang="en-US" dirty="0" smtClean="0"/>
              <a:t>, </a:t>
            </a:r>
            <a:r>
              <a:rPr lang="en-US" dirty="0" smtClean="0"/>
              <a:t>love</a:t>
            </a:r>
            <a:r>
              <a:rPr lang="en-US" dirty="0" smtClean="0"/>
              <a:t>, …</a:t>
            </a:r>
          </a:p>
          <a:p>
            <a:r>
              <a:rPr lang="en-US" dirty="0" smtClean="0"/>
              <a:t>Intimacy, excitement, chills, goose bumps, …</a:t>
            </a:r>
          </a:p>
          <a:p>
            <a:r>
              <a:rPr lang="en-US" dirty="0" smtClean="0"/>
              <a:t>Beauty, Ecstasy, </a:t>
            </a:r>
            <a:r>
              <a:rPr lang="en-US" dirty="0" err="1" smtClean="0"/>
              <a:t>Blistify</a:t>
            </a:r>
            <a:r>
              <a:rPr lang="en-US" dirty="0" smtClean="0"/>
              <a:t>, … </a:t>
            </a:r>
          </a:p>
          <a:p>
            <a:r>
              <a:rPr lang="en-US" dirty="0" smtClean="0"/>
              <a:t>Infinite scale of emotional plateaus for joy etc.</a:t>
            </a:r>
          </a:p>
        </p:txBody>
      </p:sp>
      <p:sp>
        <p:nvSpPr>
          <p:cNvPr id="4" name="Rectangle 3"/>
          <p:cNvSpPr/>
          <p:nvPr/>
        </p:nvSpPr>
        <p:spPr>
          <a:xfrm>
            <a:off x="1091687" y="6042125"/>
            <a:ext cx="5790368" cy="523220"/>
          </a:xfrm>
          <a:prstGeom prst="rect">
            <a:avLst/>
          </a:prstGeom>
          <a:solidFill>
            <a:schemeClr val="tx2">
              <a:lumMod val="20000"/>
              <a:lumOff val="80000"/>
            </a:schemeClr>
          </a:solidFill>
        </p:spPr>
        <p:txBody>
          <a:bodyPr wrap="none">
            <a:spAutoFit/>
          </a:bodyPr>
          <a:lstStyle/>
          <a:p>
            <a:pPr>
              <a:buNone/>
            </a:pPr>
            <a:r>
              <a:rPr lang="en-US" sz="2800" b="1" dirty="0" smtClean="0"/>
              <a:t>Amplify the positive emotional </a:t>
            </a:r>
            <a:r>
              <a:rPr lang="en-US" sz="2800" b="1" dirty="0" smtClean="0"/>
              <a:t>states</a:t>
            </a:r>
            <a:endParaRPr lang="en-US" sz="2800"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Infinite Intelligence</a:t>
            </a:r>
            <a:endParaRPr lang="en-US" dirty="0"/>
          </a:p>
        </p:txBody>
      </p:sp>
      <p:sp>
        <p:nvSpPr>
          <p:cNvPr id="3" name="Content Placeholder 2"/>
          <p:cNvSpPr>
            <a:spLocks noGrp="1"/>
          </p:cNvSpPr>
          <p:nvPr>
            <p:ph idx="1"/>
          </p:nvPr>
        </p:nvSpPr>
        <p:spPr>
          <a:xfrm>
            <a:off x="457200" y="1359243"/>
            <a:ext cx="8229600" cy="5068061"/>
          </a:xfrm>
        </p:spPr>
        <p:txBody>
          <a:bodyPr>
            <a:normAutofit fontScale="92500" lnSpcReduction="10000"/>
          </a:bodyPr>
          <a:lstStyle/>
          <a:p>
            <a:r>
              <a:rPr lang="en-US" dirty="0" smtClean="0"/>
              <a:t>Real intelligence</a:t>
            </a:r>
          </a:p>
          <a:p>
            <a:r>
              <a:rPr lang="en-US" dirty="0" smtClean="0"/>
              <a:t>Complexity increase</a:t>
            </a:r>
          </a:p>
          <a:p>
            <a:r>
              <a:rPr lang="en-US" dirty="0" smtClean="0"/>
              <a:t>Grounding and balancing</a:t>
            </a:r>
          </a:p>
          <a:p>
            <a:r>
              <a:rPr lang="en-US" dirty="0" smtClean="0"/>
              <a:t>Integration, alignment</a:t>
            </a:r>
          </a:p>
          <a:p>
            <a:r>
              <a:rPr lang="en-US" dirty="0" smtClean="0"/>
              <a:t>Ultimate concurrent observer</a:t>
            </a:r>
          </a:p>
          <a:p>
            <a:r>
              <a:rPr lang="en-US" dirty="0" smtClean="0"/>
              <a:t>Intuition, inspiration, </a:t>
            </a:r>
          </a:p>
          <a:p>
            <a:r>
              <a:rPr lang="en-US" dirty="0" smtClean="0"/>
              <a:t>Synchronicity, entanglement</a:t>
            </a:r>
          </a:p>
          <a:p>
            <a:r>
              <a:rPr lang="en-US" dirty="0" smtClean="0"/>
              <a:t>Perfect gestalt decisions</a:t>
            </a:r>
          </a:p>
          <a:p>
            <a:r>
              <a:rPr lang="en-US" dirty="0" smtClean="0"/>
              <a:t>Manifestation, Co-creation</a:t>
            </a:r>
          </a:p>
          <a:p>
            <a:r>
              <a:rPr lang="en-US" dirty="0" smtClean="0"/>
              <a:t>Ascension access to hyperspace</a:t>
            </a:r>
          </a:p>
          <a:p>
            <a:pPr>
              <a:buNone/>
            </a:pPr>
            <a:endParaRPr lang="en-US" dirty="0"/>
          </a:p>
        </p:txBody>
      </p:sp>
      <p:pic>
        <p:nvPicPr>
          <p:cNvPr id="5" name="Picture 4"/>
          <p:cNvPicPr>
            <a:picLocks noChangeAspect="1" noChangeArrowheads="1"/>
          </p:cNvPicPr>
          <p:nvPr/>
        </p:nvPicPr>
        <p:blipFill>
          <a:blip r:embed="rId2" cstate="print"/>
          <a:srcRect r="4000"/>
          <a:stretch>
            <a:fillRect/>
          </a:stretch>
        </p:blipFill>
        <p:spPr bwMode="auto">
          <a:xfrm>
            <a:off x="6033453" y="1544470"/>
            <a:ext cx="2346277" cy="2587805"/>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6062376" y="4212214"/>
            <a:ext cx="2317353" cy="2145059"/>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274638"/>
            <a:ext cx="7533565" cy="800400"/>
          </a:xfrm>
        </p:spPr>
        <p:txBody>
          <a:bodyPr>
            <a:normAutofit fontScale="90000"/>
          </a:bodyPr>
          <a:lstStyle/>
          <a:p>
            <a:r>
              <a:rPr lang="en-US" dirty="0" smtClean="0"/>
              <a:t>Quantum &amp; Meta Physics Summary</a:t>
            </a:r>
            <a:endParaRPr lang="en-US" dirty="0"/>
          </a:p>
        </p:txBody>
      </p:sp>
      <p:sp>
        <p:nvSpPr>
          <p:cNvPr id="3" name="Content Placeholder 2"/>
          <p:cNvSpPr>
            <a:spLocks noGrp="1"/>
          </p:cNvSpPr>
          <p:nvPr>
            <p:ph idx="1"/>
          </p:nvPr>
        </p:nvSpPr>
        <p:spPr>
          <a:xfrm>
            <a:off x="457200" y="1359243"/>
            <a:ext cx="8091056" cy="5083121"/>
          </a:xfrm>
        </p:spPr>
        <p:txBody>
          <a:bodyPr>
            <a:normAutofit fontScale="85000" lnSpcReduction="20000"/>
          </a:bodyPr>
          <a:lstStyle/>
          <a:p>
            <a:r>
              <a:rPr lang="en-US" dirty="0" smtClean="0"/>
              <a:t>We are spiritual beings with a physical body</a:t>
            </a:r>
          </a:p>
          <a:p>
            <a:r>
              <a:rPr lang="en-US" dirty="0" smtClean="0"/>
              <a:t>We are God Stuff that is unaware of all source</a:t>
            </a:r>
          </a:p>
          <a:p>
            <a:r>
              <a:rPr lang="en-US" dirty="0" smtClean="0"/>
              <a:t>Quantum mind (algorithmic speedup)</a:t>
            </a:r>
          </a:p>
          <a:p>
            <a:r>
              <a:rPr lang="en-US" dirty="0" smtClean="0"/>
              <a:t>Complexity increasing due to more dimensions</a:t>
            </a:r>
          </a:p>
          <a:p>
            <a:r>
              <a:rPr lang="en-US" dirty="0" smtClean="0"/>
              <a:t>Parallel computing loses sequential nature</a:t>
            </a:r>
          </a:p>
          <a:p>
            <a:r>
              <a:rPr lang="en-US" dirty="0" smtClean="0"/>
              <a:t>No speed limits since no time &amp; no space</a:t>
            </a:r>
          </a:p>
          <a:p>
            <a:r>
              <a:rPr lang="en-US" dirty="0" smtClean="0"/>
              <a:t>Information is always in right place</a:t>
            </a:r>
          </a:p>
          <a:p>
            <a:r>
              <a:rPr lang="en-US" dirty="0" smtClean="0"/>
              <a:t>Information is always in right form</a:t>
            </a:r>
          </a:p>
          <a:p>
            <a:r>
              <a:rPr lang="en-US" dirty="0" smtClean="0"/>
              <a:t>Awareness can observe “anything”</a:t>
            </a:r>
          </a:p>
          <a:p>
            <a:r>
              <a:rPr lang="en-US" dirty="0" smtClean="0"/>
              <a:t>Thoughts can affect “anything”</a:t>
            </a:r>
          </a:p>
          <a:p>
            <a:r>
              <a:rPr lang="en-US" dirty="0" smtClean="0"/>
              <a:t>Ascension as increases in complexity</a:t>
            </a:r>
          </a:p>
          <a:p>
            <a:r>
              <a:rPr lang="en-US" dirty="0" smtClean="0"/>
              <a:t>Perhaps technology of angels and aliens </a:t>
            </a:r>
          </a:p>
        </p:txBody>
      </p:sp>
      <p:pic>
        <p:nvPicPr>
          <p:cNvPr id="4" name="Picture 42" descr="M:\phd\quantumcomputation\spins-inside2.gif"/>
          <p:cNvPicPr>
            <a:picLocks noChangeAspect="1" noChangeArrowheads="1"/>
          </p:cNvPicPr>
          <p:nvPr/>
        </p:nvPicPr>
        <p:blipFill>
          <a:blip r:embed="rId2" cstate="print"/>
          <a:srcRect/>
          <a:stretch>
            <a:fillRect/>
          </a:stretch>
        </p:blipFill>
        <p:spPr bwMode="auto">
          <a:xfrm>
            <a:off x="7472638" y="1879060"/>
            <a:ext cx="1507589" cy="1454356"/>
          </a:xfrm>
          <a:prstGeom prst="rect">
            <a:avLst/>
          </a:prstGeom>
          <a:noFill/>
        </p:spPr>
      </p:pic>
      <p:pic>
        <p:nvPicPr>
          <p:cNvPr id="7" name="Picture 6"/>
          <p:cNvPicPr>
            <a:picLocks noChangeAspect="1" noChangeArrowheads="1"/>
          </p:cNvPicPr>
          <p:nvPr/>
        </p:nvPicPr>
        <p:blipFill>
          <a:blip r:embed="rId3" cstate="print"/>
          <a:srcRect/>
          <a:stretch>
            <a:fillRect/>
          </a:stretch>
        </p:blipFill>
        <p:spPr bwMode="auto">
          <a:xfrm>
            <a:off x="6823881" y="3793812"/>
            <a:ext cx="2129050" cy="251145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654" y="2579427"/>
            <a:ext cx="3875964" cy="1569660"/>
          </a:xfrm>
          <a:prstGeom prst="rect">
            <a:avLst/>
          </a:prstGeom>
          <a:noFill/>
        </p:spPr>
        <p:txBody>
          <a:bodyPr wrap="square" rtlCol="0">
            <a:spAutoFit/>
          </a:bodyPr>
          <a:lstStyle/>
          <a:p>
            <a:pPr algn="ctr"/>
            <a:r>
              <a:rPr lang="en-US" sz="4800" dirty="0" smtClean="0"/>
              <a:t>End of Presentation</a:t>
            </a:r>
            <a:endParaRPr lang="en-US" sz="4800" dirty="0"/>
          </a:p>
        </p:txBody>
      </p:sp>
      <p:sp>
        <p:nvSpPr>
          <p:cNvPr id="3" name="Title 2"/>
          <p:cNvSpPr>
            <a:spLocks noGrp="1"/>
          </p:cNvSpPr>
          <p:nvPr>
            <p:ph type="title"/>
          </p:nvPr>
        </p:nvSpPr>
        <p:spPr/>
        <p:txBody>
          <a:bodyPr>
            <a:noAutofit/>
          </a:bodyPr>
          <a:lstStyle/>
          <a:p>
            <a:r>
              <a:rPr lang="en-US" sz="4800" dirty="0" smtClean="0"/>
              <a:t>Questions and Answers</a:t>
            </a:r>
            <a:endParaRPr lang="en-US" sz="4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Principles &amp; Laws</a:t>
            </a:r>
            <a:endParaRPr lang="en-US" dirty="0"/>
          </a:p>
        </p:txBody>
      </p:sp>
      <p:sp>
        <p:nvSpPr>
          <p:cNvPr id="3" name="Content Placeholder 2"/>
          <p:cNvSpPr>
            <a:spLocks noGrp="1"/>
          </p:cNvSpPr>
          <p:nvPr>
            <p:ph idx="1"/>
          </p:nvPr>
        </p:nvSpPr>
        <p:spPr>
          <a:xfrm>
            <a:off x="457200" y="1359243"/>
            <a:ext cx="8229600" cy="5096148"/>
          </a:xfrm>
        </p:spPr>
        <p:txBody>
          <a:bodyPr>
            <a:normAutofit fontScale="92500" lnSpcReduction="10000"/>
          </a:bodyPr>
          <a:lstStyle/>
          <a:p>
            <a:r>
              <a:rPr lang="en-US" dirty="0" smtClean="0"/>
              <a:t>Everything is a small piece of god</a:t>
            </a:r>
          </a:p>
          <a:p>
            <a:r>
              <a:rPr lang="en-US" dirty="0" smtClean="0"/>
              <a:t>Physical world is illusion</a:t>
            </a:r>
          </a:p>
          <a:p>
            <a:r>
              <a:rPr lang="en-US" dirty="0" smtClean="0"/>
              <a:t>Be like the light</a:t>
            </a:r>
          </a:p>
          <a:p>
            <a:r>
              <a:rPr lang="en-US" dirty="0" smtClean="0"/>
              <a:t>Breath is life</a:t>
            </a:r>
          </a:p>
          <a:p>
            <a:r>
              <a:rPr lang="en-US" dirty="0" smtClean="0"/>
              <a:t>Do unto others</a:t>
            </a:r>
          </a:p>
          <a:p>
            <a:r>
              <a:rPr lang="en-US" dirty="0" smtClean="0"/>
              <a:t>Kundalini, Ascension</a:t>
            </a:r>
          </a:p>
          <a:p>
            <a:r>
              <a:rPr lang="en-US" dirty="0" smtClean="0"/>
              <a:t>Energy flows where Attention goes </a:t>
            </a:r>
          </a:p>
          <a:p>
            <a:r>
              <a:rPr lang="en-US" dirty="0" smtClean="0"/>
              <a:t>Not forgiving hurts you more than the other</a:t>
            </a:r>
          </a:p>
          <a:p>
            <a:r>
              <a:rPr lang="en-US" dirty="0" smtClean="0"/>
              <a:t>Humor is an advanced state of being</a:t>
            </a:r>
          </a:p>
          <a:p>
            <a:r>
              <a:rPr lang="en-US" dirty="0" smtClean="0"/>
              <a:t>Others? …</a:t>
            </a:r>
          </a:p>
        </p:txBody>
      </p:sp>
      <p:pic>
        <p:nvPicPr>
          <p:cNvPr id="32770" name="Picture 2"/>
          <p:cNvPicPr>
            <a:picLocks noChangeAspect="1" noChangeArrowheads="1"/>
          </p:cNvPicPr>
          <p:nvPr/>
        </p:nvPicPr>
        <p:blipFill>
          <a:blip r:embed="rId2" cstate="print"/>
          <a:srcRect/>
          <a:stretch>
            <a:fillRect/>
          </a:stretch>
        </p:blipFill>
        <p:spPr bwMode="auto">
          <a:xfrm>
            <a:off x="6726515" y="1627025"/>
            <a:ext cx="2127089" cy="319063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4175" y="262080"/>
            <a:ext cx="7543800" cy="796925"/>
          </a:xfrm>
        </p:spPr>
        <p:txBody>
          <a:bodyPr/>
          <a:lstStyle/>
          <a:p>
            <a:r>
              <a:rPr lang="en-US" dirty="0"/>
              <a:t>Outline</a:t>
            </a:r>
          </a:p>
        </p:txBody>
      </p:sp>
      <p:sp>
        <p:nvSpPr>
          <p:cNvPr id="29699" name="Rectangle 3"/>
          <p:cNvSpPr>
            <a:spLocks noGrp="1" noChangeArrowheads="1"/>
          </p:cNvSpPr>
          <p:nvPr>
            <p:ph type="body" idx="1"/>
          </p:nvPr>
        </p:nvSpPr>
        <p:spPr>
          <a:xfrm>
            <a:off x="1009739" y="1012553"/>
            <a:ext cx="6554015" cy="5679192"/>
          </a:xfrm>
        </p:spPr>
        <p:txBody>
          <a:bodyPr>
            <a:noAutofit/>
          </a:bodyPr>
          <a:lstStyle/>
          <a:p>
            <a:pPr>
              <a:lnSpc>
                <a:spcPct val="80000"/>
              </a:lnSpc>
              <a:buFont typeface="Wingdings" pitchFamily="2" charset="2"/>
              <a:buNone/>
            </a:pPr>
            <a:r>
              <a:rPr lang="en-US" sz="2800" dirty="0" smtClean="0"/>
              <a:t>God’s use of information/computing</a:t>
            </a:r>
          </a:p>
          <a:p>
            <a:pPr>
              <a:lnSpc>
                <a:spcPct val="80000"/>
              </a:lnSpc>
            </a:pPr>
            <a:r>
              <a:rPr lang="en-US" sz="1900" dirty="0" smtClean="0"/>
              <a:t>Definitions of God, Information, Quantum and Metaphysics</a:t>
            </a:r>
          </a:p>
          <a:p>
            <a:pPr>
              <a:lnSpc>
                <a:spcPct val="80000"/>
              </a:lnSpc>
            </a:pPr>
            <a:r>
              <a:rPr lang="en-US" sz="1900" dirty="0" smtClean="0"/>
              <a:t>In the Beginning, Does God need information?</a:t>
            </a:r>
          </a:p>
          <a:p>
            <a:pPr>
              <a:lnSpc>
                <a:spcPct val="80000"/>
              </a:lnSpc>
            </a:pPr>
            <a:r>
              <a:rPr lang="en-US" sz="1900" dirty="0" smtClean="0"/>
              <a:t>Quantum Mind Model</a:t>
            </a:r>
          </a:p>
          <a:p>
            <a:pPr>
              <a:lnSpc>
                <a:spcPct val="80000"/>
              </a:lnSpc>
            </a:pPr>
            <a:r>
              <a:rPr lang="en-US" sz="1900" dirty="0" smtClean="0"/>
              <a:t>Information and Meta Physics and Protophysics</a:t>
            </a:r>
          </a:p>
          <a:p>
            <a:pPr>
              <a:lnSpc>
                <a:spcPct val="80000"/>
              </a:lnSpc>
            </a:pPr>
            <a:r>
              <a:rPr lang="en-US" sz="1900" dirty="0" smtClean="0"/>
              <a:t>Duality and Paradoxes</a:t>
            </a:r>
          </a:p>
          <a:p>
            <a:pPr>
              <a:lnSpc>
                <a:spcPct val="80000"/>
              </a:lnSpc>
            </a:pPr>
            <a:r>
              <a:rPr lang="en-US" sz="1900" dirty="0" smtClean="0"/>
              <a:t>Quantum and </a:t>
            </a:r>
            <a:r>
              <a:rPr lang="en-US" sz="1900" dirty="0" err="1" smtClean="0"/>
              <a:t>Neuro</a:t>
            </a:r>
            <a:r>
              <a:rPr lang="en-US" sz="1900" dirty="0" smtClean="0"/>
              <a:t>-Linguistics Programming</a:t>
            </a:r>
          </a:p>
          <a:p>
            <a:pPr>
              <a:lnSpc>
                <a:spcPct val="80000"/>
              </a:lnSpc>
            </a:pPr>
            <a:r>
              <a:rPr lang="en-US" sz="1900" dirty="0" smtClean="0"/>
              <a:t>Space/time/Energy models</a:t>
            </a:r>
            <a:endParaRPr lang="en-US" sz="1900" dirty="0"/>
          </a:p>
          <a:p>
            <a:pPr>
              <a:lnSpc>
                <a:spcPct val="80000"/>
              </a:lnSpc>
            </a:pPr>
            <a:r>
              <a:rPr lang="en-US" sz="1900" dirty="0" smtClean="0"/>
              <a:t>Information, Mind, Thought and Meaning</a:t>
            </a:r>
          </a:p>
          <a:p>
            <a:pPr>
              <a:lnSpc>
                <a:spcPct val="80000"/>
              </a:lnSpc>
            </a:pPr>
            <a:r>
              <a:rPr lang="en-US" sz="1900" dirty="0" smtClean="0"/>
              <a:t>Limits</a:t>
            </a:r>
          </a:p>
          <a:p>
            <a:pPr>
              <a:lnSpc>
                <a:spcPct val="80000"/>
              </a:lnSpc>
            </a:pPr>
            <a:r>
              <a:rPr lang="en-US" sz="1900" dirty="0" smtClean="0"/>
              <a:t>Vibration</a:t>
            </a:r>
          </a:p>
          <a:p>
            <a:pPr>
              <a:lnSpc>
                <a:spcPct val="80000"/>
              </a:lnSpc>
            </a:pPr>
            <a:r>
              <a:rPr lang="en-US" sz="1900" dirty="0" smtClean="0"/>
              <a:t>Thoughts</a:t>
            </a:r>
          </a:p>
          <a:p>
            <a:pPr>
              <a:lnSpc>
                <a:spcPct val="80000"/>
              </a:lnSpc>
            </a:pPr>
            <a:r>
              <a:rPr lang="en-US" sz="1900" dirty="0" smtClean="0"/>
              <a:t>Meaning</a:t>
            </a:r>
          </a:p>
          <a:p>
            <a:pPr>
              <a:lnSpc>
                <a:spcPct val="80000"/>
              </a:lnSpc>
            </a:pPr>
            <a:r>
              <a:rPr lang="en-US" sz="1900" dirty="0" smtClean="0"/>
              <a:t>Law of Attraction</a:t>
            </a:r>
            <a:endParaRPr lang="en-US" sz="1900" dirty="0"/>
          </a:p>
          <a:p>
            <a:pPr>
              <a:lnSpc>
                <a:spcPct val="80000"/>
              </a:lnSpc>
            </a:pPr>
            <a:r>
              <a:rPr lang="en-US" sz="1900" dirty="0" smtClean="0"/>
              <a:t>Meaning of Model</a:t>
            </a:r>
          </a:p>
          <a:p>
            <a:pPr>
              <a:lnSpc>
                <a:spcPct val="80000"/>
              </a:lnSpc>
            </a:pPr>
            <a:r>
              <a:rPr lang="en-US" sz="1900" dirty="0" smtClean="0"/>
              <a:t>World View</a:t>
            </a:r>
          </a:p>
          <a:p>
            <a:pPr>
              <a:lnSpc>
                <a:spcPct val="80000"/>
              </a:lnSpc>
            </a:pPr>
            <a:r>
              <a:rPr lang="en-US" sz="1900" dirty="0" smtClean="0"/>
              <a:t>Choose your emotional State</a:t>
            </a:r>
          </a:p>
          <a:p>
            <a:pPr>
              <a:lnSpc>
                <a:spcPct val="80000"/>
              </a:lnSpc>
            </a:pPr>
            <a:r>
              <a:rPr lang="en-US" sz="1900" dirty="0" smtClean="0"/>
              <a:t>Reaching Infinite Intelligence</a:t>
            </a:r>
            <a:endParaRPr lang="en-US" sz="1900" dirty="0"/>
          </a:p>
          <a:p>
            <a:pPr>
              <a:lnSpc>
                <a:spcPct val="80000"/>
              </a:lnSpc>
            </a:pPr>
            <a:r>
              <a:rPr lang="en-US" sz="1900" dirty="0" smtClean="0"/>
              <a:t>Summary </a:t>
            </a:r>
            <a:r>
              <a:rPr lang="en-US" sz="1900" dirty="0"/>
              <a:t>and Conclusions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Oneness  vs. Connection </a:t>
            </a:r>
            <a:endParaRPr lang="en-US" dirty="0"/>
          </a:p>
        </p:txBody>
      </p:sp>
      <p:sp>
        <p:nvSpPr>
          <p:cNvPr id="3" name="Content Placeholder 2"/>
          <p:cNvSpPr>
            <a:spLocks noGrp="1"/>
          </p:cNvSpPr>
          <p:nvPr>
            <p:ph idx="1"/>
          </p:nvPr>
        </p:nvSpPr>
        <p:spPr/>
        <p:txBody>
          <a:bodyPr/>
          <a:lstStyle/>
          <a:p>
            <a:r>
              <a:rPr lang="en-US" dirty="0" smtClean="0"/>
              <a:t>Oneness means no separation (no space)</a:t>
            </a:r>
          </a:p>
          <a:p>
            <a:r>
              <a:rPr lang="en-US" dirty="0" smtClean="0"/>
              <a:t>Oneness means more than connection</a:t>
            </a:r>
          </a:p>
          <a:p>
            <a:r>
              <a:rPr lang="en-US" dirty="0" smtClean="0"/>
              <a:t>Individuality is an illusion</a:t>
            </a:r>
          </a:p>
          <a:p>
            <a:r>
              <a:rPr lang="en-US" dirty="0" smtClean="0"/>
              <a:t>Separateness is an illusion</a:t>
            </a:r>
          </a:p>
          <a:p>
            <a:r>
              <a:rPr lang="en-US" dirty="0" smtClean="0"/>
              <a:t>Connected over space</a:t>
            </a:r>
          </a:p>
          <a:p>
            <a:r>
              <a:rPr lang="en-US" dirty="0" smtClean="0"/>
              <a:t>Connected over time</a:t>
            </a:r>
          </a:p>
          <a:p>
            <a:r>
              <a:rPr lang="en-US" dirty="0" smtClean="0"/>
              <a:t>Oneness dimensionality doesn’t fit well in 4D</a:t>
            </a:r>
          </a:p>
          <a:p>
            <a:pPr>
              <a:buNone/>
            </a:pP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with Others</a:t>
            </a:r>
            <a:endParaRPr lang="en-US" dirty="0"/>
          </a:p>
        </p:txBody>
      </p:sp>
      <p:sp>
        <p:nvSpPr>
          <p:cNvPr id="3" name="Content Placeholder 2"/>
          <p:cNvSpPr>
            <a:spLocks noGrp="1"/>
          </p:cNvSpPr>
          <p:nvPr>
            <p:ph idx="1"/>
          </p:nvPr>
        </p:nvSpPr>
        <p:spPr/>
        <p:txBody>
          <a:bodyPr>
            <a:normAutofit/>
          </a:bodyPr>
          <a:lstStyle/>
          <a:p>
            <a:r>
              <a:rPr lang="en-US" dirty="0" smtClean="0"/>
              <a:t>Light</a:t>
            </a:r>
          </a:p>
          <a:p>
            <a:r>
              <a:rPr lang="en-US" dirty="0" smtClean="0"/>
              <a:t>Sound (tone, etc)</a:t>
            </a:r>
          </a:p>
          <a:p>
            <a:r>
              <a:rPr lang="en-US" dirty="0" smtClean="0"/>
              <a:t>Touch</a:t>
            </a:r>
          </a:p>
          <a:p>
            <a:r>
              <a:rPr lang="en-US" dirty="0" smtClean="0"/>
              <a:t>Intention, Attention, and Prayer</a:t>
            </a:r>
          </a:p>
          <a:p>
            <a:r>
              <a:rPr lang="en-US" dirty="0" smtClean="0"/>
              <a:t>Thoughts, Mediation and Dreaming</a:t>
            </a:r>
          </a:p>
          <a:p>
            <a:r>
              <a:rPr lang="en-US" dirty="0" smtClean="0"/>
              <a:t>Overlapping Quantum Bubble</a:t>
            </a:r>
          </a:p>
          <a:p>
            <a:r>
              <a:rPr lang="en-US" dirty="0" smtClean="0"/>
              <a:t>Aka chord connections</a:t>
            </a:r>
          </a:p>
          <a:p>
            <a:r>
              <a:rPr lang="en-US" dirty="0" smtClean="0"/>
              <a:t>NLP change work creates non-local effects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Dose of Source</a:t>
            </a:r>
            <a:endParaRPr lang="en-US" dirty="0"/>
          </a:p>
        </p:txBody>
      </p:sp>
      <p:sp>
        <p:nvSpPr>
          <p:cNvPr id="3" name="Content Placeholder 2"/>
          <p:cNvSpPr>
            <a:spLocks noGrp="1"/>
          </p:cNvSpPr>
          <p:nvPr>
            <p:ph idx="1"/>
          </p:nvPr>
        </p:nvSpPr>
        <p:spPr>
          <a:xfrm>
            <a:off x="457200" y="1359244"/>
            <a:ext cx="8229600" cy="5160826"/>
          </a:xfrm>
        </p:spPr>
        <p:txBody>
          <a:bodyPr>
            <a:normAutofit fontScale="92500" lnSpcReduction="10000"/>
          </a:bodyPr>
          <a:lstStyle/>
          <a:p>
            <a:r>
              <a:rPr lang="en-US" dirty="0" smtClean="0"/>
              <a:t>All Life as pieces of source</a:t>
            </a:r>
          </a:p>
          <a:p>
            <a:r>
              <a:rPr lang="en-US" dirty="0" smtClean="0"/>
              <a:t>Breath and Water</a:t>
            </a:r>
          </a:p>
          <a:p>
            <a:r>
              <a:rPr lang="en-US" dirty="0" smtClean="0"/>
              <a:t>Intention and Attention</a:t>
            </a:r>
          </a:p>
          <a:p>
            <a:r>
              <a:rPr lang="en-US" dirty="0" smtClean="0"/>
              <a:t>More Awareness</a:t>
            </a:r>
          </a:p>
          <a:p>
            <a:r>
              <a:rPr lang="en-US" dirty="0" smtClean="0"/>
              <a:t>Expansion and Ascension </a:t>
            </a:r>
          </a:p>
          <a:p>
            <a:r>
              <a:rPr lang="en-US" dirty="0" smtClean="0"/>
              <a:t>Inspiration, knowing, understanding, meaning</a:t>
            </a:r>
          </a:p>
          <a:p>
            <a:r>
              <a:rPr lang="en-US" dirty="0" smtClean="0"/>
              <a:t>Appreciation, Joy, Intimacy, Flirting, humor, …</a:t>
            </a:r>
          </a:p>
          <a:p>
            <a:r>
              <a:rPr lang="en-US" dirty="0" smtClean="0"/>
              <a:t>Lighting/releasing blocks of stagnant energy</a:t>
            </a:r>
          </a:p>
          <a:p>
            <a:r>
              <a:rPr lang="en-US" dirty="0" smtClean="0"/>
              <a:t>Meditation, Prayer, Dreams</a:t>
            </a:r>
          </a:p>
          <a:p>
            <a:r>
              <a:rPr lang="en-US" dirty="0" smtClean="0"/>
              <a:t>Being in the “Now”  (being quantum/light like)</a:t>
            </a:r>
          </a:p>
          <a:p>
            <a:pPr>
              <a:buNone/>
            </a:pPr>
            <a:endParaRPr lang="en-US" dirty="0" smtClean="0"/>
          </a:p>
        </p:txBody>
      </p:sp>
      <p:pic>
        <p:nvPicPr>
          <p:cNvPr id="46082" name="Picture 2"/>
          <p:cNvPicPr>
            <a:picLocks noChangeAspect="1" noChangeArrowheads="1"/>
          </p:cNvPicPr>
          <p:nvPr/>
        </p:nvPicPr>
        <p:blipFill>
          <a:blip r:embed="rId2" cstate="print"/>
          <a:srcRect/>
          <a:stretch>
            <a:fillRect/>
          </a:stretch>
        </p:blipFill>
        <p:spPr bwMode="auto">
          <a:xfrm>
            <a:off x="6352139" y="1593783"/>
            <a:ext cx="2387069" cy="220959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76"/>
            <a:ext cx="7287491" cy="785537"/>
          </a:xfrm>
        </p:spPr>
        <p:txBody>
          <a:bodyPr/>
          <a:lstStyle/>
          <a:p>
            <a:r>
              <a:rPr lang="en-US" dirty="0" smtClean="0"/>
              <a:t>Working definition of “God”</a:t>
            </a:r>
            <a:endParaRPr lang="en-US" dirty="0"/>
          </a:p>
        </p:txBody>
      </p:sp>
      <p:sp>
        <p:nvSpPr>
          <p:cNvPr id="4" name="TextBox 3"/>
          <p:cNvSpPr txBox="1"/>
          <p:nvPr/>
        </p:nvSpPr>
        <p:spPr>
          <a:xfrm>
            <a:off x="655370" y="1115178"/>
            <a:ext cx="7574824" cy="5447645"/>
          </a:xfrm>
          <a:prstGeom prst="rect">
            <a:avLst/>
          </a:prstGeom>
          <a:noFill/>
        </p:spPr>
        <p:txBody>
          <a:bodyPr wrap="square" rtlCol="0">
            <a:spAutoFit/>
          </a:bodyPr>
          <a:lstStyle/>
          <a:p>
            <a:r>
              <a:rPr lang="en-US" sz="2400" b="1" dirty="0" smtClean="0"/>
              <a:t>Term “God” has many names (some samples):</a:t>
            </a:r>
          </a:p>
          <a:p>
            <a:pPr lvl="1">
              <a:buFont typeface="Arial" pitchFamily="34" charset="0"/>
              <a:buChar char="•"/>
            </a:pPr>
            <a:r>
              <a:rPr lang="en-US" sz="2000" dirty="0" smtClean="0"/>
              <a:t> The One</a:t>
            </a:r>
          </a:p>
          <a:p>
            <a:pPr lvl="1">
              <a:buFont typeface="Arial" pitchFamily="34" charset="0"/>
              <a:buChar char="•"/>
            </a:pPr>
            <a:r>
              <a:rPr lang="en-US" sz="2000" dirty="0" smtClean="0"/>
              <a:t> I am</a:t>
            </a:r>
          </a:p>
          <a:p>
            <a:pPr lvl="1">
              <a:buFont typeface="Arial" pitchFamily="34" charset="0"/>
              <a:buChar char="•"/>
            </a:pPr>
            <a:r>
              <a:rPr lang="en-US" sz="2000" dirty="0" smtClean="0"/>
              <a:t> The divine, holy, sacred, spirit, …</a:t>
            </a:r>
          </a:p>
          <a:p>
            <a:pPr lvl="1">
              <a:buFont typeface="Arial" pitchFamily="34" charset="0"/>
              <a:buChar char="•"/>
            </a:pPr>
            <a:r>
              <a:rPr lang="en-US" sz="2000" dirty="0" smtClean="0"/>
              <a:t> The Source (of joy, peace, love, …)</a:t>
            </a:r>
          </a:p>
          <a:p>
            <a:pPr lvl="1">
              <a:buFont typeface="Arial" pitchFamily="34" charset="0"/>
              <a:buChar char="•"/>
            </a:pPr>
            <a:r>
              <a:rPr lang="en-US" sz="2000" dirty="0" smtClean="0"/>
              <a:t> The Creative Spark</a:t>
            </a:r>
          </a:p>
          <a:p>
            <a:pPr lvl="1">
              <a:buFont typeface="Arial" pitchFamily="34" charset="0"/>
              <a:buChar char="•"/>
            </a:pPr>
            <a:r>
              <a:rPr lang="en-US" sz="2000" dirty="0" smtClean="0"/>
              <a:t> The Unknowable</a:t>
            </a:r>
          </a:p>
          <a:p>
            <a:pPr lvl="1">
              <a:buFont typeface="Arial" pitchFamily="34" charset="0"/>
              <a:buChar char="•"/>
            </a:pPr>
            <a:r>
              <a:rPr lang="en-US" sz="2000" dirty="0" smtClean="0"/>
              <a:t> …</a:t>
            </a:r>
            <a:endParaRPr lang="en-US" sz="1100" b="1" dirty="0" smtClean="0"/>
          </a:p>
          <a:p>
            <a:r>
              <a:rPr lang="en-US" sz="2400" b="1" dirty="0" smtClean="0"/>
              <a:t>Expected properties of “God” (some samples):</a:t>
            </a:r>
          </a:p>
          <a:p>
            <a:pPr lvl="1">
              <a:buFont typeface="Arial" pitchFamily="34" charset="0"/>
              <a:buChar char="•"/>
            </a:pPr>
            <a:r>
              <a:rPr lang="en-US" sz="2000" dirty="0" smtClean="0"/>
              <a:t> Oneness and Unity</a:t>
            </a:r>
          </a:p>
          <a:p>
            <a:pPr lvl="1">
              <a:buFont typeface="Arial" pitchFamily="34" charset="0"/>
              <a:buChar char="•"/>
            </a:pPr>
            <a:r>
              <a:rPr lang="en-US" sz="2000" dirty="0" smtClean="0"/>
              <a:t> All Powerful (energy concept)</a:t>
            </a:r>
          </a:p>
          <a:p>
            <a:pPr lvl="1">
              <a:buFont typeface="Arial" pitchFamily="34" charset="0"/>
              <a:buChar char="•"/>
            </a:pPr>
            <a:r>
              <a:rPr lang="en-US" sz="2000" dirty="0" smtClean="0"/>
              <a:t> All Knowing, Infinite Intelligence (information concept)</a:t>
            </a:r>
          </a:p>
          <a:p>
            <a:pPr lvl="1">
              <a:buFont typeface="Arial" pitchFamily="34" charset="0"/>
              <a:buChar char="•"/>
            </a:pPr>
            <a:r>
              <a:rPr lang="en-US" sz="2000" dirty="0" smtClean="0"/>
              <a:t> Transcends space and time</a:t>
            </a:r>
          </a:p>
          <a:p>
            <a:pPr lvl="1">
              <a:buFont typeface="Arial" pitchFamily="34" charset="0"/>
              <a:buChar char="•"/>
            </a:pPr>
            <a:r>
              <a:rPr lang="en-US" sz="2000" dirty="0" smtClean="0"/>
              <a:t> Ubiquitous</a:t>
            </a:r>
          </a:p>
          <a:p>
            <a:pPr lvl="1">
              <a:buFont typeface="Arial" pitchFamily="34" charset="0"/>
              <a:buChar char="•"/>
            </a:pPr>
            <a:r>
              <a:rPr lang="en-US" sz="2000" dirty="0" smtClean="0"/>
              <a:t> Created the universe from “nothing”</a:t>
            </a:r>
          </a:p>
          <a:p>
            <a:pPr lvl="1">
              <a:buFont typeface="Arial" pitchFamily="34" charset="0"/>
              <a:buChar char="•"/>
            </a:pPr>
            <a:r>
              <a:rPr lang="en-US" sz="2000" dirty="0" smtClean="0"/>
              <a:t> In all living things (Gaia, chi, etc)</a:t>
            </a:r>
          </a:p>
          <a:p>
            <a:pPr lvl="1">
              <a:buFont typeface="Arial" pitchFamily="34" charset="0"/>
              <a:buChar char="•"/>
            </a:pPr>
            <a:r>
              <a:rPr lang="en-US" sz="2000" dirty="0" smtClean="0"/>
              <a:t> The ultimate engineer, physicist, computer scientist, artist, …</a:t>
            </a:r>
          </a:p>
        </p:txBody>
      </p:sp>
      <p:sp>
        <p:nvSpPr>
          <p:cNvPr id="8" name="TextBox 7"/>
          <p:cNvSpPr txBox="1"/>
          <p:nvPr/>
        </p:nvSpPr>
        <p:spPr>
          <a:xfrm>
            <a:off x="6838121" y="4002157"/>
            <a:ext cx="1987826" cy="369332"/>
          </a:xfrm>
          <a:prstGeom prst="rect">
            <a:avLst/>
          </a:prstGeom>
          <a:noFill/>
        </p:spPr>
        <p:txBody>
          <a:bodyPr wrap="square" rtlCol="0">
            <a:spAutoFit/>
          </a:bodyPr>
          <a:lstStyle/>
          <a:p>
            <a:pPr algn="ctr"/>
            <a:r>
              <a:rPr lang="en-US" dirty="0" smtClean="0"/>
              <a:t>God with Book</a:t>
            </a:r>
            <a:endParaRPr lang="en-US" dirty="0"/>
          </a:p>
        </p:txBody>
      </p:sp>
      <p:pic>
        <p:nvPicPr>
          <p:cNvPr id="11269" name="Picture 5"/>
          <p:cNvPicPr>
            <a:picLocks noChangeAspect="1" noChangeArrowheads="1"/>
          </p:cNvPicPr>
          <p:nvPr/>
        </p:nvPicPr>
        <p:blipFill>
          <a:blip r:embed="rId3" cstate="print"/>
          <a:srcRect/>
          <a:stretch>
            <a:fillRect/>
          </a:stretch>
        </p:blipFill>
        <p:spPr bwMode="auto">
          <a:xfrm>
            <a:off x="6811618" y="1709531"/>
            <a:ext cx="1908314" cy="2236097"/>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45927" cy="999980"/>
          </a:xfrm>
        </p:spPr>
        <p:txBody>
          <a:bodyPr/>
          <a:lstStyle/>
          <a:p>
            <a:r>
              <a:rPr lang="en-US" dirty="0" smtClean="0"/>
              <a:t>Some Quantum Physics Terms</a:t>
            </a:r>
            <a:endParaRPr lang="en-US" dirty="0"/>
          </a:p>
        </p:txBody>
      </p:sp>
      <p:sp>
        <p:nvSpPr>
          <p:cNvPr id="3" name="Content Placeholder 2"/>
          <p:cNvSpPr>
            <a:spLocks noGrp="1"/>
          </p:cNvSpPr>
          <p:nvPr>
            <p:ph idx="1"/>
          </p:nvPr>
        </p:nvSpPr>
        <p:spPr>
          <a:xfrm>
            <a:off x="484896" y="1447806"/>
            <a:ext cx="8261539" cy="4661446"/>
          </a:xfrm>
        </p:spPr>
        <p:txBody>
          <a:bodyPr>
            <a:normAutofit fontScale="85000" lnSpcReduction="10000"/>
          </a:bodyPr>
          <a:lstStyle/>
          <a:p>
            <a:pPr>
              <a:buNone/>
            </a:pPr>
            <a:r>
              <a:rPr lang="en-US" sz="3600" b="1" dirty="0" smtClean="0"/>
              <a:t>Protophysical information system (non-classical):</a:t>
            </a:r>
          </a:p>
          <a:p>
            <a:pPr lvl="1">
              <a:buFont typeface="Wingdings" pitchFamily="2" charset="2"/>
              <a:buChar char="v"/>
            </a:pPr>
            <a:r>
              <a:rPr lang="en-US" sz="2400" dirty="0" smtClean="0"/>
              <a:t>Precedes &amp; can not be modeled in classical physics</a:t>
            </a:r>
          </a:p>
          <a:p>
            <a:pPr lvl="1">
              <a:buFont typeface="Wingdings" pitchFamily="2" charset="2"/>
              <a:buChar char="v"/>
            </a:pPr>
            <a:r>
              <a:rPr lang="en-US" sz="2400" dirty="0" smtClean="0"/>
              <a:t>Mechanism for zero-point energy and black holes</a:t>
            </a:r>
          </a:p>
          <a:p>
            <a:pPr lvl="1">
              <a:buFont typeface="Wingdings" pitchFamily="2" charset="2"/>
              <a:buChar char="v"/>
            </a:pPr>
            <a:r>
              <a:rPr lang="en-US" sz="2400" dirty="0" smtClean="0"/>
              <a:t>Uncertainty Principle &amp; quantum noise (Pauli spin matrices)</a:t>
            </a:r>
          </a:p>
          <a:p>
            <a:pPr lvl="1">
              <a:buFont typeface="Wingdings" pitchFamily="2" charset="2"/>
              <a:buChar char="v"/>
            </a:pPr>
            <a:r>
              <a:rPr lang="en-US" sz="2400" dirty="0" smtClean="0"/>
              <a:t>Particle-Wave Duality and quantum discreetness </a:t>
            </a:r>
          </a:p>
          <a:p>
            <a:pPr lvl="1">
              <a:buFont typeface="Wingdings" pitchFamily="2" charset="2"/>
              <a:buChar char="v"/>
            </a:pPr>
            <a:r>
              <a:rPr lang="en-US" sz="2400" dirty="0" smtClean="0"/>
              <a:t>High dimensional mathematics (bigger than 3D or 4D or even 12D)</a:t>
            </a:r>
          </a:p>
          <a:p>
            <a:pPr lvl="1">
              <a:buFont typeface="Wingdings" pitchFamily="2" charset="2"/>
              <a:buChar char="v"/>
            </a:pPr>
            <a:r>
              <a:rPr lang="en-US" sz="2400" dirty="0" smtClean="0"/>
              <a:t>wave functions, Probability Amplitudes, Probabilities, many worlds</a:t>
            </a:r>
          </a:p>
          <a:p>
            <a:pPr lvl="1">
              <a:buFont typeface="Wingdings" pitchFamily="2" charset="2"/>
              <a:buChar char="v"/>
            </a:pPr>
            <a:r>
              <a:rPr lang="en-US" sz="2400" dirty="0" smtClean="0"/>
              <a:t>Quantum Tunneling</a:t>
            </a:r>
          </a:p>
          <a:p>
            <a:pPr lvl="1">
              <a:buFont typeface="Wingdings" pitchFamily="2" charset="2"/>
              <a:buChar char="v"/>
            </a:pPr>
            <a:r>
              <a:rPr lang="en-US" sz="2400" dirty="0" smtClean="0"/>
              <a:t>Unitary, reversible, singular/invertible, EPR Paradox, Bell’s Theorem</a:t>
            </a:r>
          </a:p>
          <a:p>
            <a:pPr lvl="1">
              <a:buFont typeface="Wingdings" pitchFamily="2" charset="2"/>
              <a:buChar char="v"/>
            </a:pPr>
            <a:r>
              <a:rPr lang="en-US" sz="2400" dirty="0" smtClean="0"/>
              <a:t>Qubits, </a:t>
            </a:r>
            <a:r>
              <a:rPr lang="en-US" sz="2400" dirty="0" err="1" smtClean="0"/>
              <a:t>ebits</a:t>
            </a:r>
            <a:r>
              <a:rPr lang="en-US" sz="2400" dirty="0" smtClean="0"/>
              <a:t> (quantum computing)</a:t>
            </a:r>
          </a:p>
          <a:p>
            <a:pPr lvl="1">
              <a:buFont typeface="Wingdings" pitchFamily="2" charset="2"/>
              <a:buChar char="v"/>
            </a:pPr>
            <a:r>
              <a:rPr lang="en-US" sz="2400" dirty="0" smtClean="0"/>
              <a:t>Superposition, Entanglement and quantum measurement</a:t>
            </a:r>
          </a:p>
          <a:p>
            <a:pPr lvl="1">
              <a:buFont typeface="Wingdings" pitchFamily="2" charset="2"/>
              <a:buChar char="v"/>
            </a:pPr>
            <a:r>
              <a:rPr lang="en-US" sz="2400" dirty="0" smtClean="0"/>
              <a:t>Quantum non-locality (Bell and Magic States)</a:t>
            </a:r>
          </a:p>
          <a:p>
            <a:pPr lvl="1">
              <a:buFont typeface="Wingdings" pitchFamily="2" charset="2"/>
              <a:buChar char="v"/>
            </a:pPr>
            <a:r>
              <a:rPr lang="en-US" sz="2400" dirty="0" smtClean="0"/>
              <a:t>Quantum algorithmic speedup (</a:t>
            </a:r>
            <a:r>
              <a:rPr lang="en-US" sz="2400" dirty="0" err="1" smtClean="0"/>
              <a:t>Shor’s</a:t>
            </a:r>
            <a:r>
              <a:rPr lang="en-US" sz="2400" dirty="0" smtClean="0"/>
              <a:t> algorithm) </a:t>
            </a:r>
          </a:p>
        </p:txBody>
      </p:sp>
      <p:sp>
        <p:nvSpPr>
          <p:cNvPr id="4" name="TextBox 3"/>
          <p:cNvSpPr txBox="1"/>
          <p:nvPr/>
        </p:nvSpPr>
        <p:spPr>
          <a:xfrm>
            <a:off x="549366" y="6034556"/>
            <a:ext cx="6779089" cy="523220"/>
          </a:xfrm>
          <a:prstGeom prst="rect">
            <a:avLst/>
          </a:prstGeom>
          <a:solidFill>
            <a:srgbClr val="99FF66"/>
          </a:solidFill>
        </p:spPr>
        <p:txBody>
          <a:bodyPr wrap="square" rtlCol="0">
            <a:spAutoFit/>
          </a:bodyPr>
          <a:lstStyle/>
          <a:p>
            <a:r>
              <a:rPr lang="en-US" sz="2800" dirty="0" smtClean="0"/>
              <a:t>Paradigm shift: information vs. energy duality</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63" y="117984"/>
            <a:ext cx="6799007" cy="1143000"/>
          </a:xfrm>
        </p:spPr>
        <p:txBody>
          <a:bodyPr/>
          <a:lstStyle/>
          <a:p>
            <a:r>
              <a:rPr lang="en-US" dirty="0" smtClean="0"/>
              <a:t>Information is Physical</a:t>
            </a:r>
            <a:endParaRPr lang="en-US" dirty="0"/>
          </a:p>
        </p:txBody>
      </p:sp>
      <p:graphicFrame>
        <p:nvGraphicFramePr>
          <p:cNvPr id="4" name="Object 4"/>
          <p:cNvGraphicFramePr>
            <a:graphicFrameLocks noChangeAspect="1"/>
          </p:cNvGraphicFramePr>
          <p:nvPr/>
        </p:nvGraphicFramePr>
        <p:xfrm>
          <a:off x="1954213" y="1487903"/>
          <a:ext cx="4929187" cy="4508500"/>
        </p:xfrm>
        <a:graphic>
          <a:graphicData uri="http://schemas.openxmlformats.org/presentationml/2006/ole">
            <p:oleObj spid="_x0000_s6146" name="Document" r:id="rId3" imgW="4928400" imgH="4743360" progId="Word.Document.8">
              <p:embed/>
            </p:oleObj>
          </a:graphicData>
        </a:graphic>
      </p:graphicFrame>
      <p:sp>
        <p:nvSpPr>
          <p:cNvPr id="5" name="Rectangle 6"/>
          <p:cNvSpPr>
            <a:spLocks noChangeArrowheads="1"/>
          </p:cNvSpPr>
          <p:nvPr/>
        </p:nvSpPr>
        <p:spPr bwMode="auto">
          <a:xfrm>
            <a:off x="2509838" y="6072188"/>
            <a:ext cx="4056062" cy="579437"/>
          </a:xfrm>
          <a:prstGeom prst="rect">
            <a:avLst/>
          </a:prstGeom>
          <a:solidFill>
            <a:srgbClr val="CCFFCC"/>
          </a:solidFill>
          <a:ln w="9525">
            <a:noFill/>
            <a:miter lim="800000"/>
            <a:headEnd/>
            <a:tailEnd/>
          </a:ln>
          <a:effectLst/>
        </p:spPr>
        <p:txBody>
          <a:bodyPr wrap="none">
            <a:spAutoFit/>
          </a:bodyPr>
          <a:lstStyle/>
          <a:p>
            <a:r>
              <a:rPr lang="en-US" sz="3200" dirty="0">
                <a:latin typeface="Times New Roman" charset="0"/>
              </a:rPr>
              <a:t>Wheeler’s “It from Bit”</a:t>
            </a:r>
          </a:p>
        </p:txBody>
      </p:sp>
      <p:sp>
        <p:nvSpPr>
          <p:cNvPr id="6" name="Text Box 7"/>
          <p:cNvSpPr txBox="1">
            <a:spLocks noChangeArrowheads="1"/>
          </p:cNvSpPr>
          <p:nvPr/>
        </p:nvSpPr>
        <p:spPr bwMode="auto">
          <a:xfrm>
            <a:off x="311253" y="1688080"/>
            <a:ext cx="1714500" cy="3046988"/>
          </a:xfrm>
          <a:prstGeom prst="rect">
            <a:avLst/>
          </a:prstGeom>
          <a:noFill/>
          <a:ln w="9525">
            <a:noFill/>
            <a:miter lim="800000"/>
            <a:headEnd/>
            <a:tailEnd/>
          </a:ln>
          <a:effectLst/>
        </p:spPr>
        <p:txBody>
          <a:bodyPr>
            <a:spAutoFit/>
          </a:bodyPr>
          <a:lstStyle/>
          <a:p>
            <a:pPr>
              <a:spcBef>
                <a:spcPct val="50000"/>
              </a:spcBef>
            </a:pPr>
            <a:r>
              <a:rPr lang="en-US" sz="2400" dirty="0">
                <a:latin typeface="Tahoma" pitchFamily="34" charset="0"/>
              </a:rPr>
              <a:t>Black Hole event horizon (inside is a </a:t>
            </a:r>
            <a:r>
              <a:rPr lang="en-US" sz="2400" dirty="0" smtClean="0">
                <a:latin typeface="Tahoma" pitchFamily="34" charset="0"/>
              </a:rPr>
              <a:t>singularity with no space nor time)</a:t>
            </a:r>
            <a:endParaRPr lang="en-US" sz="2400" dirty="0">
              <a:latin typeface="Tahoma" pitchFamily="34" charset="0"/>
            </a:endParaRPr>
          </a:p>
        </p:txBody>
      </p:sp>
      <p:sp>
        <p:nvSpPr>
          <p:cNvPr id="7" name="Text Box 8"/>
          <p:cNvSpPr txBox="1">
            <a:spLocks noChangeArrowheads="1"/>
          </p:cNvSpPr>
          <p:nvPr/>
        </p:nvSpPr>
        <p:spPr bwMode="auto">
          <a:xfrm>
            <a:off x="6824663" y="3952875"/>
            <a:ext cx="1430337" cy="1917700"/>
          </a:xfrm>
          <a:prstGeom prst="rect">
            <a:avLst/>
          </a:prstGeom>
          <a:noFill/>
          <a:ln w="9525">
            <a:noFill/>
            <a:miter lim="800000"/>
            <a:headEnd/>
            <a:tailEnd/>
          </a:ln>
          <a:effectLst/>
        </p:spPr>
        <p:txBody>
          <a:bodyPr>
            <a:spAutoFit/>
          </a:bodyPr>
          <a:lstStyle/>
          <a:p>
            <a:pPr>
              <a:spcBef>
                <a:spcPct val="50000"/>
              </a:spcBef>
            </a:pPr>
            <a:r>
              <a:rPr lang="en-US" sz="2400">
                <a:latin typeface="Tahoma" pitchFamily="34" charset="0"/>
              </a:rPr>
              <a:t>Bits as entropy (Planck's areas on surface)</a:t>
            </a:r>
          </a:p>
        </p:txBody>
      </p:sp>
      <p:sp>
        <p:nvSpPr>
          <p:cNvPr id="8" name="AutoShape 9"/>
          <p:cNvSpPr>
            <a:spLocks noChangeArrowheads="1"/>
          </p:cNvSpPr>
          <p:nvPr/>
        </p:nvSpPr>
        <p:spPr bwMode="auto">
          <a:xfrm>
            <a:off x="1475454" y="3557745"/>
            <a:ext cx="617538" cy="368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endParaRPr lang="en-US"/>
          </a:p>
        </p:txBody>
      </p:sp>
      <p:sp>
        <p:nvSpPr>
          <p:cNvPr id="9" name="AutoShape 10"/>
          <p:cNvSpPr>
            <a:spLocks noChangeArrowheads="1"/>
          </p:cNvSpPr>
          <p:nvPr/>
        </p:nvSpPr>
        <p:spPr bwMode="auto">
          <a:xfrm flipH="1">
            <a:off x="6207125" y="4010025"/>
            <a:ext cx="617538" cy="368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CC"/>
          </a:solidFill>
          <a:ln w="9525">
            <a:solidFill>
              <a:schemeClr val="tx1"/>
            </a:solidFill>
            <a:miter lim="800000"/>
            <a:headEnd/>
            <a:tailEnd/>
          </a:ln>
          <a:effectLst/>
        </p:spPr>
        <p:txBody>
          <a:bodyPr wrap="none" anchor="ctr"/>
          <a:lstStyle/>
          <a:p>
            <a:endParaRPr lang="en-US"/>
          </a:p>
        </p:txBody>
      </p:sp>
      <p:sp>
        <p:nvSpPr>
          <p:cNvPr id="10" name="Text Box 11"/>
          <p:cNvSpPr txBox="1">
            <a:spLocks noChangeArrowheads="1"/>
          </p:cNvSpPr>
          <p:nvPr/>
        </p:nvSpPr>
        <p:spPr bwMode="auto">
          <a:xfrm>
            <a:off x="6737350" y="1566863"/>
            <a:ext cx="2225675" cy="1917700"/>
          </a:xfrm>
          <a:prstGeom prst="rect">
            <a:avLst/>
          </a:prstGeom>
          <a:solidFill>
            <a:srgbClr val="FFFFCC"/>
          </a:solidFill>
          <a:ln w="9525">
            <a:noFill/>
            <a:miter lim="800000"/>
            <a:headEnd/>
            <a:tailEnd/>
          </a:ln>
          <a:effectLst/>
        </p:spPr>
        <p:txBody>
          <a:bodyPr>
            <a:spAutoFit/>
          </a:bodyPr>
          <a:lstStyle/>
          <a:p>
            <a:pPr>
              <a:spcBef>
                <a:spcPct val="50000"/>
              </a:spcBef>
            </a:pPr>
            <a:r>
              <a:rPr lang="en-US" sz="2400">
                <a:latin typeface="Tahoma" pitchFamily="34" charset="0"/>
              </a:rPr>
              <a:t>Quantum Information is consistent with Black Hole Mechanics</a:t>
            </a:r>
          </a:p>
        </p:txBody>
      </p:sp>
      <p:sp>
        <p:nvSpPr>
          <p:cNvPr id="11" name="TextBox 10"/>
          <p:cNvSpPr txBox="1"/>
          <p:nvPr/>
        </p:nvSpPr>
        <p:spPr>
          <a:xfrm>
            <a:off x="538520" y="5360505"/>
            <a:ext cx="1608331" cy="523220"/>
          </a:xfrm>
          <a:prstGeom prst="rect">
            <a:avLst/>
          </a:prstGeom>
          <a:noFill/>
        </p:spPr>
        <p:txBody>
          <a:bodyPr wrap="square" rtlCol="0">
            <a:spAutoFit/>
          </a:bodyPr>
          <a:lstStyle/>
          <a:p>
            <a:pPr algn="ctr"/>
            <a:r>
              <a:rPr lang="en-US" sz="2800" dirty="0" smtClean="0"/>
              <a:t>M</a:t>
            </a:r>
            <a:r>
              <a:rPr lang="en-US" sz="2800" dirty="0" smtClean="0">
                <a:sym typeface="Wingdings" pitchFamily="2" charset="2"/>
              </a:rPr>
              <a:t></a:t>
            </a:r>
            <a:r>
              <a:rPr lang="en-US" sz="2800" dirty="0" smtClean="0"/>
              <a:t>E</a:t>
            </a:r>
            <a:r>
              <a:rPr lang="en-US" sz="2800" dirty="0" smtClean="0">
                <a:sym typeface="Wingdings" pitchFamily="2" charset="2"/>
              </a:rPr>
              <a:t></a:t>
            </a:r>
            <a:r>
              <a:rPr lang="en-US" sz="2800" dirty="0" smtClean="0"/>
              <a:t>I</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cstate="print"/>
          <a:srcRect/>
          <a:stretch>
            <a:fillRect/>
          </a:stretch>
        </p:blipFill>
        <p:spPr bwMode="auto">
          <a:xfrm>
            <a:off x="6082956" y="5416410"/>
            <a:ext cx="2676525" cy="742950"/>
          </a:xfrm>
          <a:prstGeom prst="rect">
            <a:avLst/>
          </a:prstGeom>
          <a:noFill/>
          <a:ln w="9525">
            <a:noFill/>
            <a:miter lim="800000"/>
            <a:headEnd/>
            <a:tailEnd/>
          </a:ln>
        </p:spPr>
      </p:pic>
      <p:sp>
        <p:nvSpPr>
          <p:cNvPr id="2" name="Title 1"/>
          <p:cNvSpPr>
            <a:spLocks noGrp="1"/>
          </p:cNvSpPr>
          <p:nvPr>
            <p:ph type="title"/>
          </p:nvPr>
        </p:nvSpPr>
        <p:spPr>
          <a:xfrm>
            <a:off x="443948" y="287890"/>
            <a:ext cx="7278130" cy="732527"/>
          </a:xfrm>
        </p:spPr>
        <p:txBody>
          <a:bodyPr>
            <a:normAutofit fontScale="90000"/>
          </a:bodyPr>
          <a:lstStyle/>
          <a:p>
            <a:r>
              <a:rPr lang="en-US" dirty="0" smtClean="0"/>
              <a:t>Key Quantum Properties</a:t>
            </a:r>
            <a:endParaRPr lang="en-US" dirty="0"/>
          </a:p>
        </p:txBody>
      </p:sp>
      <p:pic>
        <p:nvPicPr>
          <p:cNvPr id="38915" name="Picture 3"/>
          <p:cNvPicPr>
            <a:picLocks noChangeAspect="1" noChangeArrowheads="1"/>
          </p:cNvPicPr>
          <p:nvPr/>
        </p:nvPicPr>
        <p:blipFill>
          <a:blip r:embed="rId3" cstate="print"/>
          <a:srcRect/>
          <a:stretch>
            <a:fillRect/>
          </a:stretch>
        </p:blipFill>
        <p:spPr bwMode="auto">
          <a:xfrm>
            <a:off x="6240946" y="3149047"/>
            <a:ext cx="2187437" cy="1996302"/>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6081921" y="2137327"/>
            <a:ext cx="2705100" cy="781050"/>
          </a:xfrm>
          <a:prstGeom prst="rect">
            <a:avLst/>
          </a:prstGeom>
          <a:noFill/>
          <a:ln w="9525">
            <a:noFill/>
            <a:miter lim="800000"/>
            <a:headEnd/>
            <a:tailEnd/>
          </a:ln>
        </p:spPr>
      </p:pic>
      <p:sp>
        <p:nvSpPr>
          <p:cNvPr id="8" name="TextBox 7"/>
          <p:cNvSpPr txBox="1"/>
          <p:nvPr/>
        </p:nvSpPr>
        <p:spPr>
          <a:xfrm>
            <a:off x="6215271" y="2107097"/>
            <a:ext cx="2398643" cy="830997"/>
          </a:xfrm>
          <a:prstGeom prst="rect">
            <a:avLst/>
          </a:prstGeom>
          <a:noFill/>
        </p:spPr>
        <p:txBody>
          <a:bodyPr wrap="square" rtlCol="0">
            <a:spAutoFit/>
          </a:bodyPr>
          <a:lstStyle/>
          <a:p>
            <a:pPr algn="ctr"/>
            <a:r>
              <a:rPr lang="en-US" sz="2400" dirty="0" smtClean="0"/>
              <a:t>Multiple qubits: Entanglement</a:t>
            </a:r>
            <a:endParaRPr lang="en-US" sz="2400" dirty="0"/>
          </a:p>
        </p:txBody>
      </p:sp>
      <p:pic>
        <p:nvPicPr>
          <p:cNvPr id="38917" name="Picture 5"/>
          <p:cNvPicPr>
            <a:picLocks noChangeAspect="1" noChangeArrowheads="1"/>
          </p:cNvPicPr>
          <p:nvPr/>
        </p:nvPicPr>
        <p:blipFill>
          <a:blip r:embed="rId5" cstate="print"/>
          <a:srcRect/>
          <a:stretch>
            <a:fillRect/>
          </a:stretch>
        </p:blipFill>
        <p:spPr bwMode="auto">
          <a:xfrm>
            <a:off x="462792" y="2117035"/>
            <a:ext cx="5514975" cy="3048000"/>
          </a:xfrm>
          <a:prstGeom prst="rect">
            <a:avLst/>
          </a:prstGeom>
          <a:noFill/>
          <a:ln w="9525">
            <a:noFill/>
            <a:miter lim="800000"/>
            <a:headEnd/>
            <a:tailEnd/>
          </a:ln>
        </p:spPr>
      </p:pic>
      <p:sp>
        <p:nvSpPr>
          <p:cNvPr id="10" name="TextBox 9"/>
          <p:cNvSpPr txBox="1"/>
          <p:nvPr/>
        </p:nvSpPr>
        <p:spPr>
          <a:xfrm>
            <a:off x="6221897" y="5360504"/>
            <a:ext cx="2398643" cy="830997"/>
          </a:xfrm>
          <a:prstGeom prst="rect">
            <a:avLst/>
          </a:prstGeom>
          <a:noFill/>
        </p:spPr>
        <p:txBody>
          <a:bodyPr wrap="square" rtlCol="0">
            <a:spAutoFit/>
          </a:bodyPr>
          <a:lstStyle/>
          <a:p>
            <a:pPr algn="ctr"/>
            <a:r>
              <a:rPr lang="en-US" sz="2400" dirty="0" smtClean="0"/>
              <a:t>Separated but Oneness States</a:t>
            </a:r>
            <a:endParaRPr lang="en-US" sz="2400" dirty="0"/>
          </a:p>
        </p:txBody>
      </p:sp>
      <p:sp>
        <p:nvSpPr>
          <p:cNvPr id="12" name="TextBox 11"/>
          <p:cNvSpPr txBox="1"/>
          <p:nvPr/>
        </p:nvSpPr>
        <p:spPr>
          <a:xfrm>
            <a:off x="1013793" y="1547191"/>
            <a:ext cx="1470991" cy="584775"/>
          </a:xfrm>
          <a:prstGeom prst="rect">
            <a:avLst/>
          </a:prstGeom>
          <a:noFill/>
        </p:spPr>
        <p:txBody>
          <a:bodyPr wrap="square" rtlCol="0">
            <a:spAutoFit/>
          </a:bodyPr>
          <a:lstStyle/>
          <a:p>
            <a:pPr algn="ctr"/>
            <a:r>
              <a:rPr lang="en-US" sz="3200" b="1" dirty="0" smtClean="0"/>
              <a:t>Bits</a:t>
            </a:r>
            <a:endParaRPr lang="en-US" sz="3200" b="1" dirty="0"/>
          </a:p>
        </p:txBody>
      </p:sp>
      <p:sp>
        <p:nvSpPr>
          <p:cNvPr id="13" name="TextBox 12"/>
          <p:cNvSpPr txBox="1"/>
          <p:nvPr/>
        </p:nvSpPr>
        <p:spPr>
          <a:xfrm>
            <a:off x="3743741" y="1547191"/>
            <a:ext cx="1470991" cy="584775"/>
          </a:xfrm>
          <a:prstGeom prst="rect">
            <a:avLst/>
          </a:prstGeom>
          <a:noFill/>
        </p:spPr>
        <p:txBody>
          <a:bodyPr wrap="square" rtlCol="0">
            <a:spAutoFit/>
          </a:bodyPr>
          <a:lstStyle/>
          <a:p>
            <a:pPr algn="ctr"/>
            <a:r>
              <a:rPr lang="en-US" sz="3200" b="1" dirty="0" err="1" smtClean="0"/>
              <a:t>QuBits</a:t>
            </a:r>
            <a:endParaRPr lang="en-US" sz="3200" b="1" dirty="0"/>
          </a:p>
        </p:txBody>
      </p:sp>
      <p:sp>
        <p:nvSpPr>
          <p:cNvPr id="14" name="TextBox 13"/>
          <p:cNvSpPr txBox="1"/>
          <p:nvPr/>
        </p:nvSpPr>
        <p:spPr>
          <a:xfrm>
            <a:off x="6672472" y="1547191"/>
            <a:ext cx="1470991" cy="584775"/>
          </a:xfrm>
          <a:prstGeom prst="rect">
            <a:avLst/>
          </a:prstGeom>
          <a:noFill/>
        </p:spPr>
        <p:txBody>
          <a:bodyPr wrap="square" rtlCol="0">
            <a:spAutoFit/>
          </a:bodyPr>
          <a:lstStyle/>
          <a:p>
            <a:pPr algn="ctr"/>
            <a:r>
              <a:rPr lang="en-US" sz="3200" b="1" dirty="0" err="1" smtClean="0"/>
              <a:t>eBits</a:t>
            </a:r>
            <a:endParaRPr lang="en-US" sz="3200" b="1" dirty="0"/>
          </a:p>
        </p:txBody>
      </p:sp>
      <p:sp>
        <p:nvSpPr>
          <p:cNvPr id="15" name="Rectangle 14"/>
          <p:cNvSpPr/>
          <p:nvPr/>
        </p:nvSpPr>
        <p:spPr>
          <a:xfrm>
            <a:off x="3207026" y="1563757"/>
            <a:ext cx="5632174" cy="4823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4069" y="1557131"/>
            <a:ext cx="2690191" cy="4830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4646" y="930965"/>
            <a:ext cx="1749285" cy="584775"/>
          </a:xfrm>
          <a:prstGeom prst="rect">
            <a:avLst/>
          </a:prstGeom>
          <a:noFill/>
        </p:spPr>
        <p:txBody>
          <a:bodyPr wrap="square" rtlCol="0">
            <a:spAutoFit/>
          </a:bodyPr>
          <a:lstStyle/>
          <a:p>
            <a:pPr algn="ctr"/>
            <a:r>
              <a:rPr lang="en-US" sz="3200" b="1" dirty="0" smtClean="0"/>
              <a:t>Classical</a:t>
            </a:r>
            <a:endParaRPr lang="en-US" sz="3200" b="1" dirty="0"/>
          </a:p>
        </p:txBody>
      </p:sp>
      <p:sp>
        <p:nvSpPr>
          <p:cNvPr id="18" name="TextBox 17"/>
          <p:cNvSpPr txBox="1"/>
          <p:nvPr/>
        </p:nvSpPr>
        <p:spPr>
          <a:xfrm>
            <a:off x="5029202" y="924338"/>
            <a:ext cx="1994450" cy="584775"/>
          </a:xfrm>
          <a:prstGeom prst="rect">
            <a:avLst/>
          </a:prstGeom>
          <a:noFill/>
        </p:spPr>
        <p:txBody>
          <a:bodyPr wrap="square" rtlCol="0">
            <a:spAutoFit/>
          </a:bodyPr>
          <a:lstStyle/>
          <a:p>
            <a:pPr algn="ctr"/>
            <a:r>
              <a:rPr lang="en-US" sz="3200" b="1" dirty="0" smtClean="0"/>
              <a:t>Quantum</a:t>
            </a:r>
            <a:endParaRPr lang="en-US" sz="3200" b="1" dirty="0"/>
          </a:p>
        </p:txBody>
      </p:sp>
      <p:pic>
        <p:nvPicPr>
          <p:cNvPr id="38919" name="Picture 7"/>
          <p:cNvPicPr>
            <a:picLocks noChangeAspect="1" noChangeArrowheads="1"/>
          </p:cNvPicPr>
          <p:nvPr/>
        </p:nvPicPr>
        <p:blipFill>
          <a:blip r:embed="rId6" cstate="print"/>
          <a:srcRect/>
          <a:stretch>
            <a:fillRect/>
          </a:stretch>
        </p:blipFill>
        <p:spPr bwMode="auto">
          <a:xfrm>
            <a:off x="1772890" y="5315779"/>
            <a:ext cx="925994" cy="925994"/>
          </a:xfrm>
          <a:prstGeom prst="rect">
            <a:avLst/>
          </a:prstGeom>
          <a:noFill/>
          <a:ln w="9525">
            <a:noFill/>
            <a:miter lim="800000"/>
            <a:headEnd/>
            <a:tailEnd/>
          </a:ln>
        </p:spPr>
      </p:pic>
      <p:pic>
        <p:nvPicPr>
          <p:cNvPr id="38920" name="Picture 8"/>
          <p:cNvPicPr>
            <a:picLocks noChangeAspect="1" noChangeArrowheads="1"/>
          </p:cNvPicPr>
          <p:nvPr/>
        </p:nvPicPr>
        <p:blipFill>
          <a:blip r:embed="rId7" cstate="print"/>
          <a:srcRect/>
          <a:stretch>
            <a:fillRect/>
          </a:stretch>
        </p:blipFill>
        <p:spPr bwMode="auto">
          <a:xfrm>
            <a:off x="702365" y="5310811"/>
            <a:ext cx="914400" cy="914400"/>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3265873" y="2130703"/>
            <a:ext cx="2705100" cy="781050"/>
          </a:xfrm>
          <a:prstGeom prst="rect">
            <a:avLst/>
          </a:prstGeom>
          <a:noFill/>
          <a:ln w="9525">
            <a:noFill/>
            <a:miter lim="800000"/>
            <a:headEnd/>
            <a:tailEnd/>
          </a:ln>
        </p:spPr>
      </p:pic>
      <p:sp>
        <p:nvSpPr>
          <p:cNvPr id="20" name="TextBox 19"/>
          <p:cNvSpPr txBox="1"/>
          <p:nvPr/>
        </p:nvSpPr>
        <p:spPr>
          <a:xfrm>
            <a:off x="3399223" y="2100473"/>
            <a:ext cx="2471490" cy="830997"/>
          </a:xfrm>
          <a:prstGeom prst="rect">
            <a:avLst/>
          </a:prstGeom>
          <a:noFill/>
        </p:spPr>
        <p:txBody>
          <a:bodyPr wrap="square" rtlCol="0">
            <a:spAutoFit/>
          </a:bodyPr>
          <a:lstStyle/>
          <a:p>
            <a:pPr algn="ctr"/>
            <a:r>
              <a:rPr lang="en-US" sz="2400" dirty="0" smtClean="0"/>
              <a:t>Orthogonal states: Superposition </a:t>
            </a:r>
            <a:endParaRPr lang="en-US" sz="2400" dirty="0"/>
          </a:p>
        </p:txBody>
      </p:sp>
      <p:pic>
        <p:nvPicPr>
          <p:cNvPr id="22" name="Picture 34" descr="M:\phd\quantumcomputation\cats4.gif"/>
          <p:cNvPicPr>
            <a:picLocks noChangeAspect="1" noChangeArrowheads="1"/>
          </p:cNvPicPr>
          <p:nvPr/>
        </p:nvPicPr>
        <p:blipFill>
          <a:blip r:embed="rId8" cstate="print"/>
          <a:srcRect/>
          <a:stretch>
            <a:fillRect/>
          </a:stretch>
        </p:blipFill>
        <p:spPr bwMode="auto">
          <a:xfrm>
            <a:off x="3974550" y="5104711"/>
            <a:ext cx="1527584" cy="12430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5" y="191508"/>
            <a:ext cx="7273636" cy="847580"/>
          </a:xfrm>
        </p:spPr>
        <p:txBody>
          <a:bodyPr>
            <a:normAutofit/>
          </a:bodyPr>
          <a:lstStyle/>
          <a:p>
            <a:r>
              <a:rPr lang="en-US" dirty="0" smtClean="0"/>
              <a:t>Some Metaphysics Terms</a:t>
            </a:r>
            <a:endParaRPr lang="en-US" dirty="0"/>
          </a:p>
        </p:txBody>
      </p:sp>
      <p:sp>
        <p:nvSpPr>
          <p:cNvPr id="3" name="Content Placeholder 2"/>
          <p:cNvSpPr>
            <a:spLocks noGrp="1"/>
          </p:cNvSpPr>
          <p:nvPr>
            <p:ph idx="1"/>
          </p:nvPr>
        </p:nvSpPr>
        <p:spPr>
          <a:xfrm>
            <a:off x="665018" y="1059881"/>
            <a:ext cx="7273638" cy="5160818"/>
          </a:xfrm>
        </p:spPr>
        <p:txBody>
          <a:bodyPr>
            <a:normAutofit fontScale="55000" lnSpcReduction="20000"/>
          </a:bodyPr>
          <a:lstStyle/>
          <a:p>
            <a:pPr>
              <a:buNone/>
            </a:pPr>
            <a:r>
              <a:rPr lang="en-US" sz="3600" b="1" dirty="0" smtClean="0"/>
              <a:t>Information based behaviors:</a:t>
            </a:r>
          </a:p>
          <a:p>
            <a:pPr lvl="1">
              <a:buFont typeface="Wingdings" pitchFamily="2" charset="2"/>
              <a:buChar char="v"/>
            </a:pPr>
            <a:r>
              <a:rPr lang="en-US" dirty="0" smtClean="0"/>
              <a:t>Awareness</a:t>
            </a:r>
          </a:p>
          <a:p>
            <a:pPr lvl="2"/>
            <a:r>
              <a:rPr lang="en-US" dirty="0" smtClean="0"/>
              <a:t>Remote Staring</a:t>
            </a:r>
          </a:p>
          <a:p>
            <a:pPr lvl="2"/>
            <a:r>
              <a:rPr lang="en-US" dirty="0" smtClean="0"/>
              <a:t>Telepathy, Intuition and Déjà Vu</a:t>
            </a:r>
          </a:p>
          <a:p>
            <a:pPr lvl="2"/>
            <a:r>
              <a:rPr lang="en-US" dirty="0" smtClean="0"/>
              <a:t>Transcendent Thought (super Mind), Ascension</a:t>
            </a:r>
          </a:p>
          <a:p>
            <a:pPr lvl="1">
              <a:buFont typeface="Wingdings" pitchFamily="2" charset="2"/>
              <a:buChar char="v"/>
            </a:pPr>
            <a:r>
              <a:rPr lang="en-US" dirty="0" smtClean="0"/>
              <a:t>Perception</a:t>
            </a:r>
          </a:p>
          <a:p>
            <a:pPr lvl="2"/>
            <a:r>
              <a:rPr lang="en-US" dirty="0" smtClean="0"/>
              <a:t>Remote Viewing, Astral Projection and Occult Chemistry (</a:t>
            </a:r>
            <a:r>
              <a:rPr lang="en-US" dirty="0" err="1" smtClean="0"/>
              <a:t>Anu</a:t>
            </a:r>
            <a:r>
              <a:rPr lang="en-US" dirty="0" smtClean="0"/>
              <a:t>)</a:t>
            </a:r>
          </a:p>
          <a:p>
            <a:pPr lvl="2"/>
            <a:r>
              <a:rPr lang="en-US" dirty="0" smtClean="0"/>
              <a:t>Applied</a:t>
            </a:r>
            <a:r>
              <a:rPr lang="en-US" b="1" dirty="0" smtClean="0"/>
              <a:t> </a:t>
            </a:r>
            <a:r>
              <a:rPr lang="en-US" dirty="0" smtClean="0"/>
              <a:t>Kinesiology (Muscle Testing)</a:t>
            </a:r>
          </a:p>
          <a:p>
            <a:pPr lvl="2"/>
            <a:r>
              <a:rPr lang="en-US" dirty="0" smtClean="0"/>
              <a:t>Clairvoyance , clairaudience, clairsentience, claircognizance (and other modalities)</a:t>
            </a:r>
          </a:p>
          <a:p>
            <a:pPr lvl="1">
              <a:buFont typeface="Wingdings" pitchFamily="2" charset="2"/>
              <a:buChar char="v"/>
            </a:pPr>
            <a:r>
              <a:rPr lang="en-US" dirty="0" smtClean="0"/>
              <a:t>Knowing</a:t>
            </a:r>
          </a:p>
          <a:p>
            <a:pPr lvl="2"/>
            <a:r>
              <a:rPr lang="en-US" dirty="0" smtClean="0"/>
              <a:t>NDE, In the Zone</a:t>
            </a:r>
          </a:p>
          <a:p>
            <a:pPr lvl="2"/>
            <a:r>
              <a:rPr lang="en-US" dirty="0" smtClean="0"/>
              <a:t>Medical Intuition</a:t>
            </a:r>
          </a:p>
          <a:p>
            <a:pPr lvl="2"/>
            <a:r>
              <a:rPr lang="en-US" dirty="0" smtClean="0"/>
              <a:t>Channeling</a:t>
            </a:r>
          </a:p>
          <a:p>
            <a:pPr>
              <a:buNone/>
            </a:pPr>
            <a:r>
              <a:rPr lang="en-US" sz="3600" b="1" dirty="0" smtClean="0"/>
              <a:t>Energy based behaviors:</a:t>
            </a:r>
          </a:p>
          <a:p>
            <a:pPr lvl="1">
              <a:buFont typeface="Wingdings" pitchFamily="2" charset="2"/>
              <a:buChar char="v"/>
            </a:pPr>
            <a:r>
              <a:rPr lang="en-US" dirty="0" smtClean="0"/>
              <a:t>Change of Physical States:</a:t>
            </a:r>
          </a:p>
          <a:p>
            <a:pPr lvl="2"/>
            <a:r>
              <a:rPr lang="en-US" dirty="0" smtClean="0"/>
              <a:t>REG manipulation</a:t>
            </a:r>
          </a:p>
          <a:p>
            <a:pPr lvl="2"/>
            <a:r>
              <a:rPr lang="en-US" dirty="0" smtClean="0"/>
              <a:t>Changes in brain &amp; other living systems</a:t>
            </a:r>
          </a:p>
          <a:p>
            <a:pPr lvl="2"/>
            <a:r>
              <a:rPr lang="en-US" dirty="0" smtClean="0"/>
              <a:t>Energy Medicine, Healing,  Breath Work (chi, prana, </a:t>
            </a:r>
            <a:r>
              <a:rPr lang="en-US" dirty="0" err="1" smtClean="0"/>
              <a:t>mana</a:t>
            </a:r>
            <a:r>
              <a:rPr lang="en-US" dirty="0" smtClean="0"/>
              <a:t>, etc)</a:t>
            </a:r>
          </a:p>
          <a:p>
            <a:pPr lvl="2"/>
            <a:r>
              <a:rPr lang="en-US" dirty="0" smtClean="0"/>
              <a:t>Heating/cooling of objects, negative entropy, time manipulation</a:t>
            </a:r>
          </a:p>
          <a:p>
            <a:pPr lvl="1">
              <a:buFont typeface="Wingdings" pitchFamily="2" charset="2"/>
              <a:buChar char="v"/>
            </a:pPr>
            <a:r>
              <a:rPr lang="en-US" dirty="0" smtClean="0"/>
              <a:t>Movement of Physical objects:</a:t>
            </a:r>
          </a:p>
          <a:p>
            <a:pPr lvl="2"/>
            <a:r>
              <a:rPr lang="en-US" dirty="0" smtClean="0"/>
              <a:t>Psychokinesis or telekinesis</a:t>
            </a:r>
          </a:p>
          <a:p>
            <a:pPr lvl="2"/>
            <a:r>
              <a:rPr lang="en-US" dirty="0" smtClean="0"/>
              <a:t>Levitation</a:t>
            </a:r>
          </a:p>
          <a:p>
            <a:pPr lvl="2"/>
            <a:r>
              <a:rPr lang="en-US" dirty="0" smtClean="0"/>
              <a:t>Teleportation</a:t>
            </a:r>
          </a:p>
          <a:p>
            <a:pPr lvl="2"/>
            <a:r>
              <a:rPr lang="en-US" dirty="0" smtClean="0"/>
              <a:t>Manifestation of physical objects</a:t>
            </a:r>
          </a:p>
        </p:txBody>
      </p:sp>
      <p:sp>
        <p:nvSpPr>
          <p:cNvPr id="4" name="TextBox 3"/>
          <p:cNvSpPr txBox="1"/>
          <p:nvPr/>
        </p:nvSpPr>
        <p:spPr>
          <a:xfrm>
            <a:off x="734284" y="6225430"/>
            <a:ext cx="6691749" cy="446276"/>
          </a:xfrm>
          <a:prstGeom prst="rect">
            <a:avLst/>
          </a:prstGeom>
          <a:solidFill>
            <a:srgbClr val="99FF66"/>
          </a:solidFill>
        </p:spPr>
        <p:txBody>
          <a:bodyPr wrap="square" rtlCol="0">
            <a:spAutoFit/>
          </a:bodyPr>
          <a:lstStyle/>
          <a:p>
            <a:r>
              <a:rPr lang="en-US" sz="2300" b="1" dirty="0" smtClean="0"/>
              <a:t>Don’t forget: Brain and Mind interaction for Thoughts</a:t>
            </a:r>
            <a:endParaRPr lang="en-US" sz="2300" b="1" dirty="0"/>
          </a:p>
        </p:txBody>
      </p:sp>
      <p:sp>
        <p:nvSpPr>
          <p:cNvPr id="5" name="TextBox 4"/>
          <p:cNvSpPr txBox="1"/>
          <p:nvPr/>
        </p:nvSpPr>
        <p:spPr>
          <a:xfrm>
            <a:off x="6262254" y="3255819"/>
            <a:ext cx="2382981" cy="1200329"/>
          </a:xfrm>
          <a:prstGeom prst="rect">
            <a:avLst/>
          </a:prstGeom>
          <a:solidFill>
            <a:srgbClr val="FFFF66"/>
          </a:solidFill>
        </p:spPr>
        <p:txBody>
          <a:bodyPr wrap="square" rtlCol="0">
            <a:spAutoFit/>
          </a:bodyPr>
          <a:lstStyle/>
          <a:p>
            <a:r>
              <a:rPr lang="en-US" dirty="0" smtClean="0"/>
              <a:t>Many of these listed behaviors can be either local or remote in either space or time!</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175712" y="1531842"/>
            <a:ext cx="1285264" cy="11848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2397</TotalTime>
  <Words>2555</Words>
  <Application>Microsoft Office PowerPoint</Application>
  <PresentationFormat>On-screen Show (4:3)</PresentationFormat>
  <Paragraphs>493</Paragraphs>
  <Slides>42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Document</vt:lpstr>
      <vt:lpstr>Quantum Physics and Metaphysics:     If God used information/computing </vt:lpstr>
      <vt:lpstr>Abstract</vt:lpstr>
      <vt:lpstr>Biography</vt:lpstr>
      <vt:lpstr>Outline</vt:lpstr>
      <vt:lpstr>Working definition of “God”</vt:lpstr>
      <vt:lpstr>Some Quantum Physics Terms</vt:lpstr>
      <vt:lpstr>Information is Physical</vt:lpstr>
      <vt:lpstr>Key Quantum Properties</vt:lpstr>
      <vt:lpstr>Some Metaphysics Terms</vt:lpstr>
      <vt:lpstr>Common ProtoPhysics</vt:lpstr>
      <vt:lpstr>In The Beginning</vt:lpstr>
      <vt:lpstr>What is Source of everything?</vt:lpstr>
      <vt:lpstr>Once the universe boots up?</vt:lpstr>
      <vt:lpstr>Quantum Mind Model</vt:lpstr>
      <vt:lpstr>Information and Metaphysics</vt:lpstr>
      <vt:lpstr>Duality and Paradoxes</vt:lpstr>
      <vt:lpstr>Paradoxical Computing Metrics</vt:lpstr>
      <vt:lpstr>Paradoxical Nature of QuMind</vt:lpstr>
      <vt:lpstr>More Paradoxical Language Topics</vt:lpstr>
      <vt:lpstr>Quantum Mind and NLP</vt:lpstr>
      <vt:lpstr>Spatial &amp; Dimensional Topics</vt:lpstr>
      <vt:lpstr>Exploring Dimensionality in Art</vt:lpstr>
      <vt:lpstr>Visualizing High Dimensions</vt:lpstr>
      <vt:lpstr>Temporal Topics</vt:lpstr>
      <vt:lpstr>Classical Energy Topics</vt:lpstr>
      <vt:lpstr>Information/Computing Topics</vt:lpstr>
      <vt:lpstr>Limits and Classical Physics</vt:lpstr>
      <vt:lpstr>What is Vibration</vt:lpstr>
      <vt:lpstr>What are Thoughts</vt:lpstr>
      <vt:lpstr>What is Meaning</vt:lpstr>
      <vt:lpstr>Meta Physics Ideas in Media</vt:lpstr>
      <vt:lpstr>Equations for Law of Attraction?</vt:lpstr>
      <vt:lpstr>What does this model mean?</vt:lpstr>
      <vt:lpstr>World View and Expectations</vt:lpstr>
      <vt:lpstr>Emotional States</vt:lpstr>
      <vt:lpstr>Reaching Infinite Intelligence</vt:lpstr>
      <vt:lpstr>Quantum &amp; Meta Physics Summary</vt:lpstr>
      <vt:lpstr>Questions and Answers</vt:lpstr>
      <vt:lpstr>Spiritual Principles &amp; Laws</vt:lpstr>
      <vt:lpstr>Oneness  vs. Connection </vt:lpstr>
      <vt:lpstr>Connections with Others</vt:lpstr>
      <vt:lpstr>Daily Dose of Source</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Matzke</dc:creator>
  <cp:lastModifiedBy>Doug Matzke</cp:lastModifiedBy>
  <cp:revision>220</cp:revision>
  <dcterms:created xsi:type="dcterms:W3CDTF">2010-01-10T00:27:26Z</dcterms:created>
  <dcterms:modified xsi:type="dcterms:W3CDTF">2010-01-26T03:12:27Z</dcterms:modified>
</cp:coreProperties>
</file>