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57" r:id="rId3"/>
    <p:sldId id="258" r:id="rId4"/>
    <p:sldId id="259" r:id="rId5"/>
    <p:sldId id="318" r:id="rId6"/>
    <p:sldId id="282" r:id="rId7"/>
    <p:sldId id="267" r:id="rId8"/>
    <p:sldId id="299" r:id="rId9"/>
    <p:sldId id="265" r:id="rId10"/>
    <p:sldId id="271" r:id="rId11"/>
    <p:sldId id="311" r:id="rId12"/>
    <p:sldId id="300" r:id="rId13"/>
    <p:sldId id="312" r:id="rId14"/>
    <p:sldId id="310" r:id="rId15"/>
    <p:sldId id="309" r:id="rId16"/>
    <p:sldId id="285" r:id="rId17"/>
    <p:sldId id="276" r:id="rId18"/>
    <p:sldId id="284" r:id="rId19"/>
    <p:sldId id="280" r:id="rId20"/>
    <p:sldId id="278" r:id="rId21"/>
    <p:sldId id="306" r:id="rId22"/>
    <p:sldId id="286" r:id="rId23"/>
    <p:sldId id="319" r:id="rId24"/>
    <p:sldId id="303"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99FF6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151" autoAdjust="0"/>
    <p:restoredTop sz="94671" autoAdjust="0"/>
  </p:normalViewPr>
  <p:slideViewPr>
    <p:cSldViewPr snapToGrid="0">
      <p:cViewPr varScale="1">
        <p:scale>
          <a:sx n="75" d="100"/>
          <a:sy n="75" d="100"/>
        </p:scale>
        <p:origin x="-402" y="-90"/>
      </p:cViewPr>
      <p:guideLst>
        <p:guide orient="horz" pos="2160"/>
        <p:guide pos="2880"/>
      </p:guideLst>
    </p:cSldViewPr>
  </p:slideViewPr>
  <p:outlineViewPr>
    <p:cViewPr>
      <p:scale>
        <a:sx n="33" d="100"/>
        <a:sy n="33" d="100"/>
      </p:scale>
      <p:origin x="0" y="12924"/>
    </p:cViewPr>
  </p:outlineViewPr>
  <p:notesTextViewPr>
    <p:cViewPr>
      <p:scale>
        <a:sx n="100" d="100"/>
        <a:sy n="100" d="100"/>
      </p:scale>
      <p:origin x="0" y="0"/>
    </p:cViewPr>
  </p:notesTextViewPr>
  <p:sorterViewPr>
    <p:cViewPr>
      <p:scale>
        <a:sx n="80" d="100"/>
        <a:sy n="80" d="100"/>
      </p:scale>
      <p:origin x="0" y="15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577FE7E-76C7-4E1C-9A33-36886DBF8B4D}" type="datetimeFigureOut">
              <a:rPr lang="en-US" smtClean="0"/>
              <a:pPr/>
              <a:t>3/8/2010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CD72051-2749-4050-BE9B-4F71C5B7E9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78130" cy="800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59244"/>
            <a:ext cx="8229600" cy="47669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1114F-6A05-4A47-86DB-CCEEAECF45AF}"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1114F-6A05-4A47-86DB-CCEEAECF45AF}"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1114F-6A05-4A47-86DB-CCEEAECF45AF}" type="datetimeFigureOut">
              <a:rPr lang="en-US" smtClean="0"/>
              <a:pPr/>
              <a:t>3/8/2010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1114F-6A05-4A47-86DB-CCEEAECF45AF}" type="datetimeFigureOut">
              <a:rPr lang="en-US" smtClean="0"/>
              <a:pPr/>
              <a:t>3/8/2010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1114F-6A05-4A47-86DB-CCEEAECF45AF}" type="datetimeFigureOut">
              <a:rPr lang="en-US" smtClean="0"/>
              <a:pPr/>
              <a:t>3/8/2010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1114F-6A05-4A47-86DB-CCEEAECF45AF}"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1114F-6A05-4A47-86DB-CCEEAECF45AF}"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27557" cy="8127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44844" y="6306923"/>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solidFill>
              </a:defRPr>
            </a:lvl1pPr>
          </a:lstStyle>
          <a:p>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8D9A6-70A0-499C-B1F7-23A7B65609AC}" type="slidenum">
              <a:rPr lang="en-US" smtClean="0"/>
              <a:pPr/>
              <a:t>‹#›</a:t>
            </a:fld>
            <a:endParaRPr lang="en-US"/>
          </a:p>
        </p:txBody>
      </p:sp>
      <p:sp>
        <p:nvSpPr>
          <p:cNvPr id="11" name="TextBox 10"/>
          <p:cNvSpPr txBox="1"/>
          <p:nvPr userDrawn="1"/>
        </p:nvSpPr>
        <p:spPr>
          <a:xfrm>
            <a:off x="6969209" y="6347593"/>
            <a:ext cx="1742305"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DJM 3/9/2010</a:t>
            </a:r>
            <a:endParaRPr lang="en-US" sz="1400" dirty="0"/>
          </a:p>
        </p:txBody>
      </p:sp>
      <p:pic>
        <p:nvPicPr>
          <p:cNvPr id="13" name="Picture 12"/>
          <p:cNvPicPr>
            <a:picLocks noChangeAspect="1" noChangeArrowheads="1"/>
          </p:cNvPicPr>
          <p:nvPr userDrawn="1"/>
        </p:nvPicPr>
        <p:blipFill>
          <a:blip r:embed="rId13" cstate="print"/>
          <a:srcRect t="1851" r="4000"/>
          <a:stretch>
            <a:fillRect/>
          </a:stretch>
        </p:blipFill>
        <p:spPr bwMode="auto">
          <a:xfrm>
            <a:off x="7899400" y="0"/>
            <a:ext cx="1244600" cy="134732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3139" y="3480179"/>
            <a:ext cx="8193087" cy="1150288"/>
          </a:xfrm>
        </p:spPr>
        <p:txBody>
          <a:bodyPr>
            <a:normAutofit/>
          </a:bodyPr>
          <a:lstStyle/>
          <a:p>
            <a:r>
              <a:rPr lang="en-US" dirty="0" smtClean="0"/>
              <a:t>Quantum Thoughts</a:t>
            </a:r>
            <a:endParaRPr lang="en-US" dirty="0"/>
          </a:p>
        </p:txBody>
      </p:sp>
      <p:sp>
        <p:nvSpPr>
          <p:cNvPr id="2051" name="Rectangle 3"/>
          <p:cNvSpPr>
            <a:spLocks noGrp="1" noChangeArrowheads="1"/>
          </p:cNvSpPr>
          <p:nvPr>
            <p:ph type="subTitle" idx="1"/>
          </p:nvPr>
        </p:nvSpPr>
        <p:spPr>
          <a:xfrm>
            <a:off x="1295400" y="4394578"/>
            <a:ext cx="6438900" cy="2145524"/>
          </a:xfrm>
        </p:spPr>
        <p:txBody>
          <a:bodyPr>
            <a:noAutofit/>
          </a:bodyPr>
          <a:lstStyle/>
          <a:p>
            <a:r>
              <a:rPr lang="en-US" sz="1800" dirty="0"/>
              <a:t>Presented </a:t>
            </a:r>
            <a:r>
              <a:rPr lang="en-US" sz="1800" dirty="0" smtClean="0"/>
              <a:t>on Tues Mar 9, 2010</a:t>
            </a:r>
            <a:endParaRPr lang="en-US" sz="1800" dirty="0"/>
          </a:p>
          <a:p>
            <a:r>
              <a:rPr lang="en-US" sz="1800" dirty="0" smtClean="0"/>
              <a:t>Café Metaphysics</a:t>
            </a:r>
            <a:endParaRPr lang="en-US" sz="2000" dirty="0"/>
          </a:p>
          <a:p>
            <a:endParaRPr lang="en-US" sz="1200" dirty="0"/>
          </a:p>
          <a:p>
            <a:r>
              <a:rPr lang="en-US" sz="2000" dirty="0"/>
              <a:t>By Douglas Matzke, Ph.D.</a:t>
            </a:r>
          </a:p>
          <a:p>
            <a:endParaRPr lang="en-US" sz="1200" dirty="0"/>
          </a:p>
          <a:p>
            <a:r>
              <a:rPr lang="en-US" sz="1800" dirty="0"/>
              <a:t>doug@QuantumDoug.com</a:t>
            </a:r>
          </a:p>
          <a:p>
            <a:r>
              <a:rPr lang="en-US" sz="1800" dirty="0"/>
              <a:t>http://www.QuantumDoug.com</a:t>
            </a:r>
          </a:p>
        </p:txBody>
      </p:sp>
      <p:pic>
        <p:nvPicPr>
          <p:cNvPr id="5123" name="Picture 3"/>
          <p:cNvPicPr>
            <a:picLocks noChangeAspect="1" noChangeArrowheads="1"/>
          </p:cNvPicPr>
          <p:nvPr/>
        </p:nvPicPr>
        <p:blipFill>
          <a:blip r:embed="rId2" cstate="print"/>
          <a:srcRect/>
          <a:stretch>
            <a:fillRect/>
          </a:stretch>
        </p:blipFill>
        <p:spPr bwMode="auto">
          <a:xfrm>
            <a:off x="7591425" y="0"/>
            <a:ext cx="1552575" cy="1709530"/>
          </a:xfrm>
          <a:prstGeom prst="rect">
            <a:avLst/>
          </a:prstGeom>
          <a:noFill/>
          <a:ln w="9525">
            <a:noFill/>
            <a:miter lim="800000"/>
            <a:headEnd/>
            <a:tailEnd/>
          </a:ln>
        </p:spPr>
      </p:pic>
      <p:grpSp>
        <p:nvGrpSpPr>
          <p:cNvPr id="11" name="Group 10"/>
          <p:cNvGrpSpPr/>
          <p:nvPr/>
        </p:nvGrpSpPr>
        <p:grpSpPr>
          <a:xfrm>
            <a:off x="3330054" y="191069"/>
            <a:ext cx="2318463" cy="3493828"/>
            <a:chOff x="3330054" y="191069"/>
            <a:chExt cx="2318463" cy="3493828"/>
          </a:xfrm>
        </p:grpSpPr>
        <p:pic>
          <p:nvPicPr>
            <p:cNvPr id="7" name="Picture 6"/>
            <p:cNvPicPr>
              <a:picLocks noChangeAspect="1" noChangeArrowheads="1"/>
            </p:cNvPicPr>
            <p:nvPr/>
          </p:nvPicPr>
          <p:blipFill>
            <a:blip r:embed="rId3" cstate="print"/>
            <a:srcRect l="1041" r="7351"/>
            <a:stretch>
              <a:fillRect/>
            </a:stretch>
          </p:blipFill>
          <p:spPr bwMode="auto">
            <a:xfrm>
              <a:off x="3330055" y="1007003"/>
              <a:ext cx="2316879" cy="2677894"/>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l="21064" t="4761" r="16539" b="79133"/>
            <a:stretch>
              <a:fillRect/>
            </a:stretch>
          </p:blipFill>
          <p:spPr bwMode="auto">
            <a:xfrm>
              <a:off x="3330054" y="191069"/>
              <a:ext cx="2318463" cy="897672"/>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Thoughts</a:t>
            </a:r>
            <a:endParaRPr lang="en-US" dirty="0"/>
          </a:p>
        </p:txBody>
      </p:sp>
      <p:sp>
        <p:nvSpPr>
          <p:cNvPr id="3" name="Content Placeholder 2"/>
          <p:cNvSpPr>
            <a:spLocks noGrp="1"/>
          </p:cNvSpPr>
          <p:nvPr>
            <p:ph idx="1"/>
          </p:nvPr>
        </p:nvSpPr>
        <p:spPr>
          <a:xfrm>
            <a:off x="457200" y="1391802"/>
            <a:ext cx="8686800" cy="4766920"/>
          </a:xfrm>
        </p:spPr>
        <p:txBody>
          <a:bodyPr>
            <a:normAutofit fontScale="92500" lnSpcReduction="20000"/>
          </a:bodyPr>
          <a:lstStyle/>
          <a:p>
            <a:r>
              <a:rPr lang="en-US" dirty="0" smtClean="0"/>
              <a:t>Thoughts are quantum Things! (not classical things)</a:t>
            </a:r>
          </a:p>
          <a:p>
            <a:r>
              <a:rPr lang="en-US" dirty="0" smtClean="0"/>
              <a:t>Thoughts are both affect/effect</a:t>
            </a:r>
          </a:p>
          <a:p>
            <a:r>
              <a:rPr lang="en-US" dirty="0" smtClean="0"/>
              <a:t>Are both/neither states/actions</a:t>
            </a:r>
          </a:p>
          <a:p>
            <a:r>
              <a:rPr lang="en-US" dirty="0" smtClean="0"/>
              <a:t>Related to structure/topology (</a:t>
            </a:r>
            <a:r>
              <a:rPr lang="en-US" dirty="0" err="1" smtClean="0"/>
              <a:t>Anu</a:t>
            </a:r>
            <a:r>
              <a:rPr lang="en-US" dirty="0" smtClean="0"/>
              <a:t> and Rotes)</a:t>
            </a:r>
          </a:p>
          <a:p>
            <a:r>
              <a:rPr lang="en-US" dirty="0" smtClean="0"/>
              <a:t>Thought bubble as quantum field</a:t>
            </a:r>
          </a:p>
          <a:p>
            <a:r>
              <a:rPr lang="en-US" dirty="0" smtClean="0"/>
              <a:t>Spreads outside physical body</a:t>
            </a:r>
          </a:p>
          <a:p>
            <a:r>
              <a:rPr lang="en-US" dirty="0" smtClean="0"/>
              <a:t>Awareness, attention, intention</a:t>
            </a:r>
          </a:p>
          <a:p>
            <a:r>
              <a:rPr lang="en-US" dirty="0" smtClean="0"/>
              <a:t>Knowing, understanding, meaning</a:t>
            </a:r>
          </a:p>
          <a:p>
            <a:r>
              <a:rPr lang="en-US" dirty="0" smtClean="0"/>
              <a:t>Memory forms emotional state dependent locality</a:t>
            </a:r>
          </a:p>
          <a:p>
            <a:r>
              <a:rPr lang="en-US" dirty="0" smtClean="0"/>
              <a:t>Remember/access thoughts from anywhen</a:t>
            </a:r>
          </a:p>
        </p:txBody>
      </p:sp>
      <p:pic>
        <p:nvPicPr>
          <p:cNvPr id="4" name="Picture 2"/>
          <p:cNvPicPr>
            <a:picLocks noChangeAspect="1" noChangeArrowheads="1"/>
          </p:cNvPicPr>
          <p:nvPr/>
        </p:nvPicPr>
        <p:blipFill>
          <a:blip r:embed="rId2" cstate="print"/>
          <a:srcRect/>
          <a:stretch>
            <a:fillRect/>
          </a:stretch>
        </p:blipFill>
        <p:spPr bwMode="auto">
          <a:xfrm>
            <a:off x="7035519" y="3365759"/>
            <a:ext cx="1684125" cy="155255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7278130" cy="800400"/>
          </a:xfrm>
        </p:spPr>
        <p:txBody>
          <a:bodyPr>
            <a:normAutofit fontScale="90000"/>
          </a:bodyPr>
          <a:lstStyle/>
          <a:p>
            <a:pPr lvl="0" rtl="0" eaLnBrk="1" latinLnBrk="0" hangingPunct="1"/>
            <a:r>
              <a:rPr lang="en-US" kern="1200" dirty="0" smtClean="0">
                <a:solidFill>
                  <a:schemeClr val="tx1"/>
                </a:solidFill>
                <a:latin typeface="+mn-lt"/>
                <a:ea typeface="+mn-ea"/>
                <a:cs typeface="+mn-cs"/>
              </a:rPr>
              <a:t>Thoughts in Quantum State Space</a:t>
            </a:r>
            <a:endParaRPr lang="en-US" sz="6000" dirty="0"/>
          </a:p>
        </p:txBody>
      </p:sp>
      <p:pic>
        <p:nvPicPr>
          <p:cNvPr id="5" name="Picture 3"/>
          <p:cNvPicPr>
            <a:picLocks noChangeAspect="1" noChangeArrowheads="1"/>
          </p:cNvPicPr>
          <p:nvPr/>
        </p:nvPicPr>
        <p:blipFill>
          <a:blip r:embed="rId2" cstate="print"/>
          <a:srcRect/>
          <a:stretch>
            <a:fillRect/>
          </a:stretch>
        </p:blipFill>
        <p:spPr bwMode="auto">
          <a:xfrm>
            <a:off x="4572000" y="2153059"/>
            <a:ext cx="4063607" cy="3241901"/>
          </a:xfrm>
          <a:prstGeom prst="rect">
            <a:avLst/>
          </a:prstGeom>
          <a:noFill/>
          <a:ln w="9525">
            <a:solidFill>
              <a:schemeClr val="tx2">
                <a:lumMod val="75000"/>
              </a:schemeClr>
            </a:solid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44136" y="2142853"/>
            <a:ext cx="3885822" cy="3265170"/>
          </a:xfrm>
          <a:prstGeom prst="rect">
            <a:avLst/>
          </a:prstGeom>
          <a:noFill/>
          <a:ln w="9525">
            <a:noFill/>
            <a:miter lim="800000"/>
            <a:headEnd/>
            <a:tailEnd/>
          </a:ln>
        </p:spPr>
      </p:pic>
      <p:sp>
        <p:nvSpPr>
          <p:cNvPr id="7" name="TextBox 6"/>
          <p:cNvSpPr txBox="1"/>
          <p:nvPr/>
        </p:nvSpPr>
        <p:spPr>
          <a:xfrm>
            <a:off x="4660900" y="4889500"/>
            <a:ext cx="927100" cy="369332"/>
          </a:xfrm>
          <a:prstGeom prst="rect">
            <a:avLst/>
          </a:prstGeom>
          <a:solidFill>
            <a:schemeClr val="bg1"/>
          </a:solidFill>
        </p:spPr>
        <p:txBody>
          <a:bodyPr wrap="square" rtlCol="0">
            <a:spAutoFit/>
          </a:bodyPr>
          <a:lstStyle/>
          <a:p>
            <a:r>
              <a:rPr lang="en-US" dirty="0" smtClean="0"/>
              <a:t>Corner?</a:t>
            </a:r>
            <a:endParaRPr lang="en-US" dirty="0"/>
          </a:p>
        </p:txBody>
      </p:sp>
      <p:sp>
        <p:nvSpPr>
          <p:cNvPr id="8" name="TextBox 7"/>
          <p:cNvSpPr txBox="1"/>
          <p:nvPr/>
        </p:nvSpPr>
        <p:spPr>
          <a:xfrm>
            <a:off x="7112000" y="4965700"/>
            <a:ext cx="1422400" cy="369332"/>
          </a:xfrm>
          <a:prstGeom prst="rect">
            <a:avLst/>
          </a:prstGeom>
          <a:solidFill>
            <a:schemeClr val="bg1"/>
          </a:solidFill>
        </p:spPr>
        <p:txBody>
          <a:bodyPr wrap="square" rtlCol="0">
            <a:spAutoFit/>
          </a:bodyPr>
          <a:lstStyle/>
          <a:p>
            <a:r>
              <a:rPr lang="en-US" dirty="0" smtClean="0"/>
              <a:t>inclusion box</a:t>
            </a:r>
            <a:endParaRPr lang="en-US" dirty="0"/>
          </a:p>
        </p:txBody>
      </p:sp>
      <p:sp>
        <p:nvSpPr>
          <p:cNvPr id="9" name="TextBox 8"/>
          <p:cNvSpPr txBox="1"/>
          <p:nvPr/>
        </p:nvSpPr>
        <p:spPr>
          <a:xfrm>
            <a:off x="5867400" y="2946400"/>
            <a:ext cx="1549400" cy="338554"/>
          </a:xfrm>
          <a:prstGeom prst="rect">
            <a:avLst/>
          </a:prstGeom>
          <a:solidFill>
            <a:schemeClr val="bg1"/>
          </a:solidFill>
        </p:spPr>
        <p:txBody>
          <a:bodyPr wrap="square" rtlCol="0">
            <a:spAutoFit/>
          </a:bodyPr>
          <a:lstStyle/>
          <a:p>
            <a:r>
              <a:rPr lang="en-US" sz="1600" dirty="0" smtClean="0"/>
              <a:t>Thought Point A</a:t>
            </a:r>
            <a:endParaRPr lang="en-US" sz="1600" dirty="0"/>
          </a:p>
        </p:txBody>
      </p:sp>
      <p:sp>
        <p:nvSpPr>
          <p:cNvPr id="10" name="TextBox 9"/>
          <p:cNvSpPr txBox="1"/>
          <p:nvPr/>
        </p:nvSpPr>
        <p:spPr>
          <a:xfrm>
            <a:off x="6324600" y="3771900"/>
            <a:ext cx="1536700" cy="338554"/>
          </a:xfrm>
          <a:prstGeom prst="rect">
            <a:avLst/>
          </a:prstGeom>
          <a:solidFill>
            <a:schemeClr val="bg1"/>
          </a:solidFill>
        </p:spPr>
        <p:txBody>
          <a:bodyPr wrap="square" rtlCol="0">
            <a:spAutoFit/>
          </a:bodyPr>
          <a:lstStyle/>
          <a:p>
            <a:r>
              <a:rPr lang="en-US" sz="1600" dirty="0" smtClean="0"/>
              <a:t>Thought Point B</a:t>
            </a:r>
            <a:endParaRPr lang="en-US" sz="1600" dirty="0"/>
          </a:p>
        </p:txBody>
      </p:sp>
      <p:sp>
        <p:nvSpPr>
          <p:cNvPr id="11" name="TextBox 10"/>
          <p:cNvSpPr txBox="1"/>
          <p:nvPr/>
        </p:nvSpPr>
        <p:spPr>
          <a:xfrm>
            <a:off x="647700" y="1485900"/>
            <a:ext cx="8001000" cy="461665"/>
          </a:xfrm>
          <a:prstGeom prst="rect">
            <a:avLst/>
          </a:prstGeom>
          <a:noFill/>
        </p:spPr>
        <p:txBody>
          <a:bodyPr wrap="square" rtlCol="0">
            <a:spAutoFit/>
          </a:bodyPr>
          <a:lstStyle/>
          <a:p>
            <a:r>
              <a:rPr lang="en-US" sz="2400" dirty="0" smtClean="0"/>
              <a:t>Thoughts formed by set of coefficients for Dimensional strands</a:t>
            </a:r>
            <a:endParaRPr lang="en-US" sz="2400" dirty="0"/>
          </a:p>
        </p:txBody>
      </p:sp>
      <p:sp>
        <p:nvSpPr>
          <p:cNvPr id="12" name="TextBox 11"/>
          <p:cNvSpPr txBox="1"/>
          <p:nvPr/>
        </p:nvSpPr>
        <p:spPr>
          <a:xfrm>
            <a:off x="901700" y="5588000"/>
            <a:ext cx="7378700" cy="400110"/>
          </a:xfrm>
          <a:prstGeom prst="rect">
            <a:avLst/>
          </a:prstGeom>
          <a:noFill/>
        </p:spPr>
        <p:txBody>
          <a:bodyPr wrap="square" rtlCol="0">
            <a:spAutoFit/>
          </a:bodyPr>
          <a:lstStyle/>
          <a:p>
            <a:r>
              <a:rPr lang="en-US" sz="2000" dirty="0" smtClean="0"/>
              <a:t>Inclusion based universe depends on vibrational/dimensional strands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78720" y="5007656"/>
            <a:ext cx="1624084" cy="368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8752" y="295383"/>
            <a:ext cx="7133329" cy="665079"/>
          </a:xfrm>
        </p:spPr>
        <p:txBody>
          <a:bodyPr>
            <a:normAutofit fontScale="90000"/>
          </a:bodyPr>
          <a:lstStyle/>
          <a:p>
            <a:r>
              <a:rPr lang="en-US" dirty="0" smtClean="0"/>
              <a:t>Representation of Thoughts</a:t>
            </a:r>
            <a:endParaRPr lang="en-US" dirty="0"/>
          </a:p>
        </p:txBody>
      </p:sp>
      <p:pic>
        <p:nvPicPr>
          <p:cNvPr id="11" name="Picture 2"/>
          <p:cNvPicPr>
            <a:picLocks noChangeAspect="1" noChangeArrowheads="1"/>
          </p:cNvPicPr>
          <p:nvPr/>
        </p:nvPicPr>
        <p:blipFill>
          <a:blip r:embed="rId2" cstate="print"/>
          <a:srcRect/>
          <a:stretch>
            <a:fillRect/>
          </a:stretch>
        </p:blipFill>
        <p:spPr bwMode="auto">
          <a:xfrm>
            <a:off x="1140168" y="1256212"/>
            <a:ext cx="2807432" cy="2509884"/>
          </a:xfrm>
          <a:prstGeom prst="rect">
            <a:avLst/>
          </a:prstGeom>
          <a:noFill/>
          <a:ln w="9525">
            <a:noFill/>
            <a:miter lim="800000"/>
            <a:headEnd/>
            <a:tailEnd/>
          </a:ln>
        </p:spPr>
      </p:pic>
      <p:sp>
        <p:nvSpPr>
          <p:cNvPr id="15" name="Rectangle 14"/>
          <p:cNvSpPr/>
          <p:nvPr/>
        </p:nvSpPr>
        <p:spPr>
          <a:xfrm>
            <a:off x="3942572" y="6180435"/>
            <a:ext cx="3641125" cy="461665"/>
          </a:xfrm>
          <a:prstGeom prst="rect">
            <a:avLst/>
          </a:prstGeom>
        </p:spPr>
        <p:txBody>
          <a:bodyPr wrap="none">
            <a:spAutoFit/>
          </a:bodyPr>
          <a:lstStyle/>
          <a:p>
            <a:r>
              <a:rPr lang="en-US" sz="2400" dirty="0" smtClean="0"/>
              <a:t>Random Points: correlithms</a:t>
            </a:r>
            <a:endParaRPr lang="en-US" sz="2400" dirty="0"/>
          </a:p>
        </p:txBody>
      </p:sp>
      <p:pic>
        <p:nvPicPr>
          <p:cNvPr id="29698" name="Picture 2"/>
          <p:cNvPicPr>
            <a:picLocks noChangeAspect="1" noChangeArrowheads="1"/>
          </p:cNvPicPr>
          <p:nvPr/>
        </p:nvPicPr>
        <p:blipFill>
          <a:blip r:embed="rId3" cstate="print"/>
          <a:srcRect t="1148"/>
          <a:stretch>
            <a:fillRect/>
          </a:stretch>
        </p:blipFill>
        <p:spPr bwMode="auto">
          <a:xfrm>
            <a:off x="4326393" y="3347973"/>
            <a:ext cx="2950708" cy="2842506"/>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l="10521" r="14860"/>
          <a:stretch>
            <a:fillRect/>
          </a:stretch>
        </p:blipFill>
        <p:spPr bwMode="auto">
          <a:xfrm>
            <a:off x="1156161" y="3816531"/>
            <a:ext cx="2810232" cy="2404911"/>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l="16757"/>
          <a:stretch>
            <a:fillRect/>
          </a:stretch>
        </p:blipFill>
        <p:spPr bwMode="auto">
          <a:xfrm>
            <a:off x="4356100" y="1270000"/>
            <a:ext cx="2925763" cy="1828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7278130" cy="800400"/>
          </a:xfrm>
        </p:spPr>
        <p:txBody>
          <a:bodyPr>
            <a:normAutofit/>
          </a:bodyPr>
          <a:lstStyle/>
          <a:p>
            <a:pPr lvl="0" rtl="0" eaLnBrk="1" latinLnBrk="0" hangingPunct="1"/>
            <a:r>
              <a:rPr lang="en-US" sz="4000" kern="1200" dirty="0" smtClean="0">
                <a:solidFill>
                  <a:schemeClr val="tx1"/>
                </a:solidFill>
                <a:latin typeface="+mn-lt"/>
                <a:ea typeface="+mn-ea"/>
                <a:cs typeface="+mn-cs"/>
              </a:rPr>
              <a:t>Structure of Thoughts</a:t>
            </a:r>
            <a:endParaRPr lang="en-US" sz="5400" dirty="0"/>
          </a:p>
        </p:txBody>
      </p:sp>
      <p:pic>
        <p:nvPicPr>
          <p:cNvPr id="4" name="Picture 2"/>
          <p:cNvPicPr>
            <a:picLocks noChangeAspect="1" noChangeArrowheads="1"/>
          </p:cNvPicPr>
          <p:nvPr/>
        </p:nvPicPr>
        <p:blipFill>
          <a:blip r:embed="rId2" cstate="print"/>
          <a:srcRect/>
          <a:stretch>
            <a:fillRect/>
          </a:stretch>
        </p:blipFill>
        <p:spPr bwMode="auto">
          <a:xfrm>
            <a:off x="4600169" y="1612947"/>
            <a:ext cx="2778531" cy="418011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267324" y="1501049"/>
            <a:ext cx="3095872" cy="4340952"/>
          </a:xfrm>
          <a:prstGeom prst="rect">
            <a:avLst/>
          </a:prstGeom>
          <a:noFill/>
          <a:ln w="9525">
            <a:noFill/>
            <a:miter lim="800000"/>
            <a:headEnd/>
            <a:tailEnd/>
          </a:ln>
        </p:spPr>
      </p:pic>
      <p:sp>
        <p:nvSpPr>
          <p:cNvPr id="6" name="TextBox 5"/>
          <p:cNvSpPr txBox="1"/>
          <p:nvPr/>
        </p:nvSpPr>
        <p:spPr>
          <a:xfrm>
            <a:off x="342900" y="5981700"/>
            <a:ext cx="8597900" cy="400110"/>
          </a:xfrm>
          <a:prstGeom prst="rect">
            <a:avLst/>
          </a:prstGeom>
          <a:noFill/>
        </p:spPr>
        <p:txBody>
          <a:bodyPr wrap="square" rtlCol="0">
            <a:spAutoFit/>
          </a:bodyPr>
          <a:lstStyle/>
          <a:p>
            <a:r>
              <a:rPr lang="en-US" sz="2000" b="1" dirty="0" smtClean="0"/>
              <a:t>Quantum Cloud: </a:t>
            </a:r>
            <a:r>
              <a:rPr lang="en-US" sz="2000" dirty="0" smtClean="0"/>
              <a:t>Representation of high dimensions projected into 3 dimensions</a:t>
            </a:r>
            <a:endParaRPr lang="en-US" sz="2000" dirty="0"/>
          </a:p>
        </p:txBody>
      </p:sp>
      <p:sp>
        <p:nvSpPr>
          <p:cNvPr id="7" name="TextBox 6"/>
          <p:cNvSpPr txBox="1"/>
          <p:nvPr/>
        </p:nvSpPr>
        <p:spPr>
          <a:xfrm>
            <a:off x="2413000" y="1066800"/>
            <a:ext cx="3746500" cy="461665"/>
          </a:xfrm>
          <a:prstGeom prst="rect">
            <a:avLst/>
          </a:prstGeom>
          <a:noFill/>
        </p:spPr>
        <p:txBody>
          <a:bodyPr wrap="square" rtlCol="0">
            <a:spAutoFit/>
          </a:bodyPr>
          <a:lstStyle/>
          <a:p>
            <a:r>
              <a:rPr lang="en-US" sz="2400" dirty="0" smtClean="0"/>
              <a:t>Non-classical Quantum Field</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sz="4000" kern="1200" dirty="0" smtClean="0">
                <a:solidFill>
                  <a:schemeClr val="tx1"/>
                </a:solidFill>
                <a:latin typeface="+mn-lt"/>
                <a:ea typeface="+mn-ea"/>
                <a:cs typeface="+mn-cs"/>
              </a:rPr>
              <a:t>Thoughts and </a:t>
            </a:r>
            <a:r>
              <a:rPr lang="en-US" sz="4000" kern="1200" dirty="0" err="1" smtClean="0">
                <a:solidFill>
                  <a:schemeClr val="tx1"/>
                </a:solidFill>
                <a:latin typeface="+mn-lt"/>
                <a:ea typeface="+mn-ea"/>
                <a:cs typeface="+mn-cs"/>
              </a:rPr>
              <a:t>Spacetime</a:t>
            </a:r>
            <a:endParaRPr lang="en-US" sz="5400" dirty="0"/>
          </a:p>
        </p:txBody>
      </p:sp>
      <p:sp>
        <p:nvSpPr>
          <p:cNvPr id="3" name="Content Placeholder 2"/>
          <p:cNvSpPr>
            <a:spLocks noGrp="1"/>
          </p:cNvSpPr>
          <p:nvPr>
            <p:ph idx="1"/>
          </p:nvPr>
        </p:nvSpPr>
        <p:spPr>
          <a:xfrm>
            <a:off x="457200" y="1359244"/>
            <a:ext cx="8242300" cy="4901856"/>
          </a:xfrm>
        </p:spPr>
        <p:txBody>
          <a:bodyPr>
            <a:normAutofit fontScale="92500" lnSpcReduction="10000"/>
          </a:bodyPr>
          <a:lstStyle/>
          <a:p>
            <a:r>
              <a:rPr lang="en-US" sz="2800" dirty="0" smtClean="0"/>
              <a:t>Your choice of model understanding: (</a:t>
            </a:r>
            <a:r>
              <a:rPr lang="en-US" sz="2800" dirty="0" err="1" smtClean="0"/>
              <a:t>massless</a:t>
            </a:r>
            <a:r>
              <a:rPr lang="en-US" sz="2800" dirty="0" smtClean="0"/>
              <a:t>)</a:t>
            </a:r>
          </a:p>
          <a:p>
            <a:pPr lvl="1"/>
            <a:r>
              <a:rPr lang="en-US" sz="2400" dirty="0" smtClean="0"/>
              <a:t>Point/address in set of dimensions: easy to see</a:t>
            </a:r>
          </a:p>
          <a:p>
            <a:pPr lvl="1"/>
            <a:r>
              <a:rPr lang="en-US" sz="2400" dirty="0" smtClean="0"/>
              <a:t>Include collections of dimensions: allows void</a:t>
            </a:r>
          </a:p>
          <a:p>
            <a:r>
              <a:rPr lang="en-US" sz="2800" dirty="0" smtClean="0"/>
              <a:t>No distance metrics</a:t>
            </a:r>
          </a:p>
          <a:p>
            <a:pPr lvl="1"/>
            <a:r>
              <a:rPr lang="en-US" sz="2400" dirty="0" smtClean="0"/>
              <a:t>Coefficient/address is not classical distance</a:t>
            </a:r>
          </a:p>
          <a:p>
            <a:pPr lvl="1"/>
            <a:r>
              <a:rPr lang="en-US" sz="2400" dirty="0" smtClean="0"/>
              <a:t>Semantics relationships are metrics of distinction</a:t>
            </a:r>
          </a:p>
          <a:p>
            <a:r>
              <a:rPr lang="en-US" sz="2800" dirty="0" smtClean="0"/>
              <a:t>Primitive change without time</a:t>
            </a:r>
          </a:p>
          <a:p>
            <a:pPr lvl="1"/>
            <a:r>
              <a:rPr lang="en-US" sz="2400" dirty="0" smtClean="0"/>
              <a:t>Changes of state without any universal clock</a:t>
            </a:r>
          </a:p>
          <a:p>
            <a:pPr lvl="1"/>
            <a:r>
              <a:rPr lang="en-US" sz="2400" dirty="0" smtClean="0"/>
              <a:t>State changes represents complexity increase</a:t>
            </a:r>
          </a:p>
          <a:p>
            <a:r>
              <a:rPr lang="en-US" dirty="0" smtClean="0"/>
              <a:t>Related metrics (no velocity, energy, mass, etc)</a:t>
            </a:r>
          </a:p>
          <a:p>
            <a:pPr lvl="1"/>
            <a:r>
              <a:rPr lang="en-US" sz="2400" dirty="0" smtClean="0"/>
              <a:t>Computing without energy (all </a:t>
            </a:r>
            <a:r>
              <a:rPr lang="en-US" sz="2400" dirty="0" err="1" smtClean="0"/>
              <a:t>infor</a:t>
            </a:r>
            <a:r>
              <a:rPr lang="en-US" sz="2400" dirty="0" smtClean="0"/>
              <a:t> in right location and form).</a:t>
            </a:r>
          </a:p>
          <a:p>
            <a:pPr lvl="1"/>
            <a:r>
              <a:rPr lang="en-US" sz="2400" dirty="0" smtClean="0"/>
              <a:t>Ordering increases complexity (No entropy or negative entropy)</a:t>
            </a:r>
          </a:p>
        </p:txBody>
      </p:sp>
      <p:pic>
        <p:nvPicPr>
          <p:cNvPr id="4" name="Picture 2"/>
          <p:cNvPicPr>
            <a:picLocks noChangeAspect="1" noChangeArrowheads="1"/>
          </p:cNvPicPr>
          <p:nvPr/>
        </p:nvPicPr>
        <p:blipFill>
          <a:blip r:embed="rId2" cstate="print"/>
          <a:srcRect/>
          <a:stretch>
            <a:fillRect/>
          </a:stretch>
        </p:blipFill>
        <p:spPr bwMode="auto">
          <a:xfrm>
            <a:off x="6912089" y="2107409"/>
            <a:ext cx="1952511" cy="2591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kern="1200" dirty="0" smtClean="0">
                <a:solidFill>
                  <a:schemeClr val="tx1"/>
                </a:solidFill>
                <a:latin typeface="+mn-lt"/>
                <a:ea typeface="+mn-ea"/>
                <a:cs typeface="+mn-cs"/>
              </a:rPr>
              <a:t>Where are Thoughts</a:t>
            </a:r>
            <a:endParaRPr lang="en-US" sz="6000" dirty="0"/>
          </a:p>
        </p:txBody>
      </p:sp>
      <p:pic>
        <p:nvPicPr>
          <p:cNvPr id="7" name="Picture 2"/>
          <p:cNvPicPr>
            <a:picLocks noChangeAspect="1" noChangeArrowheads="1"/>
          </p:cNvPicPr>
          <p:nvPr/>
        </p:nvPicPr>
        <p:blipFill>
          <a:blip r:embed="rId3" cstate="print"/>
          <a:srcRect/>
          <a:stretch>
            <a:fillRect/>
          </a:stretch>
        </p:blipFill>
        <p:spPr bwMode="auto">
          <a:xfrm>
            <a:off x="436563" y="1794600"/>
            <a:ext cx="8220075" cy="4514850"/>
          </a:xfrm>
          <a:prstGeom prst="rect">
            <a:avLst/>
          </a:prstGeom>
          <a:noFill/>
          <a:ln w="9525">
            <a:noFill/>
            <a:miter lim="800000"/>
            <a:headEnd/>
            <a:tailEnd/>
          </a:ln>
        </p:spPr>
      </p:pic>
      <p:sp>
        <p:nvSpPr>
          <p:cNvPr id="4" name="TextBox 3"/>
          <p:cNvSpPr txBox="1"/>
          <p:nvPr/>
        </p:nvSpPr>
        <p:spPr>
          <a:xfrm>
            <a:off x="1346200" y="1143000"/>
            <a:ext cx="6184900" cy="461665"/>
          </a:xfrm>
          <a:prstGeom prst="rect">
            <a:avLst/>
          </a:prstGeom>
          <a:noFill/>
        </p:spPr>
        <p:txBody>
          <a:bodyPr wrap="square" rtlCol="0">
            <a:spAutoFit/>
          </a:bodyPr>
          <a:lstStyle/>
          <a:p>
            <a:r>
              <a:rPr lang="en-US" sz="2400" dirty="0" smtClean="0"/>
              <a:t>Locations in Quantum State space: Where am I?</a:t>
            </a:r>
            <a:endParaRPr lang="en-US" sz="2400" dirty="0"/>
          </a:p>
        </p:txBody>
      </p:sp>
      <p:sp>
        <p:nvSpPr>
          <p:cNvPr id="5" name="TextBox 4"/>
          <p:cNvSpPr txBox="1"/>
          <p:nvPr/>
        </p:nvSpPr>
        <p:spPr>
          <a:xfrm>
            <a:off x="3568700" y="5753100"/>
            <a:ext cx="774700" cy="369332"/>
          </a:xfrm>
          <a:prstGeom prst="rect">
            <a:avLst/>
          </a:prstGeom>
          <a:solidFill>
            <a:schemeClr val="bg1"/>
          </a:solidFill>
        </p:spPr>
        <p:txBody>
          <a:bodyPr wrap="square" rtlCol="0">
            <a:spAutoFit/>
          </a:bodyPr>
          <a:lstStyle/>
          <a:p>
            <a:pPr algn="ctr"/>
            <a:r>
              <a:rPr lang="en-US" dirty="0" smtClean="0"/>
              <a:t>I am 1</a:t>
            </a:r>
            <a:endParaRPr lang="en-US" dirty="0"/>
          </a:p>
        </p:txBody>
      </p:sp>
      <p:sp>
        <p:nvSpPr>
          <p:cNvPr id="6" name="TextBox 5"/>
          <p:cNvSpPr txBox="1"/>
          <p:nvPr/>
        </p:nvSpPr>
        <p:spPr>
          <a:xfrm>
            <a:off x="7289800" y="5588000"/>
            <a:ext cx="774700" cy="369332"/>
          </a:xfrm>
          <a:prstGeom prst="rect">
            <a:avLst/>
          </a:prstGeom>
          <a:solidFill>
            <a:schemeClr val="bg1"/>
          </a:solidFill>
        </p:spPr>
        <p:txBody>
          <a:bodyPr wrap="square" rtlCol="0">
            <a:spAutoFit/>
          </a:bodyPr>
          <a:lstStyle/>
          <a:p>
            <a:pPr algn="ctr"/>
            <a:r>
              <a:rPr lang="en-US" dirty="0" smtClean="0"/>
              <a:t>I am 2</a:t>
            </a:r>
            <a:endParaRPr lang="en-US" dirty="0"/>
          </a:p>
        </p:txBody>
      </p:sp>
      <p:cxnSp>
        <p:nvCxnSpPr>
          <p:cNvPr id="10" name="Straight Arrow Connector 9"/>
          <p:cNvCxnSpPr/>
          <p:nvPr/>
        </p:nvCxnSpPr>
        <p:spPr>
          <a:xfrm flipV="1">
            <a:off x="2311400" y="3476625"/>
            <a:ext cx="517525" cy="53975"/>
          </a:xfrm>
          <a:prstGeom prst="straightConnector1">
            <a:avLst/>
          </a:prstGeom>
          <a:ln w="5715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63900" y="4654550"/>
            <a:ext cx="527050" cy="130176"/>
          </a:xfrm>
          <a:prstGeom prst="straightConnector1">
            <a:avLst/>
          </a:prstGeom>
          <a:ln w="5715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51100" y="4851400"/>
            <a:ext cx="558800" cy="369332"/>
          </a:xfrm>
          <a:prstGeom prst="rect">
            <a:avLst/>
          </a:prstGeom>
          <a:solidFill>
            <a:schemeClr val="bg1"/>
          </a:solidFill>
        </p:spPr>
        <p:txBody>
          <a:bodyPr wrap="square" rtlCol="0">
            <a:spAutoFit/>
          </a:bodyPr>
          <a:lstStyle/>
          <a:p>
            <a:pPr algn="ctr"/>
            <a:r>
              <a:rPr lang="en-US" dirty="0" smtClean="0"/>
              <a:t>S1B</a:t>
            </a:r>
            <a:endParaRPr lang="en-US" dirty="0"/>
          </a:p>
        </p:txBody>
      </p:sp>
      <p:sp>
        <p:nvSpPr>
          <p:cNvPr id="18" name="TextBox 17"/>
          <p:cNvSpPr txBox="1"/>
          <p:nvPr/>
        </p:nvSpPr>
        <p:spPr>
          <a:xfrm>
            <a:off x="6464300" y="4140200"/>
            <a:ext cx="558800" cy="369332"/>
          </a:xfrm>
          <a:prstGeom prst="rect">
            <a:avLst/>
          </a:prstGeom>
          <a:solidFill>
            <a:schemeClr val="bg1"/>
          </a:solidFill>
        </p:spPr>
        <p:txBody>
          <a:bodyPr wrap="square" rtlCol="0">
            <a:spAutoFit/>
          </a:bodyPr>
          <a:lstStyle/>
          <a:p>
            <a:pPr algn="ctr"/>
            <a:r>
              <a:rPr lang="en-US" dirty="0" smtClean="0"/>
              <a:t>S2B</a:t>
            </a:r>
            <a:endParaRPr lang="en-US" dirty="0"/>
          </a:p>
        </p:txBody>
      </p:sp>
      <p:sp>
        <p:nvSpPr>
          <p:cNvPr id="19" name="TextBox 18"/>
          <p:cNvSpPr txBox="1"/>
          <p:nvPr/>
        </p:nvSpPr>
        <p:spPr>
          <a:xfrm>
            <a:off x="1384300" y="3251200"/>
            <a:ext cx="558800" cy="369332"/>
          </a:xfrm>
          <a:prstGeom prst="rect">
            <a:avLst/>
          </a:prstGeom>
          <a:solidFill>
            <a:schemeClr val="bg1"/>
          </a:solidFill>
        </p:spPr>
        <p:txBody>
          <a:bodyPr wrap="square" rtlCol="0">
            <a:spAutoFit/>
          </a:bodyPr>
          <a:lstStyle/>
          <a:p>
            <a:pPr algn="ctr"/>
            <a:r>
              <a:rPr lang="en-US" dirty="0" smtClean="0"/>
              <a:t>S1A</a:t>
            </a:r>
            <a:endParaRPr lang="en-US" dirty="0"/>
          </a:p>
        </p:txBody>
      </p:sp>
      <p:sp>
        <p:nvSpPr>
          <p:cNvPr id="20" name="TextBox 19"/>
          <p:cNvSpPr txBox="1"/>
          <p:nvPr/>
        </p:nvSpPr>
        <p:spPr>
          <a:xfrm>
            <a:off x="6832600" y="2933700"/>
            <a:ext cx="558800" cy="369332"/>
          </a:xfrm>
          <a:prstGeom prst="rect">
            <a:avLst/>
          </a:prstGeom>
          <a:solidFill>
            <a:schemeClr val="bg1"/>
          </a:solidFill>
        </p:spPr>
        <p:txBody>
          <a:bodyPr wrap="square" rtlCol="0">
            <a:spAutoFit/>
          </a:bodyPr>
          <a:lstStyle/>
          <a:p>
            <a:pPr algn="ctr"/>
            <a:r>
              <a:rPr lang="en-US" dirty="0" smtClean="0"/>
              <a:t>S2A</a:t>
            </a:r>
            <a:endParaRPr lang="en-US" dirty="0"/>
          </a:p>
        </p:txBody>
      </p:sp>
      <p:sp>
        <p:nvSpPr>
          <p:cNvPr id="21" name="TextBox 20"/>
          <p:cNvSpPr txBox="1"/>
          <p:nvPr/>
        </p:nvSpPr>
        <p:spPr>
          <a:xfrm>
            <a:off x="1447800" y="3975100"/>
            <a:ext cx="1117600" cy="369332"/>
          </a:xfrm>
          <a:prstGeom prst="rect">
            <a:avLst/>
          </a:prstGeom>
          <a:solidFill>
            <a:schemeClr val="bg1"/>
          </a:solidFill>
        </p:spPr>
        <p:txBody>
          <a:bodyPr wrap="square" rtlCol="0">
            <a:spAutoFit/>
          </a:bodyPr>
          <a:lstStyle/>
          <a:p>
            <a:pPr algn="ctr"/>
            <a:r>
              <a:rPr lang="en-US" dirty="0" smtClean="0"/>
              <a:t>telepathy</a:t>
            </a:r>
            <a:endParaRPr lang="en-US" dirty="0"/>
          </a:p>
        </p:txBody>
      </p:sp>
      <p:sp>
        <p:nvSpPr>
          <p:cNvPr id="22" name="TextBox 21"/>
          <p:cNvSpPr txBox="1"/>
          <p:nvPr/>
        </p:nvSpPr>
        <p:spPr>
          <a:xfrm>
            <a:off x="6451600" y="3517900"/>
            <a:ext cx="977900" cy="369332"/>
          </a:xfrm>
          <a:prstGeom prst="rect">
            <a:avLst/>
          </a:prstGeom>
          <a:solidFill>
            <a:schemeClr val="bg1"/>
          </a:solidFill>
        </p:spPr>
        <p:txBody>
          <a:bodyPr wrap="square" rtlCol="0">
            <a:spAutoFit/>
          </a:bodyPr>
          <a:lstStyle/>
          <a:p>
            <a:pPr algn="ctr"/>
            <a:r>
              <a:rPr lang="en-US" dirty="0" smtClean="0"/>
              <a:t>thought</a:t>
            </a:r>
            <a:endParaRPr lang="en-US" dirty="0"/>
          </a:p>
        </p:txBody>
      </p:sp>
      <p:sp>
        <p:nvSpPr>
          <p:cNvPr id="23" name="TextBox 22"/>
          <p:cNvSpPr txBox="1"/>
          <p:nvPr/>
        </p:nvSpPr>
        <p:spPr>
          <a:xfrm>
            <a:off x="4000500" y="2527300"/>
            <a:ext cx="889000" cy="646331"/>
          </a:xfrm>
          <a:prstGeom prst="rect">
            <a:avLst/>
          </a:prstGeom>
          <a:solidFill>
            <a:schemeClr val="bg1"/>
          </a:solidFill>
        </p:spPr>
        <p:txBody>
          <a:bodyPr wrap="square" rtlCol="0">
            <a:spAutoFit/>
          </a:bodyPr>
          <a:lstStyle/>
          <a:p>
            <a:pPr algn="ctr"/>
            <a:r>
              <a:rPr lang="en-US" dirty="0" smtClean="0"/>
              <a:t>Aka Chords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354151"/>
            <a:ext cx="7278130" cy="800400"/>
          </a:xfrm>
        </p:spPr>
        <p:txBody>
          <a:bodyPr/>
          <a:lstStyle/>
          <a:p>
            <a:r>
              <a:rPr lang="en-US" dirty="0" smtClean="0"/>
              <a:t>Spatial &amp; Dimensional Topics</a:t>
            </a:r>
            <a:endParaRPr lang="en-US" dirty="0"/>
          </a:p>
        </p:txBody>
      </p:sp>
      <p:sp>
        <p:nvSpPr>
          <p:cNvPr id="3" name="Content Placeholder 2"/>
          <p:cNvSpPr>
            <a:spLocks noGrp="1"/>
          </p:cNvSpPr>
          <p:nvPr>
            <p:ph idx="1"/>
          </p:nvPr>
        </p:nvSpPr>
        <p:spPr>
          <a:xfrm>
            <a:off x="510209" y="1478513"/>
            <a:ext cx="8156713" cy="4670495"/>
          </a:xfrm>
        </p:spPr>
        <p:txBody>
          <a:bodyPr>
            <a:normAutofit fontScale="92500" lnSpcReduction="20000"/>
          </a:bodyPr>
          <a:lstStyle/>
          <a:p>
            <a:r>
              <a:rPr lang="en-US" dirty="0" smtClean="0"/>
              <a:t>Many dimensions represented by lotus flowers</a:t>
            </a:r>
          </a:p>
          <a:p>
            <a:r>
              <a:rPr lang="en-US" dirty="0" smtClean="0"/>
              <a:t>High dimensional vs. holographic</a:t>
            </a:r>
          </a:p>
          <a:p>
            <a:r>
              <a:rPr lang="en-US" dirty="0" smtClean="0"/>
              <a:t>Topology/Relationships/Connection</a:t>
            </a:r>
          </a:p>
          <a:p>
            <a:r>
              <a:rPr lang="en-US" dirty="0" smtClean="0"/>
              <a:t>Tetrahedron shapes</a:t>
            </a:r>
          </a:p>
          <a:p>
            <a:r>
              <a:rPr lang="en-US" dirty="0" smtClean="0"/>
              <a:t>Structure and Forms</a:t>
            </a:r>
          </a:p>
          <a:p>
            <a:r>
              <a:rPr lang="en-US" dirty="0" smtClean="0"/>
              <a:t>Kinetic sculpture for thought</a:t>
            </a:r>
          </a:p>
          <a:p>
            <a:r>
              <a:rPr lang="en-US" dirty="0" smtClean="0"/>
              <a:t>Observer frames</a:t>
            </a:r>
          </a:p>
          <a:p>
            <a:r>
              <a:rPr lang="en-US" dirty="0" smtClean="0"/>
              <a:t>Non-locality means dimensions</a:t>
            </a:r>
          </a:p>
          <a:p>
            <a:r>
              <a:rPr lang="en-US" dirty="0" smtClean="0"/>
              <a:t>Smarter if more dimensions</a:t>
            </a:r>
          </a:p>
          <a:p>
            <a:r>
              <a:rPr lang="en-US" dirty="0" smtClean="0"/>
              <a:t>Rotes as mind “internet” packets</a:t>
            </a:r>
          </a:p>
        </p:txBody>
      </p:sp>
      <p:pic>
        <p:nvPicPr>
          <p:cNvPr id="33794" name="Picture 2"/>
          <p:cNvPicPr>
            <a:picLocks noChangeAspect="1" noChangeArrowheads="1"/>
          </p:cNvPicPr>
          <p:nvPr/>
        </p:nvPicPr>
        <p:blipFill>
          <a:blip r:embed="rId2" cstate="print"/>
          <a:srcRect/>
          <a:stretch>
            <a:fillRect/>
          </a:stretch>
        </p:blipFill>
        <p:spPr bwMode="auto">
          <a:xfrm>
            <a:off x="6361040" y="3048001"/>
            <a:ext cx="2206511" cy="292873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Oneness  vs. Connection </a:t>
            </a:r>
            <a:endParaRPr lang="en-US" dirty="0"/>
          </a:p>
        </p:txBody>
      </p:sp>
      <p:sp>
        <p:nvSpPr>
          <p:cNvPr id="3" name="Content Placeholder 2"/>
          <p:cNvSpPr>
            <a:spLocks noGrp="1"/>
          </p:cNvSpPr>
          <p:nvPr>
            <p:ph idx="1"/>
          </p:nvPr>
        </p:nvSpPr>
        <p:spPr/>
        <p:txBody>
          <a:bodyPr/>
          <a:lstStyle/>
          <a:p>
            <a:r>
              <a:rPr lang="en-US" dirty="0" smtClean="0"/>
              <a:t>Oneness means no separation (no space)</a:t>
            </a:r>
          </a:p>
          <a:p>
            <a:r>
              <a:rPr lang="en-US" dirty="0" smtClean="0"/>
              <a:t>Oneness means more than connection</a:t>
            </a:r>
          </a:p>
          <a:p>
            <a:r>
              <a:rPr lang="en-US" dirty="0" smtClean="0"/>
              <a:t>Individuality is an illusion</a:t>
            </a:r>
          </a:p>
          <a:p>
            <a:r>
              <a:rPr lang="en-US" dirty="0" smtClean="0"/>
              <a:t>Separateness is an illusion</a:t>
            </a:r>
          </a:p>
          <a:p>
            <a:r>
              <a:rPr lang="en-US" dirty="0" smtClean="0"/>
              <a:t>Connected over space</a:t>
            </a:r>
          </a:p>
          <a:p>
            <a:r>
              <a:rPr lang="en-US" dirty="0" smtClean="0"/>
              <a:t>Connected over time</a:t>
            </a:r>
          </a:p>
          <a:p>
            <a:r>
              <a:rPr lang="en-US" dirty="0" smtClean="0"/>
              <a:t>Oneness dimensionality doesn’t fit well in 4D</a:t>
            </a:r>
          </a:p>
          <a:p>
            <a:pPr>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are Thoughts</a:t>
            </a:r>
            <a:endParaRPr lang="en-US" dirty="0"/>
          </a:p>
        </p:txBody>
      </p:sp>
      <p:sp>
        <p:nvSpPr>
          <p:cNvPr id="3" name="Content Placeholder 2"/>
          <p:cNvSpPr>
            <a:spLocks noGrp="1"/>
          </p:cNvSpPr>
          <p:nvPr>
            <p:ph idx="1"/>
          </p:nvPr>
        </p:nvSpPr>
        <p:spPr>
          <a:xfrm>
            <a:off x="755373" y="2048355"/>
            <a:ext cx="8024189" cy="4524721"/>
          </a:xfrm>
        </p:spPr>
        <p:txBody>
          <a:bodyPr>
            <a:normAutofit fontScale="70000" lnSpcReduction="20000"/>
          </a:bodyPr>
          <a:lstStyle/>
          <a:p>
            <a:r>
              <a:rPr lang="en-US" dirty="0" smtClean="0"/>
              <a:t>The Now (how big is your now?)</a:t>
            </a:r>
          </a:p>
          <a:p>
            <a:r>
              <a:rPr lang="en-US" dirty="0" smtClean="0"/>
              <a:t>State change as proto-time even in spiritual world</a:t>
            </a:r>
          </a:p>
          <a:p>
            <a:r>
              <a:rPr lang="en-US" dirty="0" smtClean="0"/>
              <a:t>Sequential vs. Concurrency</a:t>
            </a:r>
          </a:p>
          <a:p>
            <a:r>
              <a:rPr lang="en-US" dirty="0" smtClean="0"/>
              <a:t>Causality vs. entanglement vs. synchronicity</a:t>
            </a:r>
          </a:p>
          <a:p>
            <a:r>
              <a:rPr lang="en-US" dirty="0" smtClean="0"/>
              <a:t>Simultaneous and Parallelism</a:t>
            </a:r>
          </a:p>
          <a:p>
            <a:r>
              <a:rPr lang="en-US" dirty="0" smtClean="0"/>
              <a:t>Time line and Panoramic Time</a:t>
            </a:r>
          </a:p>
          <a:p>
            <a:r>
              <a:rPr lang="en-US" dirty="0" smtClean="0"/>
              <a:t>Time dilation and Time smearing</a:t>
            </a:r>
          </a:p>
          <a:p>
            <a:r>
              <a:rPr lang="en-US" dirty="0" smtClean="0"/>
              <a:t>Precognition and 10,000 pictures</a:t>
            </a:r>
          </a:p>
          <a:p>
            <a:r>
              <a:rPr lang="en-US" dirty="0" smtClean="0"/>
              <a:t>Memory and remembering the past/future</a:t>
            </a:r>
          </a:p>
          <a:p>
            <a:r>
              <a:rPr lang="en-US" dirty="0" smtClean="0"/>
              <a:t>Time disassociation and NDE Tunnel </a:t>
            </a:r>
          </a:p>
          <a:p>
            <a:r>
              <a:rPr lang="en-US" dirty="0" smtClean="0"/>
              <a:t>Survival and reincarnation</a:t>
            </a:r>
          </a:p>
          <a:p>
            <a:r>
              <a:rPr lang="en-US" dirty="0" smtClean="0"/>
              <a:t>I am Eternity</a:t>
            </a:r>
            <a:endParaRPr lang="en-US" dirty="0" smtClean="0"/>
          </a:p>
        </p:txBody>
      </p:sp>
      <p:sp>
        <p:nvSpPr>
          <p:cNvPr id="4" name="Rectangle 3"/>
          <p:cNvSpPr/>
          <p:nvPr/>
        </p:nvSpPr>
        <p:spPr>
          <a:xfrm>
            <a:off x="1504125" y="1078253"/>
            <a:ext cx="5214730" cy="830997"/>
          </a:xfrm>
          <a:prstGeom prst="rect">
            <a:avLst/>
          </a:prstGeom>
          <a:solidFill>
            <a:schemeClr val="tx2">
              <a:lumMod val="20000"/>
              <a:lumOff val="80000"/>
            </a:schemeClr>
          </a:solidFill>
        </p:spPr>
        <p:txBody>
          <a:bodyPr wrap="square">
            <a:spAutoFit/>
          </a:bodyPr>
          <a:lstStyle/>
          <a:p>
            <a:pPr algn="ctr"/>
            <a:r>
              <a:rPr lang="en-US" sz="2400" dirty="0" smtClean="0"/>
              <a:t>“Time is what prevents everything from happening at once”. John Wheeler</a:t>
            </a:r>
            <a:endParaRPr lang="en-US" sz="2400" dirty="0"/>
          </a:p>
        </p:txBody>
      </p:sp>
      <p:pic>
        <p:nvPicPr>
          <p:cNvPr id="34819" name="Picture 3"/>
          <p:cNvPicPr>
            <a:picLocks noChangeAspect="1" noChangeArrowheads="1"/>
          </p:cNvPicPr>
          <p:nvPr/>
        </p:nvPicPr>
        <p:blipFill>
          <a:blip r:embed="rId2" cstate="print"/>
          <a:srcRect t="10491" r="7230"/>
          <a:stretch>
            <a:fillRect/>
          </a:stretch>
        </p:blipFill>
        <p:spPr bwMode="auto">
          <a:xfrm>
            <a:off x="7081219" y="2054086"/>
            <a:ext cx="1186064" cy="1424855"/>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877877" y="4970393"/>
            <a:ext cx="1643271" cy="1367042"/>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6879534" y="3509755"/>
            <a:ext cx="1641613" cy="1428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and Meaning</a:t>
            </a:r>
            <a:endParaRPr lang="en-US" dirty="0"/>
          </a:p>
        </p:txBody>
      </p:sp>
      <p:sp>
        <p:nvSpPr>
          <p:cNvPr id="3" name="Content Placeholder 2"/>
          <p:cNvSpPr>
            <a:spLocks noGrp="1"/>
          </p:cNvSpPr>
          <p:nvPr>
            <p:ph idx="1"/>
          </p:nvPr>
        </p:nvSpPr>
        <p:spPr>
          <a:xfrm>
            <a:off x="873457" y="1400704"/>
            <a:ext cx="7601806" cy="4766920"/>
          </a:xfrm>
        </p:spPr>
        <p:txBody>
          <a:bodyPr>
            <a:normAutofit fontScale="77500" lnSpcReduction="20000"/>
          </a:bodyPr>
          <a:lstStyle/>
          <a:p>
            <a:r>
              <a:rPr lang="en-US" dirty="0" smtClean="0"/>
              <a:t>Human meaning inside mind but project “out there” </a:t>
            </a:r>
          </a:p>
          <a:p>
            <a:r>
              <a:rPr lang="en-US" dirty="0" smtClean="0"/>
              <a:t>Meaning are locations in hyperspace (focus levels)</a:t>
            </a:r>
          </a:p>
          <a:p>
            <a:r>
              <a:rPr lang="en-US" dirty="0" smtClean="0"/>
              <a:t>Content addressable memories</a:t>
            </a:r>
          </a:p>
          <a:p>
            <a:r>
              <a:rPr lang="en-US" dirty="0" smtClean="0"/>
              <a:t>Common sense local relationships</a:t>
            </a:r>
          </a:p>
          <a:p>
            <a:r>
              <a:rPr lang="en-US" dirty="0" smtClean="0"/>
              <a:t>Understanding</a:t>
            </a:r>
          </a:p>
          <a:p>
            <a:r>
              <a:rPr lang="en-US" dirty="0" smtClean="0"/>
              <a:t>Knowing</a:t>
            </a:r>
          </a:p>
          <a:p>
            <a:r>
              <a:rPr lang="en-US" dirty="0" smtClean="0"/>
              <a:t>Meaning</a:t>
            </a:r>
          </a:p>
          <a:p>
            <a:r>
              <a:rPr lang="en-US" dirty="0" smtClean="0"/>
              <a:t>Abstraction and Archetypes</a:t>
            </a:r>
          </a:p>
          <a:p>
            <a:r>
              <a:rPr lang="en-US" dirty="0" smtClean="0"/>
              <a:t>Akashic records</a:t>
            </a:r>
          </a:p>
          <a:p>
            <a:r>
              <a:rPr lang="en-US" dirty="0" smtClean="0"/>
              <a:t>Telepathy based on some universal meaning</a:t>
            </a:r>
          </a:p>
          <a:p>
            <a:r>
              <a:rPr lang="en-US" dirty="0" smtClean="0"/>
              <a:t>Animal/plant/nature communication</a:t>
            </a:r>
          </a:p>
          <a:p>
            <a:r>
              <a:rPr lang="en-US" dirty="0" smtClean="0"/>
              <a:t>Unconscious optimization and Gestalt answers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0452" y="327647"/>
            <a:ext cx="7278130" cy="800400"/>
          </a:xfrm>
        </p:spPr>
        <p:txBody>
          <a:bodyPr/>
          <a:lstStyle/>
          <a:p>
            <a:r>
              <a:rPr lang="en-US" dirty="0"/>
              <a:t>Abstract</a:t>
            </a:r>
          </a:p>
        </p:txBody>
      </p:sp>
      <p:sp>
        <p:nvSpPr>
          <p:cNvPr id="33796" name="Rectangle 4"/>
          <p:cNvSpPr>
            <a:spLocks noChangeArrowheads="1"/>
          </p:cNvSpPr>
          <p:nvPr/>
        </p:nvSpPr>
        <p:spPr bwMode="auto">
          <a:xfrm>
            <a:off x="646833" y="1417477"/>
            <a:ext cx="7937609" cy="5078313"/>
          </a:xfrm>
          <a:prstGeom prst="rect">
            <a:avLst/>
          </a:prstGeom>
          <a:noFill/>
          <a:ln w="9525">
            <a:noFill/>
            <a:miter lim="800000"/>
            <a:headEnd/>
            <a:tailEnd/>
          </a:ln>
          <a:effectLst/>
        </p:spPr>
        <p:txBody>
          <a:bodyPr wrap="square" anchor="ctr">
            <a:spAutoFit/>
          </a:bodyPr>
          <a:lstStyle/>
          <a:p>
            <a:r>
              <a:rPr lang="en-US" dirty="0" smtClean="0"/>
              <a:t>This presentation will focus on what thoughts are and how they are represented as quantum vibrations. This includes such topics as brain-mind connection, law of attraction, meaning and semantics spaces. Also will explore more in depth, how a quantum thought model is different than a classical mind, especially related to metaphysics topics.</a:t>
            </a:r>
            <a:br>
              <a:rPr lang="en-US" dirty="0" smtClean="0"/>
            </a:br>
            <a:r>
              <a:rPr lang="en-US" dirty="0" smtClean="0"/>
              <a:t/>
            </a:r>
            <a:br>
              <a:rPr lang="en-US" dirty="0" smtClean="0"/>
            </a:br>
            <a:r>
              <a:rPr lang="en-US" dirty="0" smtClean="0"/>
              <a:t>Quantum vibrations essentially form a high dimensional space that is beyond a classical space time. Since none of the brain scientists can measure these quantum vibrations the spirit running the brain is not "believed" by classical neurologists. This quantum space has all the properties to support properties of mind, including storage of memories, universal computing, quantum probabilities, common sense representation, abstraction without hierarchy, law of attraction, non-local interaction in 3-space, precognitive and non-local time behaviors. Many metaphysical examples will be used to illustrate this quantum mind model, including subtle energy, remote viewing, NDE tunnels, PK/REG etc.</a:t>
            </a:r>
            <a:br>
              <a:rPr lang="en-US" dirty="0" smtClean="0"/>
            </a:br>
            <a:r>
              <a:rPr lang="en-US" dirty="0" smtClean="0"/>
              <a:t/>
            </a:r>
            <a:br>
              <a:rPr lang="en-US" dirty="0" smtClean="0"/>
            </a:br>
            <a:r>
              <a:rPr lang="en-US" dirty="0" smtClean="0"/>
              <a:t>We’ll discuss any metaphysics questions/experiences for which you've always wanted to get a better understanding!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3" y="356525"/>
            <a:ext cx="7218218" cy="800400"/>
          </a:xfrm>
        </p:spPr>
        <p:txBody>
          <a:bodyPr>
            <a:normAutofit fontScale="90000"/>
          </a:bodyPr>
          <a:lstStyle/>
          <a:p>
            <a:r>
              <a:rPr lang="en-US" dirty="0" smtClean="0"/>
              <a:t>Equations for Law of Attraction?</a:t>
            </a:r>
            <a:endParaRPr lang="en-US" dirty="0"/>
          </a:p>
        </p:txBody>
      </p:sp>
      <p:sp>
        <p:nvSpPr>
          <p:cNvPr id="3" name="Content Placeholder 2"/>
          <p:cNvSpPr>
            <a:spLocks noGrp="1"/>
          </p:cNvSpPr>
          <p:nvPr>
            <p:ph idx="1"/>
          </p:nvPr>
        </p:nvSpPr>
        <p:spPr>
          <a:xfrm>
            <a:off x="484101" y="1521434"/>
            <a:ext cx="8229600" cy="4766920"/>
          </a:xfrm>
        </p:spPr>
        <p:txBody>
          <a:bodyPr>
            <a:normAutofit fontScale="92500" lnSpcReduction="20000"/>
          </a:bodyPr>
          <a:lstStyle/>
          <a:p>
            <a:r>
              <a:rPr lang="en-US" dirty="0" smtClean="0"/>
              <a:t>Semantic/meaning space of attraction</a:t>
            </a:r>
          </a:p>
          <a:p>
            <a:r>
              <a:rPr lang="en-US" dirty="0" smtClean="0"/>
              <a:t>Inclusion based universe (source strands)</a:t>
            </a:r>
          </a:p>
          <a:p>
            <a:r>
              <a:rPr lang="en-US" dirty="0" smtClean="0"/>
              <a:t>Emotional state based ladder</a:t>
            </a:r>
          </a:p>
          <a:p>
            <a:r>
              <a:rPr lang="en-US" dirty="0" smtClean="0"/>
              <a:t>Contrast is actualization of all probabilities</a:t>
            </a:r>
          </a:p>
          <a:p>
            <a:r>
              <a:rPr lang="en-US" dirty="0" smtClean="0"/>
              <a:t>The gap is pinching off energy flow</a:t>
            </a:r>
          </a:p>
          <a:p>
            <a:r>
              <a:rPr lang="en-US" dirty="0" smtClean="0"/>
              <a:t>Leading edge of Source </a:t>
            </a:r>
          </a:p>
          <a:p>
            <a:r>
              <a:rPr lang="en-US" dirty="0" smtClean="0"/>
              <a:t>Vibrational escrow</a:t>
            </a:r>
          </a:p>
          <a:p>
            <a:r>
              <a:rPr lang="en-US" dirty="0" smtClean="0"/>
              <a:t>Vortex for </a:t>
            </a:r>
            <a:r>
              <a:rPr lang="en-US" dirty="0" smtClean="0"/>
              <a:t>emotion/thoughts</a:t>
            </a:r>
            <a:endParaRPr lang="en-US" dirty="0" smtClean="0"/>
          </a:p>
          <a:p>
            <a:r>
              <a:rPr lang="en-US" dirty="0" smtClean="0"/>
              <a:t>Expect cooperative components</a:t>
            </a:r>
          </a:p>
          <a:p>
            <a:r>
              <a:rPr lang="en-US" dirty="0" smtClean="0"/>
              <a:t>Abraham is “We” or multi-being</a:t>
            </a:r>
          </a:p>
        </p:txBody>
      </p:sp>
      <p:pic>
        <p:nvPicPr>
          <p:cNvPr id="45058" name="Picture 2"/>
          <p:cNvPicPr>
            <a:picLocks noChangeAspect="1" noChangeArrowheads="1"/>
          </p:cNvPicPr>
          <p:nvPr/>
        </p:nvPicPr>
        <p:blipFill>
          <a:blip r:embed="rId2" cstate="print"/>
          <a:srcRect r="3471" b="5462"/>
          <a:stretch>
            <a:fillRect/>
          </a:stretch>
        </p:blipFill>
        <p:spPr bwMode="auto">
          <a:xfrm>
            <a:off x="6338889" y="3488484"/>
            <a:ext cx="2531167" cy="257092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sz="3600" kern="1200" dirty="0" smtClean="0">
                <a:solidFill>
                  <a:schemeClr val="tx1"/>
                </a:solidFill>
                <a:latin typeface="+mn-lt"/>
                <a:ea typeface="+mn-ea"/>
                <a:cs typeface="+mn-cs"/>
              </a:rPr>
              <a:t>Thoughts and </a:t>
            </a:r>
            <a:r>
              <a:rPr lang="en-US" sz="3600" kern="1200" dirty="0" smtClean="0">
                <a:solidFill>
                  <a:schemeClr val="tx1"/>
                </a:solidFill>
                <a:latin typeface="+mn-lt"/>
                <a:ea typeface="+mn-ea"/>
                <a:cs typeface="+mn-cs"/>
              </a:rPr>
              <a:t>Vortexes </a:t>
            </a:r>
            <a:r>
              <a:rPr lang="en-US" sz="3600" kern="1200" dirty="0" smtClean="0">
                <a:solidFill>
                  <a:schemeClr val="tx1"/>
                </a:solidFill>
                <a:latin typeface="+mn-lt"/>
                <a:ea typeface="+mn-ea"/>
                <a:cs typeface="+mn-cs"/>
              </a:rPr>
              <a:t>of Attraction</a:t>
            </a:r>
            <a:endParaRPr lang="en-US" sz="4800" dirty="0"/>
          </a:p>
        </p:txBody>
      </p:sp>
      <p:grpSp>
        <p:nvGrpSpPr>
          <p:cNvPr id="9" name="Group 8"/>
          <p:cNvGrpSpPr/>
          <p:nvPr/>
        </p:nvGrpSpPr>
        <p:grpSpPr>
          <a:xfrm>
            <a:off x="1123542" y="1311360"/>
            <a:ext cx="5982652" cy="4489636"/>
            <a:chOff x="1123542" y="1311360"/>
            <a:chExt cx="5982652" cy="4489636"/>
          </a:xfrm>
        </p:grpSpPr>
        <p:pic>
          <p:nvPicPr>
            <p:cNvPr id="30723" name="Picture 3"/>
            <p:cNvPicPr>
              <a:picLocks noChangeAspect="1" noChangeArrowheads="1"/>
            </p:cNvPicPr>
            <p:nvPr/>
          </p:nvPicPr>
          <p:blipFill>
            <a:blip r:embed="rId2" cstate="print"/>
            <a:srcRect/>
            <a:stretch>
              <a:fillRect/>
            </a:stretch>
          </p:blipFill>
          <p:spPr bwMode="auto">
            <a:xfrm>
              <a:off x="1123542" y="1311360"/>
              <a:ext cx="5982652" cy="44896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3284" t="14865" r="26899" b="38541"/>
            <a:stretch>
              <a:fillRect/>
            </a:stretch>
          </p:blipFill>
          <p:spPr bwMode="auto">
            <a:xfrm>
              <a:off x="1972492" y="2155370"/>
              <a:ext cx="1292820" cy="125403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23284" t="14865" r="26899" b="38541"/>
            <a:stretch>
              <a:fillRect/>
            </a:stretch>
          </p:blipFill>
          <p:spPr bwMode="auto">
            <a:xfrm>
              <a:off x="4894217" y="3718559"/>
              <a:ext cx="1292820" cy="1254036"/>
            </a:xfrm>
            <a:prstGeom prst="rect">
              <a:avLst/>
            </a:prstGeom>
            <a:noFill/>
            <a:ln w="9525">
              <a:noFill/>
              <a:miter lim="800000"/>
              <a:headEnd/>
              <a:tailEnd/>
            </a:ln>
          </p:spPr>
        </p:pic>
      </p:grpSp>
      <p:sp>
        <p:nvSpPr>
          <p:cNvPr id="10" name="TextBox 9"/>
          <p:cNvSpPr txBox="1"/>
          <p:nvPr/>
        </p:nvSpPr>
        <p:spPr>
          <a:xfrm>
            <a:off x="862149" y="5721531"/>
            <a:ext cx="6466113" cy="954107"/>
          </a:xfrm>
          <a:prstGeom prst="rect">
            <a:avLst/>
          </a:prstGeom>
          <a:noFill/>
        </p:spPr>
        <p:txBody>
          <a:bodyPr wrap="square" rtlCol="0">
            <a:spAutoFit/>
          </a:bodyPr>
          <a:lstStyle/>
          <a:p>
            <a:pPr algn="ctr"/>
            <a:r>
              <a:rPr lang="en-US" sz="2800" dirty="0" smtClean="0"/>
              <a:t>Like thoughts are semantically near each other in localized clusters of thoughts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Supermind &amp; Divine Intelligence</a:t>
            </a:r>
            <a:endParaRPr lang="en-US" dirty="0"/>
          </a:p>
        </p:txBody>
      </p:sp>
      <p:sp>
        <p:nvSpPr>
          <p:cNvPr id="3" name="Content Placeholder 2"/>
          <p:cNvSpPr>
            <a:spLocks noGrp="1"/>
          </p:cNvSpPr>
          <p:nvPr>
            <p:ph idx="1"/>
          </p:nvPr>
        </p:nvSpPr>
        <p:spPr>
          <a:xfrm>
            <a:off x="508000" y="1346543"/>
            <a:ext cx="8229600" cy="5068061"/>
          </a:xfrm>
        </p:spPr>
        <p:txBody>
          <a:bodyPr>
            <a:normAutofit fontScale="92500" lnSpcReduction="10000"/>
          </a:bodyPr>
          <a:lstStyle/>
          <a:p>
            <a:r>
              <a:rPr lang="en-US" dirty="0" smtClean="0"/>
              <a:t>Real intelligence</a:t>
            </a:r>
          </a:p>
          <a:p>
            <a:r>
              <a:rPr lang="en-US" dirty="0" smtClean="0"/>
              <a:t>Complexity increase</a:t>
            </a:r>
          </a:p>
          <a:p>
            <a:r>
              <a:rPr lang="en-US" dirty="0" smtClean="0"/>
              <a:t>Grounding and balancing</a:t>
            </a:r>
          </a:p>
          <a:p>
            <a:r>
              <a:rPr lang="en-US" dirty="0" smtClean="0"/>
              <a:t>Integration, alignment</a:t>
            </a:r>
          </a:p>
          <a:p>
            <a:r>
              <a:rPr lang="en-US" dirty="0" smtClean="0"/>
              <a:t>Ultimate concurrent observer</a:t>
            </a:r>
          </a:p>
          <a:p>
            <a:r>
              <a:rPr lang="en-US" dirty="0" smtClean="0"/>
              <a:t>Intuition, inspiration, </a:t>
            </a:r>
          </a:p>
          <a:p>
            <a:r>
              <a:rPr lang="en-US" dirty="0" smtClean="0"/>
              <a:t>Synchronicity, entanglement</a:t>
            </a:r>
          </a:p>
          <a:p>
            <a:r>
              <a:rPr lang="en-US" dirty="0" smtClean="0"/>
              <a:t>Perfect gestalt decisions</a:t>
            </a:r>
          </a:p>
          <a:p>
            <a:r>
              <a:rPr lang="en-US" dirty="0" smtClean="0"/>
              <a:t>Manifestation, Co-creation</a:t>
            </a:r>
          </a:p>
          <a:p>
            <a:r>
              <a:rPr lang="en-US" dirty="0" smtClean="0"/>
              <a:t>Ascension access to hyperspace</a:t>
            </a:r>
          </a:p>
          <a:p>
            <a:pPr>
              <a:buNone/>
            </a:pPr>
            <a:endParaRPr lang="en-US" dirty="0"/>
          </a:p>
        </p:txBody>
      </p:sp>
      <p:pic>
        <p:nvPicPr>
          <p:cNvPr id="5" name="Picture 4"/>
          <p:cNvPicPr>
            <a:picLocks noChangeAspect="1" noChangeArrowheads="1"/>
          </p:cNvPicPr>
          <p:nvPr/>
        </p:nvPicPr>
        <p:blipFill>
          <a:blip r:embed="rId2" cstate="print"/>
          <a:srcRect r="4000"/>
          <a:stretch>
            <a:fillRect/>
          </a:stretch>
        </p:blipFill>
        <p:spPr bwMode="auto">
          <a:xfrm>
            <a:off x="6020753" y="3652670"/>
            <a:ext cx="2346277" cy="2587805"/>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6024276" y="1430914"/>
            <a:ext cx="2317353" cy="214505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Awakening the Supermind</a:t>
            </a:r>
            <a:endParaRPr lang="en-US" dirty="0"/>
          </a:p>
        </p:txBody>
      </p:sp>
      <p:sp>
        <p:nvSpPr>
          <p:cNvPr id="3" name="Content Placeholder 2"/>
          <p:cNvSpPr>
            <a:spLocks noGrp="1"/>
          </p:cNvSpPr>
          <p:nvPr>
            <p:ph idx="1"/>
          </p:nvPr>
        </p:nvSpPr>
        <p:spPr/>
        <p:txBody>
          <a:bodyPr/>
          <a:lstStyle/>
          <a:p>
            <a:r>
              <a:rPr lang="en-US" dirty="0" smtClean="0"/>
              <a:t>Become more like the light</a:t>
            </a:r>
          </a:p>
          <a:p>
            <a:pPr lvl="1"/>
            <a:r>
              <a:rPr lang="en-US" dirty="0" smtClean="0"/>
              <a:t>No Mass, no space, no time, connection</a:t>
            </a:r>
          </a:p>
          <a:p>
            <a:r>
              <a:rPr lang="en-US" dirty="0" smtClean="0"/>
              <a:t>Become more quantum and less classical</a:t>
            </a:r>
          </a:p>
          <a:p>
            <a:pPr lvl="1"/>
            <a:r>
              <a:rPr lang="en-US" dirty="0" smtClean="0"/>
              <a:t>Increased dimensions and parallelism</a:t>
            </a:r>
          </a:p>
          <a:p>
            <a:r>
              <a:rPr lang="en-US" dirty="0" smtClean="0"/>
              <a:t>Increased complexity thru meditation</a:t>
            </a:r>
          </a:p>
          <a:p>
            <a:pPr lvl="1"/>
            <a:r>
              <a:rPr lang="en-US" dirty="0" smtClean="0"/>
              <a:t>More integration by being not doing (boredom)</a:t>
            </a:r>
          </a:p>
          <a:p>
            <a:r>
              <a:rPr lang="en-US" dirty="0" smtClean="0"/>
              <a:t>Increased direct inner awareness</a:t>
            </a:r>
          </a:p>
          <a:p>
            <a:pPr lvl="1"/>
            <a:r>
              <a:rPr lang="en-US" dirty="0" smtClean="0"/>
              <a:t>Change in observer away from the brain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kern="1200" dirty="0" smtClean="0">
                <a:solidFill>
                  <a:schemeClr val="tx1"/>
                </a:solidFill>
                <a:latin typeface="+mn-lt"/>
                <a:ea typeface="+mn-ea"/>
                <a:cs typeface="+mn-cs"/>
              </a:rPr>
              <a:t>Questions and Discussion</a:t>
            </a:r>
            <a:endParaRPr lang="en-US" sz="6000" dirty="0"/>
          </a:p>
        </p:txBody>
      </p:sp>
      <p:sp>
        <p:nvSpPr>
          <p:cNvPr id="4" name="TextBox 3"/>
          <p:cNvSpPr txBox="1"/>
          <p:nvPr/>
        </p:nvSpPr>
        <p:spPr>
          <a:xfrm>
            <a:off x="1404810" y="5103353"/>
            <a:ext cx="6033220" cy="830997"/>
          </a:xfrm>
          <a:prstGeom prst="rect">
            <a:avLst/>
          </a:prstGeom>
          <a:noFill/>
        </p:spPr>
        <p:txBody>
          <a:bodyPr wrap="square" rtlCol="0">
            <a:spAutoFit/>
          </a:bodyPr>
          <a:lstStyle/>
          <a:p>
            <a:pPr algn="ctr"/>
            <a:r>
              <a:rPr lang="en-US" sz="4800" dirty="0" smtClean="0"/>
              <a:t>End of Presentation</a:t>
            </a:r>
            <a:endParaRPr lang="en-US" sz="4800" dirty="0"/>
          </a:p>
        </p:txBody>
      </p:sp>
      <p:pic>
        <p:nvPicPr>
          <p:cNvPr id="5" name="Picture 2"/>
          <p:cNvPicPr>
            <a:picLocks noChangeAspect="1" noChangeArrowheads="1"/>
          </p:cNvPicPr>
          <p:nvPr/>
        </p:nvPicPr>
        <p:blipFill>
          <a:blip r:embed="rId2" cstate="print"/>
          <a:srcRect/>
          <a:stretch>
            <a:fillRect/>
          </a:stretch>
        </p:blipFill>
        <p:spPr bwMode="auto">
          <a:xfrm>
            <a:off x="2270068" y="1847114"/>
            <a:ext cx="2027007" cy="304051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736960" y="1854743"/>
            <a:ext cx="2045980" cy="302525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Biography</a:t>
            </a:r>
          </a:p>
        </p:txBody>
      </p:sp>
      <p:sp>
        <p:nvSpPr>
          <p:cNvPr id="39940" name="Rectangle 4"/>
          <p:cNvSpPr>
            <a:spLocks noChangeArrowheads="1"/>
          </p:cNvSpPr>
          <p:nvPr/>
        </p:nvSpPr>
        <p:spPr bwMode="auto">
          <a:xfrm>
            <a:off x="795412" y="1972905"/>
            <a:ext cx="7600441" cy="3539430"/>
          </a:xfrm>
          <a:prstGeom prst="rect">
            <a:avLst/>
          </a:prstGeom>
          <a:noFill/>
          <a:ln w="9525">
            <a:noFill/>
            <a:miter lim="800000"/>
            <a:headEnd/>
            <a:tailEnd/>
          </a:ln>
          <a:effectLst/>
        </p:spPr>
        <p:txBody>
          <a:bodyPr wrap="square" anchor="ctr">
            <a:spAutoFit/>
          </a:bodyPr>
          <a:lstStyle/>
          <a:p>
            <a:r>
              <a:rPr lang="en-US" sz="2800" dirty="0"/>
              <a:t>Doug Matzke has a </a:t>
            </a:r>
            <a:r>
              <a:rPr lang="en-US" sz="2800" dirty="0" smtClean="0"/>
              <a:t>Ph.D. </a:t>
            </a:r>
            <a:r>
              <a:rPr lang="en-US" sz="2800" dirty="0"/>
              <a:t>in quantum </a:t>
            </a:r>
            <a:r>
              <a:rPr lang="en-US" sz="2800" dirty="0" smtClean="0"/>
              <a:t>computing, has studied NLP for the last 5 years and has studied metaphysics topics for over 30 years. Doug </a:t>
            </a:r>
            <a:r>
              <a:rPr lang="en-US" sz="2800" dirty="0"/>
              <a:t>creates </a:t>
            </a:r>
            <a:r>
              <a:rPr lang="en-US" sz="2800" dirty="0" smtClean="0"/>
              <a:t>an </a:t>
            </a:r>
            <a:r>
              <a:rPr lang="en-US" sz="2800" dirty="0"/>
              <a:t>interesting synthesis of computation models of consciousness and spiritual ideas by using quantum science based arguments as a bridge to spirited science conclusions. He is an enthusiastic and thought provoking speaker.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4993" y="193765"/>
            <a:ext cx="7543800" cy="627108"/>
          </a:xfrm>
        </p:spPr>
        <p:txBody>
          <a:bodyPr>
            <a:normAutofit fontScale="90000"/>
          </a:bodyPr>
          <a:lstStyle/>
          <a:p>
            <a:r>
              <a:rPr lang="en-US" sz="4900" dirty="0"/>
              <a:t>Outline</a:t>
            </a:r>
            <a:endParaRPr lang="en-US" dirty="0"/>
          </a:p>
        </p:txBody>
      </p:sp>
      <p:sp>
        <p:nvSpPr>
          <p:cNvPr id="29699" name="Rectangle 3"/>
          <p:cNvSpPr>
            <a:spLocks noGrp="1" noChangeArrowheads="1"/>
          </p:cNvSpPr>
          <p:nvPr>
            <p:ph type="body" idx="1"/>
          </p:nvPr>
        </p:nvSpPr>
        <p:spPr>
          <a:xfrm>
            <a:off x="987183" y="846884"/>
            <a:ext cx="6554015" cy="5731716"/>
          </a:xfrm>
        </p:spPr>
        <p:txBody>
          <a:bodyPr>
            <a:noAutofit/>
          </a:bodyPr>
          <a:lstStyle/>
          <a:p>
            <a:pPr>
              <a:lnSpc>
                <a:spcPct val="80000"/>
              </a:lnSpc>
              <a:buFont typeface="Wingdings" pitchFamily="2" charset="2"/>
              <a:buNone/>
            </a:pPr>
            <a:r>
              <a:rPr lang="en-US" b="1" dirty="0" smtClean="0"/>
              <a:t>Quantum Thoughts</a:t>
            </a:r>
          </a:p>
          <a:p>
            <a:pPr>
              <a:lnSpc>
                <a:spcPct val="80000"/>
              </a:lnSpc>
            </a:pPr>
            <a:r>
              <a:rPr lang="en-US" sz="2400" dirty="0" smtClean="0"/>
              <a:t>Criteria for Quantum Mind/Thoughts Model</a:t>
            </a:r>
            <a:endParaRPr lang="en-US" sz="2000" dirty="0" smtClean="0"/>
          </a:p>
          <a:p>
            <a:pPr>
              <a:lnSpc>
                <a:spcPct val="80000"/>
              </a:lnSpc>
            </a:pPr>
            <a:r>
              <a:rPr lang="en-US" sz="2400" dirty="0" smtClean="0"/>
              <a:t>Quantum Thought Models</a:t>
            </a:r>
          </a:p>
          <a:p>
            <a:pPr lvl="1">
              <a:lnSpc>
                <a:spcPct val="80000"/>
              </a:lnSpc>
            </a:pPr>
            <a:r>
              <a:rPr lang="en-US" sz="2000" dirty="0" smtClean="0"/>
              <a:t>Classical Models</a:t>
            </a:r>
          </a:p>
          <a:p>
            <a:pPr lvl="1">
              <a:lnSpc>
                <a:spcPct val="80000"/>
              </a:lnSpc>
            </a:pPr>
            <a:r>
              <a:rPr lang="en-US" sz="2000" dirty="0" smtClean="0"/>
              <a:t>Quantum Models</a:t>
            </a:r>
          </a:p>
          <a:p>
            <a:pPr>
              <a:lnSpc>
                <a:spcPct val="80000"/>
              </a:lnSpc>
            </a:pPr>
            <a:r>
              <a:rPr lang="en-US" sz="2400" dirty="0" smtClean="0"/>
              <a:t>What are Thoughts</a:t>
            </a:r>
          </a:p>
          <a:p>
            <a:pPr lvl="1">
              <a:lnSpc>
                <a:spcPct val="80000"/>
              </a:lnSpc>
            </a:pPr>
            <a:r>
              <a:rPr lang="en-US" sz="2000" dirty="0" smtClean="0"/>
              <a:t>Representation of Thoughts</a:t>
            </a:r>
          </a:p>
          <a:p>
            <a:pPr lvl="1">
              <a:lnSpc>
                <a:spcPct val="80000"/>
              </a:lnSpc>
            </a:pPr>
            <a:r>
              <a:rPr lang="en-US" sz="2000" dirty="0" smtClean="0"/>
              <a:t>Structure of Thoughts</a:t>
            </a:r>
          </a:p>
          <a:p>
            <a:pPr lvl="1">
              <a:lnSpc>
                <a:spcPct val="80000"/>
              </a:lnSpc>
            </a:pPr>
            <a:r>
              <a:rPr lang="en-US" sz="2000" dirty="0" smtClean="0"/>
              <a:t>Granularity of Thoughts</a:t>
            </a:r>
          </a:p>
          <a:p>
            <a:pPr>
              <a:lnSpc>
                <a:spcPct val="80000"/>
              </a:lnSpc>
            </a:pPr>
            <a:r>
              <a:rPr lang="en-US" sz="2400" dirty="0" smtClean="0"/>
              <a:t>Thoughts and </a:t>
            </a:r>
            <a:r>
              <a:rPr lang="en-US" sz="2400" dirty="0" err="1" smtClean="0"/>
              <a:t>Spacetime</a:t>
            </a:r>
            <a:endParaRPr lang="en-US" sz="2400" dirty="0" smtClean="0"/>
          </a:p>
          <a:p>
            <a:pPr lvl="1">
              <a:lnSpc>
                <a:spcPct val="80000"/>
              </a:lnSpc>
            </a:pPr>
            <a:r>
              <a:rPr lang="en-US" sz="2000" dirty="0" smtClean="0"/>
              <a:t>Where are Thoughts</a:t>
            </a:r>
          </a:p>
          <a:p>
            <a:pPr lvl="1">
              <a:lnSpc>
                <a:spcPct val="80000"/>
              </a:lnSpc>
            </a:pPr>
            <a:r>
              <a:rPr lang="en-US" sz="2000" dirty="0" smtClean="0"/>
              <a:t>When are Thoughts</a:t>
            </a:r>
            <a:endParaRPr lang="en-US" sz="2000" dirty="0"/>
          </a:p>
          <a:p>
            <a:pPr>
              <a:lnSpc>
                <a:spcPct val="80000"/>
              </a:lnSpc>
            </a:pPr>
            <a:r>
              <a:rPr lang="en-US" sz="2400" dirty="0" smtClean="0"/>
              <a:t>Thoughts and Meaning</a:t>
            </a:r>
          </a:p>
          <a:p>
            <a:pPr lvl="1">
              <a:lnSpc>
                <a:spcPct val="80000"/>
              </a:lnSpc>
            </a:pPr>
            <a:r>
              <a:rPr lang="en-US" sz="2000" dirty="0" smtClean="0"/>
              <a:t>Thoughts and Law of Attraction</a:t>
            </a:r>
          </a:p>
          <a:p>
            <a:pPr>
              <a:lnSpc>
                <a:spcPct val="80000"/>
              </a:lnSpc>
            </a:pPr>
            <a:r>
              <a:rPr lang="en-US" sz="2400" dirty="0" smtClean="0"/>
              <a:t>Supermind and the Divine </a:t>
            </a:r>
            <a:r>
              <a:rPr lang="en-US" sz="2400" dirty="0" smtClean="0"/>
              <a:t>Intelligence</a:t>
            </a:r>
            <a:endParaRPr lang="en-US" sz="2400" dirty="0" smtClean="0"/>
          </a:p>
          <a:p>
            <a:pPr lvl="1">
              <a:lnSpc>
                <a:spcPct val="80000"/>
              </a:lnSpc>
            </a:pPr>
            <a:r>
              <a:rPr lang="en-US" sz="2000" dirty="0" smtClean="0"/>
              <a:t>The Awakening Process</a:t>
            </a:r>
            <a:endParaRPr lang="en-US" sz="2000" dirty="0"/>
          </a:p>
          <a:p>
            <a:pPr>
              <a:lnSpc>
                <a:spcPct val="80000"/>
              </a:lnSpc>
            </a:pPr>
            <a:r>
              <a:rPr lang="en-US" sz="2400" dirty="0" smtClean="0"/>
              <a:t>Questions and Discussion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353015"/>
            <a:ext cx="7278130" cy="800400"/>
          </a:xfrm>
        </p:spPr>
        <p:txBody>
          <a:bodyPr>
            <a:normAutofit/>
          </a:bodyPr>
          <a:lstStyle/>
          <a:p>
            <a:pPr lvl="0" rtl="0" eaLnBrk="1" latinLnBrk="0" hangingPunct="1"/>
            <a:r>
              <a:rPr lang="en-US" sz="3600" kern="1200" dirty="0" smtClean="0">
                <a:solidFill>
                  <a:schemeClr val="tx1"/>
                </a:solidFill>
                <a:latin typeface="+mn-lt"/>
                <a:ea typeface="+mn-ea"/>
                <a:cs typeface="+mn-cs"/>
              </a:rPr>
              <a:t>Criteria for Quantum </a:t>
            </a:r>
            <a:r>
              <a:rPr lang="en-US" sz="3600" dirty="0" smtClean="0">
                <a:latin typeface="+mn-lt"/>
                <a:ea typeface="+mn-ea"/>
                <a:cs typeface="+mn-cs"/>
              </a:rPr>
              <a:t>Thought </a:t>
            </a:r>
            <a:r>
              <a:rPr lang="en-US" sz="3600" kern="1200" dirty="0" smtClean="0">
                <a:solidFill>
                  <a:schemeClr val="tx1"/>
                </a:solidFill>
                <a:latin typeface="+mn-lt"/>
                <a:ea typeface="+mn-ea"/>
                <a:cs typeface="+mn-cs"/>
              </a:rPr>
              <a:t>Model</a:t>
            </a:r>
            <a:endParaRPr lang="en-US" sz="4800" dirty="0"/>
          </a:p>
        </p:txBody>
      </p:sp>
      <p:sp>
        <p:nvSpPr>
          <p:cNvPr id="3" name="Content Placeholder 2"/>
          <p:cNvSpPr>
            <a:spLocks noGrp="1"/>
          </p:cNvSpPr>
          <p:nvPr>
            <p:ph idx="1"/>
          </p:nvPr>
        </p:nvSpPr>
        <p:spPr>
          <a:xfrm>
            <a:off x="235132" y="1359244"/>
            <a:ext cx="8673738" cy="4766920"/>
          </a:xfrm>
        </p:spPr>
        <p:txBody>
          <a:bodyPr>
            <a:normAutofit/>
          </a:bodyPr>
          <a:lstStyle/>
          <a:p>
            <a:r>
              <a:rPr lang="en-US" b="1" dirty="0" smtClean="0"/>
              <a:t>Classical Computational Criteria</a:t>
            </a:r>
          </a:p>
          <a:p>
            <a:pPr lvl="1">
              <a:spcBef>
                <a:spcPts val="0"/>
              </a:spcBef>
            </a:pPr>
            <a:r>
              <a:rPr lang="en-US" dirty="0" smtClean="0"/>
              <a:t>Logic, memory, math, algorithms, planning, </a:t>
            </a:r>
          </a:p>
          <a:p>
            <a:pPr lvl="1">
              <a:spcBef>
                <a:spcPts val="0"/>
              </a:spcBef>
            </a:pPr>
            <a:r>
              <a:rPr lang="en-US" dirty="0" smtClean="0"/>
              <a:t>Abstraction, symbols, decisions, reasoning, talking,</a:t>
            </a:r>
          </a:p>
          <a:p>
            <a:pPr lvl="1">
              <a:spcBef>
                <a:spcPts val="0"/>
              </a:spcBef>
            </a:pPr>
            <a:r>
              <a:rPr lang="en-US" dirty="0" smtClean="0"/>
              <a:t>Learning, language, understanding speech, meaning, </a:t>
            </a:r>
          </a:p>
          <a:p>
            <a:pPr lvl="1">
              <a:spcBef>
                <a:spcPts val="0"/>
              </a:spcBef>
            </a:pPr>
            <a:r>
              <a:rPr lang="en-US" dirty="0" smtClean="0"/>
              <a:t>Brain interaction, movements,  anchoring, genius, </a:t>
            </a:r>
          </a:p>
          <a:p>
            <a:pPr lvl="1">
              <a:spcBef>
                <a:spcPts val="0"/>
              </a:spcBef>
            </a:pPr>
            <a:r>
              <a:rPr lang="en-US" dirty="0" smtClean="0"/>
              <a:t>Hypnosis, Intuition, inspiration, dreams, meditation, </a:t>
            </a:r>
          </a:p>
          <a:p>
            <a:r>
              <a:rPr lang="en-US" b="1" dirty="0" smtClean="0"/>
              <a:t>Metaphysical Criteria</a:t>
            </a:r>
          </a:p>
          <a:p>
            <a:pPr lvl="1">
              <a:spcBef>
                <a:spcPts val="0"/>
              </a:spcBef>
            </a:pPr>
            <a:r>
              <a:rPr lang="en-US" dirty="0" smtClean="0"/>
              <a:t>Remote Viewing, OBE, NDE, Clairvoyance, Telepathy</a:t>
            </a:r>
          </a:p>
          <a:p>
            <a:pPr lvl="1">
              <a:spcBef>
                <a:spcPts val="0"/>
              </a:spcBef>
            </a:pPr>
            <a:r>
              <a:rPr lang="en-US" dirty="0" smtClean="0"/>
              <a:t>Emotions, unconscious, supermind, Precognition, PK, </a:t>
            </a:r>
          </a:p>
          <a:p>
            <a:pPr lvl="1">
              <a:spcBef>
                <a:spcPts val="0"/>
              </a:spcBef>
            </a:pPr>
            <a:r>
              <a:rPr lang="en-US" dirty="0" smtClean="0"/>
              <a:t>Void, Nirvana, Manifestation, God consciousness,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356525"/>
            <a:ext cx="7278130" cy="800400"/>
          </a:xfrm>
        </p:spPr>
        <p:txBody>
          <a:bodyPr>
            <a:normAutofit/>
          </a:bodyPr>
          <a:lstStyle/>
          <a:p>
            <a:r>
              <a:rPr lang="en-US" dirty="0" smtClean="0"/>
              <a:t>Limits &amp; Classical Mind Model</a:t>
            </a:r>
            <a:endParaRPr lang="en-US" dirty="0"/>
          </a:p>
        </p:txBody>
      </p:sp>
      <p:sp>
        <p:nvSpPr>
          <p:cNvPr id="3" name="Content Placeholder 2"/>
          <p:cNvSpPr>
            <a:spLocks noGrp="1"/>
          </p:cNvSpPr>
          <p:nvPr>
            <p:ph idx="1"/>
          </p:nvPr>
        </p:nvSpPr>
        <p:spPr>
          <a:xfrm>
            <a:off x="685800" y="1465264"/>
            <a:ext cx="8115300" cy="4766920"/>
          </a:xfrm>
        </p:spPr>
        <p:txBody>
          <a:bodyPr>
            <a:normAutofit fontScale="77500" lnSpcReduction="20000"/>
          </a:bodyPr>
          <a:lstStyle/>
          <a:p>
            <a:r>
              <a:rPr lang="en-US" dirty="0" smtClean="0"/>
              <a:t>Speed of Light</a:t>
            </a:r>
          </a:p>
          <a:p>
            <a:r>
              <a:rPr lang="en-US" dirty="0" smtClean="0"/>
              <a:t>Uncertainty</a:t>
            </a:r>
          </a:p>
          <a:p>
            <a:r>
              <a:rPr lang="en-US" dirty="0" smtClean="0"/>
              <a:t>Observability</a:t>
            </a:r>
          </a:p>
          <a:p>
            <a:r>
              <a:rPr lang="en-US" dirty="0" smtClean="0"/>
              <a:t>Determinism</a:t>
            </a:r>
          </a:p>
          <a:p>
            <a:r>
              <a:rPr lang="en-US" dirty="0" smtClean="0"/>
              <a:t>Density</a:t>
            </a:r>
          </a:p>
          <a:p>
            <a:r>
              <a:rPr lang="en-US" dirty="0" smtClean="0"/>
              <a:t>Black holes</a:t>
            </a:r>
          </a:p>
          <a:p>
            <a:r>
              <a:rPr lang="en-US" dirty="0" smtClean="0"/>
              <a:t>Relativity and Gravity</a:t>
            </a:r>
          </a:p>
          <a:p>
            <a:r>
              <a:rPr lang="en-US" dirty="0" smtClean="0"/>
              <a:t>Consistency and Conservation</a:t>
            </a:r>
          </a:p>
          <a:p>
            <a:r>
              <a:rPr lang="en-US" dirty="0" smtClean="0"/>
              <a:t>Undecidable and NP completeness</a:t>
            </a:r>
          </a:p>
          <a:p>
            <a:r>
              <a:rPr lang="en-US" dirty="0" smtClean="0"/>
              <a:t>Locality based on number of dimensions</a:t>
            </a:r>
          </a:p>
          <a:p>
            <a:r>
              <a:rPr lang="en-US" dirty="0" smtClean="0"/>
              <a:t>Dimensional projection/embedding</a:t>
            </a:r>
          </a:p>
          <a:p>
            <a:r>
              <a:rPr lang="en-US" dirty="0" smtClean="0"/>
              <a:t>Observer Frame(s) </a:t>
            </a:r>
            <a:r>
              <a:rPr lang="en-US" dirty="0" smtClean="0"/>
              <a:t>as computation perspective</a:t>
            </a:r>
            <a:endParaRPr lang="en-US" dirty="0"/>
          </a:p>
        </p:txBody>
      </p:sp>
      <p:pic>
        <p:nvPicPr>
          <p:cNvPr id="4" name="Picture 12" descr="M:\phd\IBM\0698gershen_opener.gif"/>
          <p:cNvPicPr>
            <a:picLocks noChangeAspect="1" noChangeArrowheads="1"/>
          </p:cNvPicPr>
          <p:nvPr/>
        </p:nvPicPr>
        <p:blipFill>
          <a:blip r:embed="rId3" cstate="print"/>
          <a:srcRect l="3992" t="6012" b="6662"/>
          <a:stretch>
            <a:fillRect/>
          </a:stretch>
        </p:blipFill>
        <p:spPr bwMode="auto">
          <a:xfrm>
            <a:off x="3545715" y="1543634"/>
            <a:ext cx="5225219" cy="21821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63" y="117984"/>
            <a:ext cx="6799007" cy="1143000"/>
          </a:xfrm>
        </p:spPr>
        <p:txBody>
          <a:bodyPr/>
          <a:lstStyle/>
          <a:p>
            <a:r>
              <a:rPr lang="en-US" dirty="0" smtClean="0"/>
              <a:t>Information is Physical</a:t>
            </a:r>
            <a:endParaRPr lang="en-US" dirty="0"/>
          </a:p>
        </p:txBody>
      </p:sp>
      <p:graphicFrame>
        <p:nvGraphicFramePr>
          <p:cNvPr id="4" name="Object 4"/>
          <p:cNvGraphicFramePr>
            <a:graphicFrameLocks noChangeAspect="1"/>
          </p:cNvGraphicFramePr>
          <p:nvPr/>
        </p:nvGraphicFramePr>
        <p:xfrm>
          <a:off x="1954213" y="1487903"/>
          <a:ext cx="4929187" cy="4508500"/>
        </p:xfrm>
        <a:graphic>
          <a:graphicData uri="http://schemas.openxmlformats.org/presentationml/2006/ole">
            <p:oleObj spid="_x0000_s6146" name="Document" r:id="rId3" imgW="4928400" imgH="4743360" progId="Word.Document.8">
              <p:embed/>
            </p:oleObj>
          </a:graphicData>
        </a:graphic>
      </p:graphicFrame>
      <p:sp>
        <p:nvSpPr>
          <p:cNvPr id="5" name="Rectangle 6"/>
          <p:cNvSpPr>
            <a:spLocks noChangeArrowheads="1"/>
          </p:cNvSpPr>
          <p:nvPr/>
        </p:nvSpPr>
        <p:spPr bwMode="auto">
          <a:xfrm>
            <a:off x="2509838" y="6072188"/>
            <a:ext cx="4056062" cy="579437"/>
          </a:xfrm>
          <a:prstGeom prst="rect">
            <a:avLst/>
          </a:prstGeom>
          <a:solidFill>
            <a:srgbClr val="CCFFCC"/>
          </a:solidFill>
          <a:ln w="9525">
            <a:noFill/>
            <a:miter lim="800000"/>
            <a:headEnd/>
            <a:tailEnd/>
          </a:ln>
          <a:effectLst/>
        </p:spPr>
        <p:txBody>
          <a:bodyPr wrap="none">
            <a:spAutoFit/>
          </a:bodyPr>
          <a:lstStyle/>
          <a:p>
            <a:r>
              <a:rPr lang="en-US" sz="3200" dirty="0">
                <a:latin typeface="Times New Roman" charset="0"/>
              </a:rPr>
              <a:t>Wheeler’s “It from Bit”</a:t>
            </a:r>
          </a:p>
        </p:txBody>
      </p:sp>
      <p:sp>
        <p:nvSpPr>
          <p:cNvPr id="6" name="Text Box 7"/>
          <p:cNvSpPr txBox="1">
            <a:spLocks noChangeArrowheads="1"/>
          </p:cNvSpPr>
          <p:nvPr/>
        </p:nvSpPr>
        <p:spPr bwMode="auto">
          <a:xfrm>
            <a:off x="311253" y="1688080"/>
            <a:ext cx="1714500" cy="3046988"/>
          </a:xfrm>
          <a:prstGeom prst="rect">
            <a:avLst/>
          </a:prstGeom>
          <a:noFill/>
          <a:ln w="9525">
            <a:noFill/>
            <a:miter lim="800000"/>
            <a:headEnd/>
            <a:tailEnd/>
          </a:ln>
          <a:effectLst/>
        </p:spPr>
        <p:txBody>
          <a:bodyPr>
            <a:spAutoFit/>
          </a:bodyPr>
          <a:lstStyle/>
          <a:p>
            <a:pPr>
              <a:spcBef>
                <a:spcPct val="50000"/>
              </a:spcBef>
            </a:pPr>
            <a:r>
              <a:rPr lang="en-US" sz="2400" dirty="0">
                <a:latin typeface="Tahoma" pitchFamily="34" charset="0"/>
              </a:rPr>
              <a:t>Black Hole event horizon (inside is a </a:t>
            </a:r>
            <a:r>
              <a:rPr lang="en-US" sz="2400" dirty="0" smtClean="0">
                <a:latin typeface="Tahoma" pitchFamily="34" charset="0"/>
              </a:rPr>
              <a:t>singularity with no space nor time)</a:t>
            </a:r>
            <a:endParaRPr lang="en-US" sz="2400" dirty="0">
              <a:latin typeface="Tahoma" pitchFamily="34" charset="0"/>
            </a:endParaRPr>
          </a:p>
        </p:txBody>
      </p:sp>
      <p:sp>
        <p:nvSpPr>
          <p:cNvPr id="7" name="Text Box 8"/>
          <p:cNvSpPr txBox="1">
            <a:spLocks noChangeArrowheads="1"/>
          </p:cNvSpPr>
          <p:nvPr/>
        </p:nvSpPr>
        <p:spPr bwMode="auto">
          <a:xfrm>
            <a:off x="6824663" y="3952875"/>
            <a:ext cx="1430337" cy="1917700"/>
          </a:xfrm>
          <a:prstGeom prst="rect">
            <a:avLst/>
          </a:prstGeom>
          <a:noFill/>
          <a:ln w="9525">
            <a:noFill/>
            <a:miter lim="800000"/>
            <a:headEnd/>
            <a:tailEnd/>
          </a:ln>
          <a:effectLst/>
        </p:spPr>
        <p:txBody>
          <a:bodyPr>
            <a:spAutoFit/>
          </a:bodyPr>
          <a:lstStyle/>
          <a:p>
            <a:pPr>
              <a:spcBef>
                <a:spcPct val="50000"/>
              </a:spcBef>
            </a:pPr>
            <a:r>
              <a:rPr lang="en-US" sz="2400">
                <a:latin typeface="Tahoma" pitchFamily="34" charset="0"/>
              </a:rPr>
              <a:t>Bits as entropy (Planck's areas on surface)</a:t>
            </a:r>
          </a:p>
        </p:txBody>
      </p:sp>
      <p:sp>
        <p:nvSpPr>
          <p:cNvPr id="8" name="AutoShape 9"/>
          <p:cNvSpPr>
            <a:spLocks noChangeArrowheads="1"/>
          </p:cNvSpPr>
          <p:nvPr/>
        </p:nvSpPr>
        <p:spPr bwMode="auto">
          <a:xfrm>
            <a:off x="1475454" y="3557745"/>
            <a:ext cx="617538" cy="368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endParaRPr lang="en-US"/>
          </a:p>
        </p:txBody>
      </p:sp>
      <p:sp>
        <p:nvSpPr>
          <p:cNvPr id="9" name="AutoShape 10"/>
          <p:cNvSpPr>
            <a:spLocks noChangeArrowheads="1"/>
          </p:cNvSpPr>
          <p:nvPr/>
        </p:nvSpPr>
        <p:spPr bwMode="auto">
          <a:xfrm flipH="1">
            <a:off x="6207125" y="4010025"/>
            <a:ext cx="617538" cy="368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endParaRPr lang="en-US"/>
          </a:p>
        </p:txBody>
      </p:sp>
      <p:sp>
        <p:nvSpPr>
          <p:cNvPr id="10" name="Text Box 11"/>
          <p:cNvSpPr txBox="1">
            <a:spLocks noChangeArrowheads="1"/>
          </p:cNvSpPr>
          <p:nvPr/>
        </p:nvSpPr>
        <p:spPr bwMode="auto">
          <a:xfrm>
            <a:off x="6737350" y="1566863"/>
            <a:ext cx="2225675" cy="1917700"/>
          </a:xfrm>
          <a:prstGeom prst="rect">
            <a:avLst/>
          </a:prstGeom>
          <a:solidFill>
            <a:srgbClr val="FFFFCC"/>
          </a:solidFill>
          <a:ln w="9525">
            <a:noFill/>
            <a:miter lim="800000"/>
            <a:headEnd/>
            <a:tailEnd/>
          </a:ln>
          <a:effectLst/>
        </p:spPr>
        <p:txBody>
          <a:bodyPr>
            <a:spAutoFit/>
          </a:bodyPr>
          <a:lstStyle/>
          <a:p>
            <a:pPr>
              <a:spcBef>
                <a:spcPct val="50000"/>
              </a:spcBef>
            </a:pPr>
            <a:r>
              <a:rPr lang="en-US" sz="2400">
                <a:latin typeface="Tahoma" pitchFamily="34" charset="0"/>
              </a:rPr>
              <a:t>Quantum Information is consistent with Black Hole Mechanics</a:t>
            </a:r>
          </a:p>
        </p:txBody>
      </p:sp>
      <p:sp>
        <p:nvSpPr>
          <p:cNvPr id="11" name="TextBox 10"/>
          <p:cNvSpPr txBox="1"/>
          <p:nvPr/>
        </p:nvSpPr>
        <p:spPr>
          <a:xfrm>
            <a:off x="538520" y="5360505"/>
            <a:ext cx="2064980" cy="523220"/>
          </a:xfrm>
          <a:prstGeom prst="rect">
            <a:avLst/>
          </a:prstGeom>
          <a:noFill/>
        </p:spPr>
        <p:txBody>
          <a:bodyPr wrap="square" rtlCol="0">
            <a:spAutoFit/>
          </a:bodyPr>
          <a:lstStyle/>
          <a:p>
            <a:pPr algn="ctr"/>
            <a:r>
              <a:rPr lang="en-US" sz="2800" dirty="0" err="1" smtClean="0"/>
              <a:t>M</a:t>
            </a:r>
            <a:r>
              <a:rPr lang="en-US" sz="2800" dirty="0" err="1" smtClean="0">
                <a:sym typeface="Wingdings" pitchFamily="2" charset="2"/>
              </a:rPr>
              <a:t></a:t>
            </a:r>
            <a:r>
              <a:rPr lang="en-US" sz="2800" dirty="0" err="1" smtClean="0"/>
              <a:t>E</a:t>
            </a:r>
            <a:r>
              <a:rPr lang="en-US" sz="2800" dirty="0" err="1" smtClean="0">
                <a:sym typeface="Wingdings" pitchFamily="2" charset="2"/>
              </a:rPr>
              <a:t></a:t>
            </a:r>
            <a:r>
              <a:rPr lang="en-US" sz="2800" dirty="0" err="1" smtClean="0"/>
              <a:t>Info</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cstate="print"/>
          <a:srcRect/>
          <a:stretch>
            <a:fillRect/>
          </a:stretch>
        </p:blipFill>
        <p:spPr bwMode="auto">
          <a:xfrm>
            <a:off x="6082956" y="5416410"/>
            <a:ext cx="2676525" cy="742950"/>
          </a:xfrm>
          <a:prstGeom prst="rect">
            <a:avLst/>
          </a:prstGeom>
          <a:noFill/>
          <a:ln w="9525">
            <a:noFill/>
            <a:miter lim="800000"/>
            <a:headEnd/>
            <a:tailEnd/>
          </a:ln>
        </p:spPr>
      </p:pic>
      <p:sp>
        <p:nvSpPr>
          <p:cNvPr id="2" name="Title 1"/>
          <p:cNvSpPr>
            <a:spLocks noGrp="1"/>
          </p:cNvSpPr>
          <p:nvPr>
            <p:ph type="title"/>
          </p:nvPr>
        </p:nvSpPr>
        <p:spPr>
          <a:xfrm>
            <a:off x="443948" y="287890"/>
            <a:ext cx="7278130" cy="732527"/>
          </a:xfrm>
        </p:spPr>
        <p:txBody>
          <a:bodyPr>
            <a:normAutofit fontScale="90000"/>
          </a:bodyPr>
          <a:lstStyle/>
          <a:p>
            <a:r>
              <a:rPr lang="en-US" dirty="0" smtClean="0"/>
              <a:t>Key Quantum Properties</a:t>
            </a:r>
            <a:endParaRPr lang="en-US" dirty="0"/>
          </a:p>
        </p:txBody>
      </p:sp>
      <p:pic>
        <p:nvPicPr>
          <p:cNvPr id="38915" name="Picture 3"/>
          <p:cNvPicPr>
            <a:picLocks noChangeAspect="1" noChangeArrowheads="1"/>
          </p:cNvPicPr>
          <p:nvPr/>
        </p:nvPicPr>
        <p:blipFill>
          <a:blip r:embed="rId3" cstate="print"/>
          <a:srcRect/>
          <a:stretch>
            <a:fillRect/>
          </a:stretch>
        </p:blipFill>
        <p:spPr bwMode="auto">
          <a:xfrm>
            <a:off x="6240946" y="3149047"/>
            <a:ext cx="2187437" cy="1996302"/>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6081921" y="2137327"/>
            <a:ext cx="2705100" cy="781050"/>
          </a:xfrm>
          <a:prstGeom prst="rect">
            <a:avLst/>
          </a:prstGeom>
          <a:noFill/>
          <a:ln w="9525">
            <a:noFill/>
            <a:miter lim="800000"/>
            <a:headEnd/>
            <a:tailEnd/>
          </a:ln>
        </p:spPr>
      </p:pic>
      <p:sp>
        <p:nvSpPr>
          <p:cNvPr id="8" name="TextBox 7"/>
          <p:cNvSpPr txBox="1"/>
          <p:nvPr/>
        </p:nvSpPr>
        <p:spPr>
          <a:xfrm>
            <a:off x="6215271" y="2107097"/>
            <a:ext cx="2398643" cy="830997"/>
          </a:xfrm>
          <a:prstGeom prst="rect">
            <a:avLst/>
          </a:prstGeom>
          <a:noFill/>
        </p:spPr>
        <p:txBody>
          <a:bodyPr wrap="square" rtlCol="0">
            <a:spAutoFit/>
          </a:bodyPr>
          <a:lstStyle/>
          <a:p>
            <a:pPr algn="ctr"/>
            <a:r>
              <a:rPr lang="en-US" sz="2400" dirty="0" smtClean="0"/>
              <a:t>Multiple qubits: Entanglement</a:t>
            </a:r>
            <a:endParaRPr lang="en-US" sz="2400" dirty="0"/>
          </a:p>
        </p:txBody>
      </p:sp>
      <p:pic>
        <p:nvPicPr>
          <p:cNvPr id="38917" name="Picture 5"/>
          <p:cNvPicPr>
            <a:picLocks noChangeAspect="1" noChangeArrowheads="1"/>
          </p:cNvPicPr>
          <p:nvPr/>
        </p:nvPicPr>
        <p:blipFill>
          <a:blip r:embed="rId5" cstate="print"/>
          <a:srcRect/>
          <a:stretch>
            <a:fillRect/>
          </a:stretch>
        </p:blipFill>
        <p:spPr bwMode="auto">
          <a:xfrm>
            <a:off x="462792" y="2117035"/>
            <a:ext cx="5514975" cy="3048000"/>
          </a:xfrm>
          <a:prstGeom prst="rect">
            <a:avLst/>
          </a:prstGeom>
          <a:noFill/>
          <a:ln w="9525">
            <a:noFill/>
            <a:miter lim="800000"/>
            <a:headEnd/>
            <a:tailEnd/>
          </a:ln>
        </p:spPr>
      </p:pic>
      <p:sp>
        <p:nvSpPr>
          <p:cNvPr id="10" name="TextBox 9"/>
          <p:cNvSpPr txBox="1"/>
          <p:nvPr/>
        </p:nvSpPr>
        <p:spPr>
          <a:xfrm>
            <a:off x="6221897" y="5360504"/>
            <a:ext cx="2398643" cy="830997"/>
          </a:xfrm>
          <a:prstGeom prst="rect">
            <a:avLst/>
          </a:prstGeom>
          <a:noFill/>
        </p:spPr>
        <p:txBody>
          <a:bodyPr wrap="square" rtlCol="0">
            <a:spAutoFit/>
          </a:bodyPr>
          <a:lstStyle/>
          <a:p>
            <a:pPr algn="ctr"/>
            <a:r>
              <a:rPr lang="en-US" sz="2400" dirty="0" smtClean="0"/>
              <a:t>Separated but Oneness States</a:t>
            </a:r>
            <a:endParaRPr lang="en-US" sz="2400" dirty="0"/>
          </a:p>
        </p:txBody>
      </p:sp>
      <p:sp>
        <p:nvSpPr>
          <p:cNvPr id="12" name="TextBox 11"/>
          <p:cNvSpPr txBox="1"/>
          <p:nvPr/>
        </p:nvSpPr>
        <p:spPr>
          <a:xfrm>
            <a:off x="1013793" y="1547191"/>
            <a:ext cx="1470991" cy="584775"/>
          </a:xfrm>
          <a:prstGeom prst="rect">
            <a:avLst/>
          </a:prstGeom>
          <a:noFill/>
        </p:spPr>
        <p:txBody>
          <a:bodyPr wrap="square" rtlCol="0">
            <a:spAutoFit/>
          </a:bodyPr>
          <a:lstStyle/>
          <a:p>
            <a:pPr algn="ctr"/>
            <a:r>
              <a:rPr lang="en-US" sz="3200" b="1" dirty="0" smtClean="0"/>
              <a:t>Bits</a:t>
            </a:r>
            <a:endParaRPr lang="en-US" sz="3200" b="1" dirty="0"/>
          </a:p>
        </p:txBody>
      </p:sp>
      <p:sp>
        <p:nvSpPr>
          <p:cNvPr id="13" name="TextBox 12"/>
          <p:cNvSpPr txBox="1"/>
          <p:nvPr/>
        </p:nvSpPr>
        <p:spPr>
          <a:xfrm>
            <a:off x="3743741" y="1547191"/>
            <a:ext cx="1470991" cy="584775"/>
          </a:xfrm>
          <a:prstGeom prst="rect">
            <a:avLst/>
          </a:prstGeom>
          <a:noFill/>
        </p:spPr>
        <p:txBody>
          <a:bodyPr wrap="square" rtlCol="0">
            <a:spAutoFit/>
          </a:bodyPr>
          <a:lstStyle/>
          <a:p>
            <a:pPr algn="ctr"/>
            <a:r>
              <a:rPr lang="en-US" sz="3200" b="1" dirty="0" err="1" smtClean="0"/>
              <a:t>QuBits</a:t>
            </a:r>
            <a:endParaRPr lang="en-US" sz="3200" b="1" dirty="0"/>
          </a:p>
        </p:txBody>
      </p:sp>
      <p:sp>
        <p:nvSpPr>
          <p:cNvPr id="14" name="TextBox 13"/>
          <p:cNvSpPr txBox="1"/>
          <p:nvPr/>
        </p:nvSpPr>
        <p:spPr>
          <a:xfrm>
            <a:off x="6672472" y="1547191"/>
            <a:ext cx="1470991" cy="584775"/>
          </a:xfrm>
          <a:prstGeom prst="rect">
            <a:avLst/>
          </a:prstGeom>
          <a:noFill/>
        </p:spPr>
        <p:txBody>
          <a:bodyPr wrap="square" rtlCol="0">
            <a:spAutoFit/>
          </a:bodyPr>
          <a:lstStyle/>
          <a:p>
            <a:pPr algn="ctr"/>
            <a:r>
              <a:rPr lang="en-US" sz="3200" b="1" dirty="0" err="1" smtClean="0"/>
              <a:t>eBits</a:t>
            </a:r>
            <a:endParaRPr lang="en-US" sz="3200" b="1" dirty="0"/>
          </a:p>
        </p:txBody>
      </p:sp>
      <p:sp>
        <p:nvSpPr>
          <p:cNvPr id="15" name="Rectangle 14"/>
          <p:cNvSpPr/>
          <p:nvPr/>
        </p:nvSpPr>
        <p:spPr>
          <a:xfrm>
            <a:off x="3207026" y="1563757"/>
            <a:ext cx="5632174" cy="4823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4069" y="1557131"/>
            <a:ext cx="2690191" cy="4830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4646" y="930965"/>
            <a:ext cx="1749285" cy="584775"/>
          </a:xfrm>
          <a:prstGeom prst="rect">
            <a:avLst/>
          </a:prstGeom>
          <a:noFill/>
        </p:spPr>
        <p:txBody>
          <a:bodyPr wrap="square" rtlCol="0">
            <a:spAutoFit/>
          </a:bodyPr>
          <a:lstStyle/>
          <a:p>
            <a:pPr algn="ctr"/>
            <a:r>
              <a:rPr lang="en-US" sz="3200" b="1" dirty="0" smtClean="0"/>
              <a:t>Classical</a:t>
            </a:r>
            <a:endParaRPr lang="en-US" sz="3200" b="1" dirty="0"/>
          </a:p>
        </p:txBody>
      </p:sp>
      <p:sp>
        <p:nvSpPr>
          <p:cNvPr id="18" name="TextBox 17"/>
          <p:cNvSpPr txBox="1"/>
          <p:nvPr/>
        </p:nvSpPr>
        <p:spPr>
          <a:xfrm>
            <a:off x="5029202" y="924338"/>
            <a:ext cx="1994450" cy="584775"/>
          </a:xfrm>
          <a:prstGeom prst="rect">
            <a:avLst/>
          </a:prstGeom>
          <a:noFill/>
        </p:spPr>
        <p:txBody>
          <a:bodyPr wrap="square" rtlCol="0">
            <a:spAutoFit/>
          </a:bodyPr>
          <a:lstStyle/>
          <a:p>
            <a:pPr algn="ctr"/>
            <a:r>
              <a:rPr lang="en-US" sz="3200" b="1" dirty="0" smtClean="0"/>
              <a:t>Quantum</a:t>
            </a:r>
            <a:endParaRPr lang="en-US" sz="3200" b="1" dirty="0"/>
          </a:p>
        </p:txBody>
      </p:sp>
      <p:pic>
        <p:nvPicPr>
          <p:cNvPr id="38919" name="Picture 7"/>
          <p:cNvPicPr>
            <a:picLocks noChangeAspect="1" noChangeArrowheads="1"/>
          </p:cNvPicPr>
          <p:nvPr/>
        </p:nvPicPr>
        <p:blipFill>
          <a:blip r:embed="rId6" cstate="print"/>
          <a:srcRect/>
          <a:stretch>
            <a:fillRect/>
          </a:stretch>
        </p:blipFill>
        <p:spPr bwMode="auto">
          <a:xfrm>
            <a:off x="1772890" y="5315779"/>
            <a:ext cx="925994" cy="925994"/>
          </a:xfrm>
          <a:prstGeom prst="rect">
            <a:avLst/>
          </a:prstGeom>
          <a:noFill/>
          <a:ln w="9525">
            <a:noFill/>
            <a:miter lim="800000"/>
            <a:headEnd/>
            <a:tailEnd/>
          </a:ln>
        </p:spPr>
      </p:pic>
      <p:pic>
        <p:nvPicPr>
          <p:cNvPr id="38920" name="Picture 8"/>
          <p:cNvPicPr>
            <a:picLocks noChangeAspect="1" noChangeArrowheads="1"/>
          </p:cNvPicPr>
          <p:nvPr/>
        </p:nvPicPr>
        <p:blipFill>
          <a:blip r:embed="rId7" cstate="print"/>
          <a:srcRect/>
          <a:stretch>
            <a:fillRect/>
          </a:stretch>
        </p:blipFill>
        <p:spPr bwMode="auto">
          <a:xfrm>
            <a:off x="702365" y="5310811"/>
            <a:ext cx="914400" cy="914400"/>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3265873" y="2130703"/>
            <a:ext cx="2705100" cy="781050"/>
          </a:xfrm>
          <a:prstGeom prst="rect">
            <a:avLst/>
          </a:prstGeom>
          <a:noFill/>
          <a:ln w="9525">
            <a:noFill/>
            <a:miter lim="800000"/>
            <a:headEnd/>
            <a:tailEnd/>
          </a:ln>
        </p:spPr>
      </p:pic>
      <p:sp>
        <p:nvSpPr>
          <p:cNvPr id="20" name="TextBox 19"/>
          <p:cNvSpPr txBox="1"/>
          <p:nvPr/>
        </p:nvSpPr>
        <p:spPr>
          <a:xfrm>
            <a:off x="3399223" y="2100473"/>
            <a:ext cx="2471490" cy="830997"/>
          </a:xfrm>
          <a:prstGeom prst="rect">
            <a:avLst/>
          </a:prstGeom>
          <a:noFill/>
        </p:spPr>
        <p:txBody>
          <a:bodyPr wrap="square" rtlCol="0">
            <a:spAutoFit/>
          </a:bodyPr>
          <a:lstStyle/>
          <a:p>
            <a:pPr algn="ctr"/>
            <a:r>
              <a:rPr lang="en-US" sz="2400" dirty="0" smtClean="0"/>
              <a:t>Orthogonal states: Superposition </a:t>
            </a:r>
            <a:endParaRPr lang="en-US" sz="2400" dirty="0"/>
          </a:p>
        </p:txBody>
      </p:sp>
      <p:pic>
        <p:nvPicPr>
          <p:cNvPr id="22" name="Picture 34" descr="M:\phd\quantumcomputation\cats4.gif"/>
          <p:cNvPicPr>
            <a:picLocks noChangeAspect="1" noChangeArrowheads="1"/>
          </p:cNvPicPr>
          <p:nvPr/>
        </p:nvPicPr>
        <p:blipFill>
          <a:blip r:embed="rId8" cstate="print"/>
          <a:srcRect/>
          <a:stretch>
            <a:fillRect/>
          </a:stretch>
        </p:blipFill>
        <p:spPr bwMode="auto">
          <a:xfrm>
            <a:off x="3974550" y="5104711"/>
            <a:ext cx="1527584" cy="12430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95"/>
            <a:ext cx="7278130" cy="800400"/>
          </a:xfrm>
        </p:spPr>
        <p:txBody>
          <a:bodyPr/>
          <a:lstStyle/>
          <a:p>
            <a:r>
              <a:rPr lang="en-US" dirty="0" smtClean="0"/>
              <a:t>Quantum Mind Model</a:t>
            </a:r>
            <a:endParaRPr lang="en-US" dirty="0"/>
          </a:p>
        </p:txBody>
      </p:sp>
      <p:sp>
        <p:nvSpPr>
          <p:cNvPr id="3" name="Content Placeholder 2"/>
          <p:cNvSpPr>
            <a:spLocks noGrp="1"/>
          </p:cNvSpPr>
          <p:nvPr>
            <p:ph idx="1"/>
          </p:nvPr>
        </p:nvSpPr>
        <p:spPr>
          <a:xfrm>
            <a:off x="324678" y="1478512"/>
            <a:ext cx="8686802" cy="4803017"/>
          </a:xfrm>
        </p:spPr>
        <p:txBody>
          <a:bodyPr>
            <a:normAutofit fontScale="92500" lnSpcReduction="10000"/>
          </a:bodyPr>
          <a:lstStyle/>
          <a:p>
            <a:pPr>
              <a:buNone/>
            </a:pPr>
            <a:r>
              <a:rPr lang="en-US" b="1" dirty="0" smtClean="0"/>
              <a:t>Thoughts are made of the strands of source </a:t>
            </a:r>
          </a:p>
          <a:p>
            <a:pPr lvl="1"/>
            <a:r>
              <a:rPr lang="en-US" dirty="0" smtClean="0"/>
              <a:t>State space is outside of 4D </a:t>
            </a:r>
            <a:r>
              <a:rPr lang="en-US" dirty="0" err="1" smtClean="0"/>
              <a:t>spacetime</a:t>
            </a:r>
            <a:endParaRPr lang="en-US" dirty="0" smtClean="0"/>
          </a:p>
          <a:p>
            <a:pPr lvl="1"/>
            <a:r>
              <a:rPr lang="en-US" dirty="0" smtClean="0"/>
              <a:t>Very high dimensional state space</a:t>
            </a:r>
          </a:p>
          <a:p>
            <a:pPr lvl="1"/>
            <a:r>
              <a:rPr lang="en-US" dirty="0" smtClean="0"/>
              <a:t>Randomness is key resource</a:t>
            </a:r>
          </a:p>
          <a:p>
            <a:pPr lvl="1"/>
            <a:r>
              <a:rPr lang="en-US" dirty="0" smtClean="0"/>
              <a:t>Quantum style orthogonal states</a:t>
            </a:r>
          </a:p>
          <a:p>
            <a:pPr lvl="1"/>
            <a:r>
              <a:rPr lang="en-US" dirty="0" smtClean="0"/>
              <a:t>Probabilistic state combination</a:t>
            </a:r>
          </a:p>
          <a:p>
            <a:pPr lvl="1"/>
            <a:r>
              <a:rPr lang="en-US" dirty="0" smtClean="0"/>
              <a:t>CDMA style computational framework</a:t>
            </a:r>
          </a:p>
          <a:p>
            <a:pPr lvl="1"/>
            <a:r>
              <a:rPr lang="en-US" dirty="0" smtClean="0"/>
              <a:t>Dimensional increase due to superposition/entanglement</a:t>
            </a:r>
          </a:p>
          <a:p>
            <a:pPr lvl="1"/>
            <a:r>
              <a:rPr lang="en-US" dirty="0" smtClean="0"/>
              <a:t>Semantic relations exist &amp; can be constructed</a:t>
            </a:r>
          </a:p>
          <a:p>
            <a:pPr lvl="1"/>
            <a:r>
              <a:rPr lang="en-US" dirty="0" smtClean="0"/>
              <a:t>Brain/mind mapping using phase invariance (patent)</a:t>
            </a:r>
          </a:p>
        </p:txBody>
      </p:sp>
      <p:pic>
        <p:nvPicPr>
          <p:cNvPr id="31746" name="Picture 2"/>
          <p:cNvPicPr>
            <a:picLocks noChangeAspect="1" noChangeArrowheads="1"/>
          </p:cNvPicPr>
          <p:nvPr/>
        </p:nvPicPr>
        <p:blipFill>
          <a:blip r:embed="rId2" cstate="print"/>
          <a:srcRect/>
          <a:stretch>
            <a:fillRect/>
          </a:stretch>
        </p:blipFill>
        <p:spPr bwMode="auto">
          <a:xfrm>
            <a:off x="7011642" y="2049325"/>
            <a:ext cx="1721540" cy="2398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1051</Words>
  <Application>Microsoft Office PowerPoint</Application>
  <PresentationFormat>On-screen Show (4:3)</PresentationFormat>
  <Paragraphs>210</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Quantum Thoughts</vt:lpstr>
      <vt:lpstr>Abstract</vt:lpstr>
      <vt:lpstr>Biography</vt:lpstr>
      <vt:lpstr>Outline</vt:lpstr>
      <vt:lpstr>Criteria for Quantum Thought Model</vt:lpstr>
      <vt:lpstr>Limits &amp; Classical Mind Model</vt:lpstr>
      <vt:lpstr>Information is Physical</vt:lpstr>
      <vt:lpstr>Key Quantum Properties</vt:lpstr>
      <vt:lpstr>Quantum Mind Model</vt:lpstr>
      <vt:lpstr>What are Thoughts</vt:lpstr>
      <vt:lpstr>Thoughts in Quantum State Space</vt:lpstr>
      <vt:lpstr>Representation of Thoughts</vt:lpstr>
      <vt:lpstr>Structure of Thoughts</vt:lpstr>
      <vt:lpstr>Thoughts and Spacetime</vt:lpstr>
      <vt:lpstr>Where are Thoughts</vt:lpstr>
      <vt:lpstr>Spatial &amp; Dimensional Topics</vt:lpstr>
      <vt:lpstr>Oneness  vs. Connection </vt:lpstr>
      <vt:lpstr>When are Thoughts</vt:lpstr>
      <vt:lpstr>Thoughts and Meaning</vt:lpstr>
      <vt:lpstr>Equations for Law of Attraction?</vt:lpstr>
      <vt:lpstr>Thoughts and Vortexes of Attraction</vt:lpstr>
      <vt:lpstr>Supermind &amp; Divine Intelligence</vt:lpstr>
      <vt:lpstr>Awakening the Supermind</vt:lpstr>
      <vt:lpstr>Questions and Discussion</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Matzke</dc:creator>
  <cp:lastModifiedBy>Doug Matzke</cp:lastModifiedBy>
  <cp:revision>248</cp:revision>
  <dcterms:created xsi:type="dcterms:W3CDTF">2010-01-10T00:27:26Z</dcterms:created>
  <dcterms:modified xsi:type="dcterms:W3CDTF">2010-03-09T03:35:45Z</dcterms:modified>
</cp:coreProperties>
</file>