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0"/>
  </p:notesMasterIdLst>
  <p:handoutMasterIdLst>
    <p:handoutMasterId r:id="rId21"/>
  </p:handoutMasterIdLst>
  <p:sldIdLst>
    <p:sldId id="256" r:id="rId2"/>
    <p:sldId id="313" r:id="rId3"/>
    <p:sldId id="257" r:id="rId4"/>
    <p:sldId id="317" r:id="rId5"/>
    <p:sldId id="318" r:id="rId6"/>
    <p:sldId id="314" r:id="rId7"/>
    <p:sldId id="322" r:id="rId8"/>
    <p:sldId id="321" r:id="rId9"/>
    <p:sldId id="319" r:id="rId10"/>
    <p:sldId id="320" r:id="rId11"/>
    <p:sldId id="260" r:id="rId12"/>
    <p:sldId id="315" r:id="rId13"/>
    <p:sldId id="316" r:id="rId14"/>
    <p:sldId id="263" r:id="rId15"/>
    <p:sldId id="323" r:id="rId16"/>
    <p:sldId id="324" r:id="rId17"/>
    <p:sldId id="292" r:id="rId18"/>
    <p:sldId id="284" r:id="rId1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E1E1"/>
    <a:srgbClr val="06E8EE"/>
    <a:srgbClr val="A835FF"/>
    <a:srgbClr val="00C9E4"/>
    <a:srgbClr val="02E2D7"/>
    <a:srgbClr val="FF9999"/>
    <a:srgbClr val="CCFFCC"/>
    <a:srgbClr val="FF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6" autoAdjust="0"/>
    <p:restoredTop sz="86470" autoAdjust="0"/>
  </p:normalViewPr>
  <p:slideViewPr>
    <p:cSldViewPr snapToGrid="0">
      <p:cViewPr varScale="1">
        <p:scale>
          <a:sx n="69" d="100"/>
          <a:sy n="69" d="100"/>
        </p:scale>
        <p:origin x="-342" y="-102"/>
      </p:cViewPr>
      <p:guideLst>
        <p:guide orient="horz" pos="2160"/>
        <p:guide pos="2880"/>
      </p:guideLst>
    </p:cSldViewPr>
  </p:slideViewPr>
  <p:outlineViewPr>
    <p:cViewPr>
      <p:scale>
        <a:sx n="33" d="100"/>
        <a:sy n="33" d="100"/>
      </p:scale>
      <p:origin x="0" y="582"/>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smtClean="0"/>
            </a:lvl1pPr>
          </a:lstStyle>
          <a:p>
            <a:pPr>
              <a:defRPr/>
            </a:pPr>
            <a:endParaRPr lang="en-US"/>
          </a:p>
        </p:txBody>
      </p:sp>
      <p:sp>
        <p:nvSpPr>
          <p:cNvPr id="9219"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smtClean="0"/>
            </a:lvl1pPr>
          </a:lstStyle>
          <a:p>
            <a:pPr>
              <a:defRPr/>
            </a:pPr>
            <a:endParaRPr lang="en-US"/>
          </a:p>
        </p:txBody>
      </p:sp>
      <p:sp>
        <p:nvSpPr>
          <p:cNvPr id="9220"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smtClean="0"/>
            </a:lvl1pPr>
          </a:lstStyle>
          <a:p>
            <a:pPr>
              <a:defRPr/>
            </a:pPr>
            <a:endParaRPr lang="en-US"/>
          </a:p>
        </p:txBody>
      </p:sp>
      <p:sp>
        <p:nvSpPr>
          <p:cNvPr id="9221"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smtClean="0"/>
            </a:lvl1pPr>
          </a:lstStyle>
          <a:p>
            <a:pPr>
              <a:defRPr/>
            </a:pPr>
            <a:fld id="{4091779F-5FF6-43AC-A004-E0A778BC7F4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smtClean="0"/>
            </a:lvl1pPr>
          </a:lstStyle>
          <a:p>
            <a:pPr>
              <a:defRPr/>
            </a:pPr>
            <a:endParaRPr lang="en-US"/>
          </a:p>
        </p:txBody>
      </p:sp>
      <p:sp>
        <p:nvSpPr>
          <p:cNvPr id="35843"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smtClean="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258888" y="720725"/>
            <a:ext cx="4800600" cy="360045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smtClean="0"/>
            </a:lvl1pPr>
          </a:lstStyle>
          <a:p>
            <a:pPr>
              <a:defRPr/>
            </a:pPr>
            <a:endParaRPr lang="en-US"/>
          </a:p>
        </p:txBody>
      </p:sp>
      <p:sp>
        <p:nvSpPr>
          <p:cNvPr id="35847"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smtClean="0"/>
            </a:lvl1pPr>
          </a:lstStyle>
          <a:p>
            <a:pPr>
              <a:defRPr/>
            </a:pPr>
            <a:fld id="{6034DE04-69C6-4FEF-BA9F-B19D582C483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D88A63A-F228-4EDE-A02E-FBAA495ECF08}" type="slidenum">
              <a:rPr lang="en-US"/>
              <a:pPr/>
              <a:t>3</a:t>
            </a:fld>
            <a:endParaRPr lang="en-US"/>
          </a:p>
        </p:txBody>
      </p:sp>
      <p:sp>
        <p:nvSpPr>
          <p:cNvPr id="35843" name="Rectangle 1026"/>
          <p:cNvSpPr>
            <a:spLocks noGrp="1" noRot="1" noChangeAspect="1" noChangeArrowheads="1" noTextEdit="1"/>
          </p:cNvSpPr>
          <p:nvPr>
            <p:ph type="sldImg"/>
          </p:nvPr>
        </p:nvSpPr>
        <p:spPr>
          <a:ln/>
        </p:spPr>
      </p:sp>
      <p:sp>
        <p:nvSpPr>
          <p:cNvPr id="35844" name="Rectangle 1027"/>
          <p:cNvSpPr>
            <a:spLocks noGrp="1" noChangeArrowheads="1"/>
          </p:cNvSpPr>
          <p:nvPr>
            <p:ph type="body" idx="1"/>
          </p:nvPr>
        </p:nvSpPr>
        <p:spPr>
          <a:noFill/>
          <a:ln/>
        </p:spPr>
        <p:txBody>
          <a:bodyPr/>
          <a:lstStyle/>
          <a:p>
            <a:pPr eaLnBrk="1" hangingPunct="1"/>
            <a:r>
              <a:rPr lang="en-US" sz="3400" dirty="0" smtClean="0"/>
              <a:t>Unfortunately, limits to the design and construction of smaller computers will soon be reaching a critical stage because molecular and other physical limits will most likely require alternatives to deterministic classical computers. This change may require a big infrastructure and paradigm shift, as is the case with probabilistic based quantum computers. This talk discusses the technical and business ideas related to this topic.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5132"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1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sz="1400" smtClean="0">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smtClean="0">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smtClean="0">
                <a:solidFill>
                  <a:schemeClr val="bg2"/>
                </a:solidFill>
              </a:defRPr>
            </a:lvl1pPr>
          </a:lstStyle>
          <a:p>
            <a:pPr>
              <a:defRPr/>
            </a:pPr>
            <a:fld id="{2BD5ECE5-25DE-41FD-8093-F67604516DD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r>
              <a:rPr lang="en-US" dirty="0" smtClean="0"/>
              <a:t>Jan 21, 2011 DJM</a:t>
            </a:r>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DFF77DB-C406-402E-8E68-5BF47C5A609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174625"/>
            <a:ext cx="1951038" cy="595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174625"/>
            <a:ext cx="5700712" cy="595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r>
              <a:rPr lang="en-US" dirty="0" smtClean="0"/>
              <a:t>Jan 21, 2011 DJM</a:t>
            </a:r>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D986CA7E-868A-4A43-A8B6-5E255094E53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r>
              <a:rPr lang="en-US" dirty="0" smtClean="0"/>
              <a:t>Jan 21, 2011 DJM</a:t>
            </a:r>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2A03E34-C7ED-401E-A3C9-7B03914ADFC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r>
              <a:rPr lang="en-US" dirty="0" smtClean="0"/>
              <a:t>Jan 21, 2011 DJM</a:t>
            </a:r>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9475CC9-CA00-4136-9B80-FBADCBECD2D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1676400"/>
            <a:ext cx="38100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1676400"/>
            <a:ext cx="38100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r>
              <a:rPr lang="en-US" dirty="0" smtClean="0"/>
              <a:t>Jan 21, 20011 DJM</a:t>
            </a:r>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F9AA660D-2570-4240-AA9C-F17476DB0B5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r>
              <a:rPr lang="en-US" dirty="0" smtClean="0"/>
              <a:t>Jan 21, 2011 DJM</a:t>
            </a:r>
            <a:endParaRPr lang="en-US" dirty="0"/>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B4A05E2F-62E5-4F93-A460-76EB2FDE411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r>
              <a:rPr lang="en-US"/>
              <a:t>Jan 19, 2007 DJM</a:t>
            </a: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76F69ED8-A392-47FE-9A9C-17D9F385DE1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r>
              <a:rPr lang="en-US" dirty="0" smtClean="0"/>
              <a:t>Jan 21, 2011 DJM</a:t>
            </a:r>
            <a:endParaRPr lang="en-US" dirty="0"/>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F8997419-B3FC-45BF-85AA-F5B6463C0AE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r>
              <a:rPr lang="en-US" dirty="0" smtClean="0"/>
              <a:t>Jan 21, 2011 DJM</a:t>
            </a:r>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8D463AB7-5F67-4535-AB5E-C5A777DBE3C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r>
              <a:rPr lang="en-US" dirty="0" smtClean="0"/>
              <a:t>Jan 21, 2011 DJM</a:t>
            </a:r>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66592907-DAE7-45BB-9F2A-A9A3AAF2FB5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ltGray">
          <a:xfrm>
            <a:off x="417513" y="655638"/>
            <a:ext cx="438150" cy="474662"/>
          </a:xfrm>
          <a:prstGeom prst="rect">
            <a:avLst/>
          </a:prstGeom>
          <a:solidFill>
            <a:schemeClr val="accent2"/>
          </a:solidFill>
          <a:ln w="9525">
            <a:noFill/>
            <a:miter lim="800000"/>
            <a:headEnd/>
            <a:tailEnd/>
          </a:ln>
          <a:effectLst/>
        </p:spPr>
        <p:txBody>
          <a:bodyPr wrap="none" anchor="ctr"/>
          <a:lstStyle/>
          <a:p>
            <a:pPr algn="ctr">
              <a:defRPr/>
            </a:pPr>
            <a:endParaRPr kumimoji="1" lang="en-US"/>
          </a:p>
        </p:txBody>
      </p:sp>
      <p:sp>
        <p:nvSpPr>
          <p:cNvPr id="4099" name="Rectangle 3"/>
          <p:cNvSpPr>
            <a:spLocks noChangeArrowheads="1"/>
          </p:cNvSpPr>
          <p:nvPr/>
        </p:nvSpPr>
        <p:spPr bwMode="ltGray">
          <a:xfrm>
            <a:off x="800100" y="655638"/>
            <a:ext cx="328613" cy="47466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a:p>
        </p:txBody>
      </p:sp>
      <p:sp>
        <p:nvSpPr>
          <p:cNvPr id="4100" name="Rectangle 4"/>
          <p:cNvSpPr>
            <a:spLocks noChangeArrowheads="1"/>
          </p:cNvSpPr>
          <p:nvPr/>
        </p:nvSpPr>
        <p:spPr bwMode="ltGray">
          <a:xfrm>
            <a:off x="541338" y="1077913"/>
            <a:ext cx="422275" cy="474662"/>
          </a:xfrm>
          <a:prstGeom prst="rect">
            <a:avLst/>
          </a:prstGeom>
          <a:solidFill>
            <a:schemeClr val="folHlink"/>
          </a:solidFill>
          <a:ln w="9525">
            <a:noFill/>
            <a:miter lim="800000"/>
            <a:headEnd/>
            <a:tailEnd/>
          </a:ln>
          <a:effectLst/>
        </p:spPr>
        <p:txBody>
          <a:bodyPr wrap="none" anchor="ctr"/>
          <a:lstStyle/>
          <a:p>
            <a:pPr algn="ctr">
              <a:defRPr/>
            </a:pPr>
            <a:endParaRPr kumimoji="1" lang="en-US"/>
          </a:p>
        </p:txBody>
      </p:sp>
      <p:sp>
        <p:nvSpPr>
          <p:cNvPr id="4101" name="Rectangle 5"/>
          <p:cNvSpPr>
            <a:spLocks noChangeArrowheads="1"/>
          </p:cNvSpPr>
          <p:nvPr/>
        </p:nvSpPr>
        <p:spPr bwMode="ltGray">
          <a:xfrm>
            <a:off x="911225" y="1077913"/>
            <a:ext cx="368300" cy="47466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a:p>
        </p:txBody>
      </p:sp>
      <p:sp>
        <p:nvSpPr>
          <p:cNvPr id="4102" name="Rectangle 6"/>
          <p:cNvSpPr>
            <a:spLocks noChangeArrowheads="1"/>
          </p:cNvSpPr>
          <p:nvPr/>
        </p:nvSpPr>
        <p:spPr bwMode="ltGray">
          <a:xfrm>
            <a:off x="127000" y="1004888"/>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a:p>
        </p:txBody>
      </p:sp>
      <p:sp>
        <p:nvSpPr>
          <p:cNvPr id="4103" name="Rectangle 7"/>
          <p:cNvSpPr>
            <a:spLocks noChangeArrowheads="1"/>
          </p:cNvSpPr>
          <p:nvPr/>
        </p:nvSpPr>
        <p:spPr bwMode="gray">
          <a:xfrm>
            <a:off x="762000" y="547688"/>
            <a:ext cx="31750" cy="1052512"/>
          </a:xfrm>
          <a:prstGeom prst="rect">
            <a:avLst/>
          </a:prstGeom>
          <a:solidFill>
            <a:schemeClr val="bg2"/>
          </a:solidFill>
          <a:ln w="9525">
            <a:noFill/>
            <a:miter lim="800000"/>
            <a:headEnd/>
            <a:tailEnd/>
          </a:ln>
          <a:effectLst/>
        </p:spPr>
        <p:txBody>
          <a:bodyPr wrap="none" anchor="ctr"/>
          <a:lstStyle/>
          <a:p>
            <a:pPr algn="ctr">
              <a:defRPr/>
            </a:pPr>
            <a:endParaRPr kumimoji="1" lang="en-US"/>
          </a:p>
        </p:txBody>
      </p:sp>
      <p:sp>
        <p:nvSpPr>
          <p:cNvPr id="4104" name="Rectangle 8"/>
          <p:cNvSpPr>
            <a:spLocks noChangeArrowheads="1"/>
          </p:cNvSpPr>
          <p:nvPr/>
        </p:nvSpPr>
        <p:spPr bwMode="gray">
          <a:xfrm>
            <a:off x="442913" y="1338263"/>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a:p>
        </p:txBody>
      </p:sp>
      <p:sp>
        <p:nvSpPr>
          <p:cNvPr id="12297" name="Rectangle 9"/>
          <p:cNvSpPr>
            <a:spLocks noGrp="1" noChangeArrowheads="1"/>
          </p:cNvSpPr>
          <p:nvPr>
            <p:ph type="title"/>
          </p:nvPr>
        </p:nvSpPr>
        <p:spPr bwMode="auto">
          <a:xfrm>
            <a:off x="1150938" y="174625"/>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2298" name="Rectangle 10"/>
          <p:cNvSpPr>
            <a:spLocks noGrp="1" noChangeArrowheads="1"/>
          </p:cNvSpPr>
          <p:nvPr>
            <p:ph type="body" idx="1"/>
          </p:nvPr>
        </p:nvSpPr>
        <p:spPr bwMode="auto">
          <a:xfrm>
            <a:off x="1182688" y="1676400"/>
            <a:ext cx="7772400" cy="4456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7" name="Rectangle 11"/>
          <p:cNvSpPr>
            <a:spLocks noGrp="1" noChangeArrowheads="1"/>
          </p:cNvSpPr>
          <p:nvPr>
            <p:ph type="dt" sz="half" idx="2"/>
          </p:nvPr>
        </p:nvSpPr>
        <p:spPr bwMode="auto">
          <a:xfrm>
            <a:off x="304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r>
              <a:rPr lang="en-US" dirty="0" smtClean="0"/>
              <a:t>Jan 21, 2011 DJM</a:t>
            </a:r>
            <a:endParaRPr lang="en-US" dirty="0"/>
          </a:p>
        </p:txBody>
      </p:sp>
      <p:sp>
        <p:nvSpPr>
          <p:cNvPr id="4108"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vl1pPr>
          </a:lstStyle>
          <a:p>
            <a:pPr>
              <a:defRPr/>
            </a:pPr>
            <a:endParaRPr lang="en-US"/>
          </a:p>
        </p:txBody>
      </p:sp>
      <p:sp>
        <p:nvSpPr>
          <p:cNvPr id="4109"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65E3655A-44FA-4766-8339-B6F2C178E3C6}" type="slidenum">
              <a:rPr lang="en-US"/>
              <a:pPr>
                <a:defRPr/>
              </a:pPr>
              <a:t>‹#›</a:t>
            </a:fld>
            <a:endParaRPr lang="en-US"/>
          </a:p>
        </p:txBody>
      </p:sp>
      <p:pic>
        <p:nvPicPr>
          <p:cNvPr id="12303" name="Picture 15"/>
          <p:cNvPicPr>
            <a:picLocks noChangeAspect="1" noChangeArrowheads="1"/>
          </p:cNvPicPr>
          <p:nvPr userDrawn="1"/>
        </p:nvPicPr>
        <p:blipFill>
          <a:blip r:embed="rId13" cstate="print"/>
          <a:srcRect/>
          <a:stretch>
            <a:fillRect/>
          </a:stretch>
        </p:blipFill>
        <p:spPr bwMode="auto">
          <a:xfrm>
            <a:off x="8035925" y="50800"/>
            <a:ext cx="1057275" cy="1057275"/>
          </a:xfrm>
          <a:prstGeom prst="rect">
            <a:avLst/>
          </a:prstGeom>
          <a:noFill/>
          <a:ln w="9525" cap="flat" cmpd="sng">
            <a:noFill/>
            <a:prstDash val="solid"/>
            <a:miter lim="800000"/>
            <a:headEnd type="none" w="med" len="med"/>
            <a:tailEnd type="none" w="med" len="med"/>
          </a:ln>
        </p:spPr>
      </p:pic>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eaLnBrk="0" fontAlgn="base" hangingPunct="0">
        <a:lnSpc>
          <a:spcPct val="75000"/>
        </a:lnSpc>
        <a:spcBef>
          <a:spcPct val="0"/>
        </a:spcBef>
        <a:spcAft>
          <a:spcPct val="0"/>
        </a:spcAft>
        <a:defRPr sz="4400">
          <a:solidFill>
            <a:schemeClr val="tx2"/>
          </a:solidFill>
          <a:latin typeface="+mj-lt"/>
          <a:ea typeface="+mj-ea"/>
          <a:cs typeface="+mj-cs"/>
        </a:defRPr>
      </a:lvl1pPr>
      <a:lvl2pPr algn="l" rtl="0" eaLnBrk="0" fontAlgn="base" hangingPunct="0">
        <a:lnSpc>
          <a:spcPct val="75000"/>
        </a:lnSpc>
        <a:spcBef>
          <a:spcPct val="0"/>
        </a:spcBef>
        <a:spcAft>
          <a:spcPct val="0"/>
        </a:spcAft>
        <a:defRPr sz="4400">
          <a:solidFill>
            <a:schemeClr val="tx2"/>
          </a:solidFill>
          <a:latin typeface="Tahoma" pitchFamily="34" charset="0"/>
        </a:defRPr>
      </a:lvl2pPr>
      <a:lvl3pPr algn="l" rtl="0" eaLnBrk="0" fontAlgn="base" hangingPunct="0">
        <a:lnSpc>
          <a:spcPct val="75000"/>
        </a:lnSpc>
        <a:spcBef>
          <a:spcPct val="0"/>
        </a:spcBef>
        <a:spcAft>
          <a:spcPct val="0"/>
        </a:spcAft>
        <a:defRPr sz="4400">
          <a:solidFill>
            <a:schemeClr val="tx2"/>
          </a:solidFill>
          <a:latin typeface="Tahoma" pitchFamily="34" charset="0"/>
        </a:defRPr>
      </a:lvl3pPr>
      <a:lvl4pPr algn="l" rtl="0" eaLnBrk="0" fontAlgn="base" hangingPunct="0">
        <a:lnSpc>
          <a:spcPct val="75000"/>
        </a:lnSpc>
        <a:spcBef>
          <a:spcPct val="0"/>
        </a:spcBef>
        <a:spcAft>
          <a:spcPct val="0"/>
        </a:spcAft>
        <a:defRPr sz="4400">
          <a:solidFill>
            <a:schemeClr val="tx2"/>
          </a:solidFill>
          <a:latin typeface="Tahoma" pitchFamily="34" charset="0"/>
        </a:defRPr>
      </a:lvl4pPr>
      <a:lvl5pPr algn="l" rtl="0" eaLnBrk="0" fontAlgn="base" hangingPunct="0">
        <a:lnSpc>
          <a:spcPct val="75000"/>
        </a:lnSpc>
        <a:spcBef>
          <a:spcPct val="0"/>
        </a:spcBef>
        <a:spcAft>
          <a:spcPct val="0"/>
        </a:spcAft>
        <a:defRPr sz="4400">
          <a:solidFill>
            <a:schemeClr val="tx2"/>
          </a:solidFill>
          <a:latin typeface="Tahoma" pitchFamily="34" charset="0"/>
        </a:defRPr>
      </a:lvl5pPr>
      <a:lvl6pPr marL="457200" algn="l" rtl="0" fontAlgn="base">
        <a:lnSpc>
          <a:spcPct val="75000"/>
        </a:lnSpc>
        <a:spcBef>
          <a:spcPct val="0"/>
        </a:spcBef>
        <a:spcAft>
          <a:spcPct val="0"/>
        </a:spcAft>
        <a:defRPr sz="4400">
          <a:solidFill>
            <a:schemeClr val="tx2"/>
          </a:solidFill>
          <a:latin typeface="Tahoma" pitchFamily="34" charset="0"/>
        </a:defRPr>
      </a:lvl6pPr>
      <a:lvl7pPr marL="914400" algn="l" rtl="0" fontAlgn="base">
        <a:lnSpc>
          <a:spcPct val="75000"/>
        </a:lnSpc>
        <a:spcBef>
          <a:spcPct val="0"/>
        </a:spcBef>
        <a:spcAft>
          <a:spcPct val="0"/>
        </a:spcAft>
        <a:defRPr sz="4400">
          <a:solidFill>
            <a:schemeClr val="tx2"/>
          </a:solidFill>
          <a:latin typeface="Tahoma" pitchFamily="34" charset="0"/>
        </a:defRPr>
      </a:lvl7pPr>
      <a:lvl8pPr marL="1371600" algn="l" rtl="0" fontAlgn="base">
        <a:lnSpc>
          <a:spcPct val="75000"/>
        </a:lnSpc>
        <a:spcBef>
          <a:spcPct val="0"/>
        </a:spcBef>
        <a:spcAft>
          <a:spcPct val="0"/>
        </a:spcAft>
        <a:defRPr sz="4400">
          <a:solidFill>
            <a:schemeClr val="tx2"/>
          </a:solidFill>
          <a:latin typeface="Tahoma" pitchFamily="34" charset="0"/>
        </a:defRPr>
      </a:lvl8pPr>
      <a:lvl9pPr marL="1828800" algn="l" rtl="0" fontAlgn="base">
        <a:lnSpc>
          <a:spcPct val="75000"/>
        </a:lnSpc>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6"/>
          <p:cNvSpPr>
            <a:spLocks noGrp="1" noChangeArrowheads="1"/>
          </p:cNvSpPr>
          <p:nvPr>
            <p:ph type="sldNum" sz="quarter" idx="12"/>
          </p:nvPr>
        </p:nvSpPr>
        <p:spPr>
          <a:noFill/>
        </p:spPr>
        <p:txBody>
          <a:bodyPr/>
          <a:lstStyle/>
          <a:p>
            <a:fld id="{AF2BDB24-C7DC-4CC1-8C82-701E33E148B7}" type="slidenum">
              <a:rPr lang="en-US"/>
              <a:pPr/>
              <a:t>1</a:t>
            </a:fld>
            <a:endParaRPr lang="en-US"/>
          </a:p>
        </p:txBody>
      </p:sp>
      <p:sp>
        <p:nvSpPr>
          <p:cNvPr id="14339" name="Rectangle 2"/>
          <p:cNvSpPr>
            <a:spLocks noGrp="1" noChangeArrowheads="1"/>
          </p:cNvSpPr>
          <p:nvPr>
            <p:ph type="ctrTitle"/>
          </p:nvPr>
        </p:nvSpPr>
        <p:spPr>
          <a:xfrm>
            <a:off x="1219200" y="1905000"/>
            <a:ext cx="7207250" cy="1295400"/>
          </a:xfrm>
        </p:spPr>
        <p:txBody>
          <a:bodyPr/>
          <a:lstStyle/>
          <a:p>
            <a:pPr eaLnBrk="1" hangingPunct="1"/>
            <a:r>
              <a:rPr lang="en-US" sz="3600" dirty="0" smtClean="0"/>
              <a:t>Update on Physical Scalability Sabotaging Performance Gains!</a:t>
            </a:r>
            <a:endParaRPr lang="en-US" dirty="0" smtClean="0"/>
          </a:p>
        </p:txBody>
      </p:sp>
      <p:sp>
        <p:nvSpPr>
          <p:cNvPr id="14340" name="Rectangle 3"/>
          <p:cNvSpPr>
            <a:spLocks noGrp="1" noChangeArrowheads="1"/>
          </p:cNvSpPr>
          <p:nvPr>
            <p:ph type="subTitle" idx="1"/>
          </p:nvPr>
        </p:nvSpPr>
        <p:spPr>
          <a:xfrm>
            <a:off x="1231900" y="4889500"/>
            <a:ext cx="6553200" cy="1485900"/>
          </a:xfrm>
        </p:spPr>
        <p:txBody>
          <a:bodyPr/>
          <a:lstStyle/>
          <a:p>
            <a:pPr eaLnBrk="1" hangingPunct="1"/>
            <a:r>
              <a:rPr lang="en-US" sz="2800" smtClean="0"/>
              <a:t>Douglas J. Matzke, Ph.D.</a:t>
            </a:r>
          </a:p>
          <a:p>
            <a:pPr eaLnBrk="1" hangingPunct="1"/>
            <a:r>
              <a:rPr lang="en-US" sz="2400" smtClean="0"/>
              <a:t>IEEE Senior Member</a:t>
            </a:r>
          </a:p>
          <a:p>
            <a:pPr eaLnBrk="1" hangingPunct="1"/>
            <a:r>
              <a:rPr lang="en-US" sz="2400" smtClean="0"/>
              <a:t>matzke@IEEE.org</a:t>
            </a:r>
          </a:p>
        </p:txBody>
      </p:sp>
      <p:sp>
        <p:nvSpPr>
          <p:cNvPr id="14341" name="Text Box 4"/>
          <p:cNvSpPr txBox="1">
            <a:spLocks noChangeArrowheads="1"/>
          </p:cNvSpPr>
          <p:nvPr/>
        </p:nvSpPr>
        <p:spPr bwMode="auto">
          <a:xfrm>
            <a:off x="850900" y="3481388"/>
            <a:ext cx="7146925" cy="1066800"/>
          </a:xfrm>
          <a:prstGeom prst="rect">
            <a:avLst/>
          </a:prstGeom>
          <a:noFill/>
          <a:ln w="9525">
            <a:noFill/>
            <a:miter lim="800000"/>
            <a:headEnd/>
            <a:tailEnd/>
          </a:ln>
        </p:spPr>
        <p:txBody>
          <a:bodyPr>
            <a:spAutoFit/>
          </a:bodyPr>
          <a:lstStyle/>
          <a:p>
            <a:pPr algn="ctr">
              <a:spcBef>
                <a:spcPct val="50000"/>
              </a:spcBef>
            </a:pPr>
            <a:r>
              <a:rPr lang="en-US" sz="3200" dirty="0"/>
              <a:t>Dallas IEEE Computer Society Meeting </a:t>
            </a:r>
            <a:r>
              <a:rPr lang="en-US" sz="3200" dirty="0" smtClean="0"/>
              <a:t>Friday Jan </a:t>
            </a:r>
            <a:r>
              <a:rPr lang="en-US" sz="3200" dirty="0"/>
              <a:t>21, 2011</a:t>
            </a:r>
          </a:p>
        </p:txBody>
      </p:sp>
      <p:pic>
        <p:nvPicPr>
          <p:cNvPr id="14342" name="Picture 6"/>
          <p:cNvPicPr>
            <a:picLocks noChangeAspect="1" noChangeArrowheads="1"/>
          </p:cNvPicPr>
          <p:nvPr/>
        </p:nvPicPr>
        <p:blipFill>
          <a:blip r:embed="rId2" cstate="print"/>
          <a:srcRect/>
          <a:stretch>
            <a:fillRect/>
          </a:stretch>
        </p:blipFill>
        <p:spPr bwMode="auto">
          <a:xfrm>
            <a:off x="203200" y="835025"/>
            <a:ext cx="8669338" cy="90011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Wars</a:t>
            </a:r>
            <a:endParaRPr lang="en-US" dirty="0"/>
          </a:p>
        </p:txBody>
      </p:sp>
      <p:sp>
        <p:nvSpPr>
          <p:cNvPr id="4" name="Date Placeholder 3"/>
          <p:cNvSpPr>
            <a:spLocks noGrp="1"/>
          </p:cNvSpPr>
          <p:nvPr>
            <p:ph type="dt" sz="half" idx="10"/>
          </p:nvPr>
        </p:nvSpPr>
        <p:spPr/>
        <p:txBody>
          <a:bodyPr/>
          <a:lstStyle/>
          <a:p>
            <a:pPr>
              <a:defRPr/>
            </a:pPr>
            <a:r>
              <a:rPr lang="en-US" smtClean="0"/>
              <a:t>Jan 21, 2011 DJM</a:t>
            </a:r>
            <a:endParaRPr lang="en-US" dirty="0"/>
          </a:p>
        </p:txBody>
      </p:sp>
      <p:sp>
        <p:nvSpPr>
          <p:cNvPr id="5" name="Slide Number Placeholder 4"/>
          <p:cNvSpPr>
            <a:spLocks noGrp="1"/>
          </p:cNvSpPr>
          <p:nvPr>
            <p:ph type="sldNum" sz="quarter" idx="12"/>
          </p:nvPr>
        </p:nvSpPr>
        <p:spPr/>
        <p:txBody>
          <a:bodyPr/>
          <a:lstStyle/>
          <a:p>
            <a:pPr>
              <a:defRPr/>
            </a:pPr>
            <a:fld id="{02A03E34-C7ED-401E-A3C9-7B03914ADFC8}" type="slidenum">
              <a:rPr lang="en-US" smtClean="0"/>
              <a:pPr>
                <a:defRPr/>
              </a:pPr>
              <a:t>10</a:t>
            </a:fld>
            <a:endParaRPr lang="en-US"/>
          </a:p>
        </p:txBody>
      </p:sp>
      <p:pic>
        <p:nvPicPr>
          <p:cNvPr id="52226" name="Picture 2"/>
          <p:cNvPicPr>
            <a:picLocks noChangeAspect="1" noChangeArrowheads="1"/>
          </p:cNvPicPr>
          <p:nvPr/>
        </p:nvPicPr>
        <p:blipFill>
          <a:blip r:embed="rId2" cstate="print"/>
          <a:srcRect/>
          <a:stretch>
            <a:fillRect/>
          </a:stretch>
        </p:blipFill>
        <p:spPr bwMode="auto">
          <a:xfrm>
            <a:off x="5129334" y="1850373"/>
            <a:ext cx="2803697" cy="2250968"/>
          </a:xfrm>
          <a:prstGeom prst="rect">
            <a:avLst/>
          </a:prstGeom>
          <a:noFill/>
          <a:ln w="9525" cap="flat" cmpd="sng">
            <a:noFill/>
            <a:prstDash val="solid"/>
            <a:miter lim="800000"/>
            <a:headEnd type="none" w="med" len="med"/>
            <a:tailEnd type="none" w="med" len="med"/>
          </a:ln>
        </p:spPr>
      </p:pic>
      <p:pic>
        <p:nvPicPr>
          <p:cNvPr id="52227" name="Picture 3"/>
          <p:cNvPicPr>
            <a:picLocks noChangeAspect="1" noChangeArrowheads="1"/>
          </p:cNvPicPr>
          <p:nvPr/>
        </p:nvPicPr>
        <p:blipFill>
          <a:blip r:embed="rId3" cstate="print"/>
          <a:srcRect/>
          <a:stretch>
            <a:fillRect/>
          </a:stretch>
        </p:blipFill>
        <p:spPr bwMode="auto">
          <a:xfrm>
            <a:off x="4955053" y="4596714"/>
            <a:ext cx="3172812" cy="2113005"/>
          </a:xfrm>
          <a:prstGeom prst="rect">
            <a:avLst/>
          </a:prstGeom>
          <a:noFill/>
          <a:ln w="9525" cap="flat" cmpd="sng">
            <a:noFill/>
            <a:prstDash val="solid"/>
            <a:miter lim="800000"/>
            <a:headEnd type="none" w="med" len="med"/>
            <a:tailEnd type="none" w="med" len="med"/>
          </a:ln>
        </p:spPr>
      </p:pic>
      <p:sp>
        <p:nvSpPr>
          <p:cNvPr id="8" name="TextBox 7"/>
          <p:cNvSpPr txBox="1"/>
          <p:nvPr/>
        </p:nvSpPr>
        <p:spPr>
          <a:xfrm>
            <a:off x="4497852" y="4139513"/>
            <a:ext cx="4188941" cy="461665"/>
          </a:xfrm>
          <a:prstGeom prst="rect">
            <a:avLst/>
          </a:prstGeom>
          <a:noFill/>
        </p:spPr>
        <p:txBody>
          <a:bodyPr wrap="square" rtlCol="0">
            <a:spAutoFit/>
          </a:bodyPr>
          <a:lstStyle/>
          <a:p>
            <a:r>
              <a:rPr lang="en-US" dirty="0" smtClean="0"/>
              <a:t>Intel Xeon “</a:t>
            </a:r>
            <a:r>
              <a:rPr lang="en-US" dirty="0" err="1" smtClean="0"/>
              <a:t>Beckton</a:t>
            </a:r>
            <a:r>
              <a:rPr lang="en-US" dirty="0" smtClean="0"/>
              <a:t>”: 8 Cores</a:t>
            </a:r>
            <a:endParaRPr lang="en-US" dirty="0"/>
          </a:p>
        </p:txBody>
      </p:sp>
      <p:sp>
        <p:nvSpPr>
          <p:cNvPr id="9" name="Rectangle 8"/>
          <p:cNvSpPr/>
          <p:nvPr/>
        </p:nvSpPr>
        <p:spPr>
          <a:xfrm>
            <a:off x="4876817" y="1394080"/>
            <a:ext cx="3074368" cy="461665"/>
          </a:xfrm>
          <a:prstGeom prst="rect">
            <a:avLst/>
          </a:prstGeom>
        </p:spPr>
        <p:txBody>
          <a:bodyPr wrap="none">
            <a:spAutoFit/>
          </a:bodyPr>
          <a:lstStyle/>
          <a:p>
            <a:r>
              <a:rPr lang="en-US" dirty="0" smtClean="0"/>
              <a:t>IBM_Power7: 8 cores</a:t>
            </a:r>
            <a:endParaRPr lang="en-US" dirty="0"/>
          </a:p>
        </p:txBody>
      </p:sp>
      <p:sp>
        <p:nvSpPr>
          <p:cNvPr id="10" name="Rectangle 9"/>
          <p:cNvSpPr/>
          <p:nvPr/>
        </p:nvSpPr>
        <p:spPr>
          <a:xfrm>
            <a:off x="700233" y="1987203"/>
            <a:ext cx="3494546" cy="461665"/>
          </a:xfrm>
          <a:prstGeom prst="rect">
            <a:avLst/>
          </a:prstGeom>
        </p:spPr>
        <p:txBody>
          <a:bodyPr wrap="none">
            <a:spAutoFit/>
          </a:bodyPr>
          <a:lstStyle/>
          <a:p>
            <a:r>
              <a:rPr lang="en-US" dirty="0" smtClean="0"/>
              <a:t>Sun Niagara 3: 16 Cores</a:t>
            </a:r>
            <a:endParaRPr lang="en-US" dirty="0"/>
          </a:p>
        </p:txBody>
      </p:sp>
      <p:pic>
        <p:nvPicPr>
          <p:cNvPr id="52228" name="Picture 4"/>
          <p:cNvPicPr>
            <a:picLocks noChangeAspect="1" noChangeArrowheads="1"/>
          </p:cNvPicPr>
          <p:nvPr/>
        </p:nvPicPr>
        <p:blipFill>
          <a:blip r:embed="rId4" cstate="print"/>
          <a:srcRect l="10244" r="11525" b="8151"/>
          <a:stretch>
            <a:fillRect/>
          </a:stretch>
        </p:blipFill>
        <p:spPr bwMode="auto">
          <a:xfrm>
            <a:off x="644864" y="2491569"/>
            <a:ext cx="3610201" cy="3632140"/>
          </a:xfrm>
          <a:prstGeom prst="rect">
            <a:avLst/>
          </a:prstGeom>
          <a:noFill/>
          <a:ln w="9525" cap="flat" cmpd="sng">
            <a:noFill/>
            <a:prstDash val="solid"/>
            <a:miter lim="800000"/>
            <a:headEnd type="none" w="med" len="med"/>
            <a:tailEnd type="none" w="med" len="me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p>
            <a:pPr>
              <a:defRPr/>
            </a:pPr>
            <a:r>
              <a:rPr lang="en-US" dirty="0"/>
              <a:t>Jan 21, 2011 DJM</a:t>
            </a:r>
          </a:p>
        </p:txBody>
      </p:sp>
      <p:sp>
        <p:nvSpPr>
          <p:cNvPr id="19459" name="Slide Number Placeholder 5"/>
          <p:cNvSpPr>
            <a:spLocks noGrp="1"/>
          </p:cNvSpPr>
          <p:nvPr>
            <p:ph type="sldNum" sz="quarter" idx="12"/>
          </p:nvPr>
        </p:nvSpPr>
        <p:spPr>
          <a:noFill/>
        </p:spPr>
        <p:txBody>
          <a:bodyPr/>
          <a:lstStyle/>
          <a:p>
            <a:fld id="{96EF3FC0-58DE-4A45-8A65-28F91AB65BE0}" type="slidenum">
              <a:rPr lang="en-US"/>
              <a:pPr/>
              <a:t>11</a:t>
            </a:fld>
            <a:endParaRPr lang="en-US"/>
          </a:p>
        </p:txBody>
      </p:sp>
      <p:sp>
        <p:nvSpPr>
          <p:cNvPr id="19460" name="Rectangle 2"/>
          <p:cNvSpPr>
            <a:spLocks noGrp="1" noChangeArrowheads="1"/>
          </p:cNvSpPr>
          <p:nvPr>
            <p:ph type="title"/>
          </p:nvPr>
        </p:nvSpPr>
        <p:spPr>
          <a:xfrm>
            <a:off x="1150938" y="174625"/>
            <a:ext cx="7231062" cy="1143000"/>
          </a:xfrm>
        </p:spPr>
        <p:txBody>
          <a:bodyPr/>
          <a:lstStyle/>
          <a:p>
            <a:pPr eaLnBrk="1" hangingPunct="1"/>
            <a:r>
              <a:rPr lang="en-US" sz="3600" dirty="0" smtClean="0"/>
              <a:t>ITRS: International Technology Roadmap for Semiconductors</a:t>
            </a:r>
          </a:p>
        </p:txBody>
      </p:sp>
      <p:pic>
        <p:nvPicPr>
          <p:cNvPr id="19461" name="Picture 7"/>
          <p:cNvPicPr>
            <a:picLocks noChangeAspect="1" noChangeArrowheads="1"/>
          </p:cNvPicPr>
          <p:nvPr/>
        </p:nvPicPr>
        <p:blipFill>
          <a:blip r:embed="rId2" cstate="print"/>
          <a:srcRect l="29861" t="19627" r="20833" b="20139"/>
          <a:stretch>
            <a:fillRect/>
          </a:stretch>
        </p:blipFill>
        <p:spPr bwMode="auto">
          <a:xfrm>
            <a:off x="3276600" y="1409700"/>
            <a:ext cx="5715000" cy="5113338"/>
          </a:xfrm>
          <a:prstGeom prst="rect">
            <a:avLst/>
          </a:prstGeom>
          <a:noFill/>
          <a:ln w="9525">
            <a:noFill/>
            <a:miter lim="800000"/>
            <a:headEnd/>
            <a:tailEnd/>
          </a:ln>
        </p:spPr>
      </p:pic>
      <p:sp>
        <p:nvSpPr>
          <p:cNvPr id="19462" name="Text Box 9"/>
          <p:cNvSpPr txBox="1">
            <a:spLocks noChangeArrowheads="1"/>
          </p:cNvSpPr>
          <p:nvPr/>
        </p:nvSpPr>
        <p:spPr bwMode="auto">
          <a:xfrm>
            <a:off x="533400" y="4584700"/>
            <a:ext cx="2514600" cy="915988"/>
          </a:xfrm>
          <a:prstGeom prst="rect">
            <a:avLst/>
          </a:prstGeom>
          <a:solidFill>
            <a:srgbClr val="FFFFCC"/>
          </a:solidFill>
          <a:ln w="9525">
            <a:noFill/>
            <a:miter lim="800000"/>
            <a:headEnd/>
            <a:tailEnd/>
          </a:ln>
        </p:spPr>
        <p:txBody>
          <a:bodyPr>
            <a:spAutoFit/>
          </a:bodyPr>
          <a:lstStyle/>
          <a:p>
            <a:pPr>
              <a:spcBef>
                <a:spcPct val="50000"/>
              </a:spcBef>
            </a:pPr>
            <a:r>
              <a:rPr lang="en-US" sz="1800"/>
              <a:t>These sizes are close to physical limits and technological limits.</a:t>
            </a:r>
          </a:p>
        </p:txBody>
      </p:sp>
      <p:sp>
        <p:nvSpPr>
          <p:cNvPr id="19463" name="Text Box 6"/>
          <p:cNvSpPr txBox="1">
            <a:spLocks noChangeArrowheads="1"/>
          </p:cNvSpPr>
          <p:nvPr/>
        </p:nvSpPr>
        <p:spPr bwMode="auto">
          <a:xfrm>
            <a:off x="228600" y="2133600"/>
            <a:ext cx="3048000" cy="1616075"/>
          </a:xfrm>
          <a:prstGeom prst="rect">
            <a:avLst/>
          </a:prstGeom>
          <a:solidFill>
            <a:srgbClr val="CCFFCC"/>
          </a:solidFill>
          <a:ln w="9525">
            <a:noFill/>
            <a:miter lim="800000"/>
            <a:headEnd/>
            <a:tailEnd/>
          </a:ln>
        </p:spPr>
        <p:txBody>
          <a:bodyPr>
            <a:spAutoFit/>
          </a:bodyPr>
          <a:lstStyle/>
          <a:p>
            <a:pPr algn="ctr">
              <a:spcBef>
                <a:spcPct val="50000"/>
              </a:spcBef>
            </a:pPr>
            <a:r>
              <a:rPr lang="en-US" sz="2000" dirty="0"/>
              <a:t>15 year forecast from 2003 ITRS - International Technology Roadmap for Semiconductors at: http://www.itrs.net/</a:t>
            </a:r>
          </a:p>
        </p:txBody>
      </p:sp>
      <p:sp>
        <p:nvSpPr>
          <p:cNvPr id="8" name="Rectangle 7"/>
          <p:cNvSpPr/>
          <p:nvPr/>
        </p:nvSpPr>
        <p:spPr bwMode="auto">
          <a:xfrm>
            <a:off x="6194738" y="4307305"/>
            <a:ext cx="476518" cy="2157889"/>
          </a:xfrm>
          <a:prstGeom prst="rect">
            <a:avLst/>
          </a:prstGeom>
          <a:solidFill>
            <a:schemeClr val="accent1">
              <a:alpha val="2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9" name="Rectangle 8"/>
          <p:cNvSpPr/>
          <p:nvPr/>
        </p:nvSpPr>
        <p:spPr bwMode="auto">
          <a:xfrm>
            <a:off x="5729300" y="1741219"/>
            <a:ext cx="476518" cy="2157889"/>
          </a:xfrm>
          <a:prstGeom prst="rect">
            <a:avLst/>
          </a:prstGeom>
          <a:solidFill>
            <a:schemeClr val="accent2">
              <a:lumMod val="60000"/>
              <a:lumOff val="40000"/>
              <a:alpha val="2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ITRS Forecast</a:t>
            </a:r>
            <a:endParaRPr lang="en-US" dirty="0"/>
          </a:p>
        </p:txBody>
      </p:sp>
      <p:sp>
        <p:nvSpPr>
          <p:cNvPr id="4" name="Date Placeholder 3"/>
          <p:cNvSpPr>
            <a:spLocks noGrp="1"/>
          </p:cNvSpPr>
          <p:nvPr>
            <p:ph type="dt" sz="half" idx="10"/>
          </p:nvPr>
        </p:nvSpPr>
        <p:spPr/>
        <p:txBody>
          <a:bodyPr/>
          <a:lstStyle/>
          <a:p>
            <a:pPr>
              <a:defRPr/>
            </a:pPr>
            <a:r>
              <a:rPr lang="en-US" dirty="0"/>
              <a:t>Jan 21, 2011 DJM</a:t>
            </a:r>
          </a:p>
        </p:txBody>
      </p:sp>
      <p:sp>
        <p:nvSpPr>
          <p:cNvPr id="5" name="Slide Number Placeholder 4"/>
          <p:cNvSpPr>
            <a:spLocks noGrp="1"/>
          </p:cNvSpPr>
          <p:nvPr>
            <p:ph type="sldNum" sz="quarter" idx="12"/>
          </p:nvPr>
        </p:nvSpPr>
        <p:spPr/>
        <p:txBody>
          <a:bodyPr/>
          <a:lstStyle/>
          <a:p>
            <a:pPr>
              <a:defRPr/>
            </a:pPr>
            <a:fld id="{02A03E34-C7ED-401E-A3C9-7B03914ADFC8}" type="slidenum">
              <a:rPr lang="en-US" smtClean="0"/>
              <a:pPr>
                <a:defRPr/>
              </a:pPr>
              <a:t>12</a:t>
            </a:fld>
            <a:endParaRPr lang="en-US"/>
          </a:p>
        </p:txBody>
      </p:sp>
      <p:pic>
        <p:nvPicPr>
          <p:cNvPr id="50178" name="Picture 2"/>
          <p:cNvPicPr>
            <a:picLocks noChangeAspect="1" noChangeArrowheads="1"/>
          </p:cNvPicPr>
          <p:nvPr/>
        </p:nvPicPr>
        <p:blipFill>
          <a:blip r:embed="rId2" cstate="print"/>
          <a:srcRect l="40500" t="53414" r="4312" b="12269"/>
          <a:stretch>
            <a:fillRect/>
          </a:stretch>
        </p:blipFill>
        <p:spPr bwMode="auto">
          <a:xfrm>
            <a:off x="3765884" y="4215450"/>
            <a:ext cx="5154530" cy="2308924"/>
          </a:xfrm>
          <a:prstGeom prst="rect">
            <a:avLst/>
          </a:prstGeom>
          <a:noFill/>
          <a:ln w="9525" cap="flat" cmpd="sng">
            <a:noFill/>
            <a:prstDash val="solid"/>
            <a:miter lim="800000"/>
            <a:headEnd type="none" w="med" len="med"/>
            <a:tailEnd type="none" w="med" len="med"/>
          </a:ln>
        </p:spPr>
      </p:pic>
      <p:sp>
        <p:nvSpPr>
          <p:cNvPr id="8" name="Text Box 6"/>
          <p:cNvSpPr txBox="1">
            <a:spLocks noChangeArrowheads="1"/>
          </p:cNvSpPr>
          <p:nvPr/>
        </p:nvSpPr>
        <p:spPr bwMode="auto">
          <a:xfrm>
            <a:off x="318582" y="4587599"/>
            <a:ext cx="3222938" cy="1631216"/>
          </a:xfrm>
          <a:prstGeom prst="rect">
            <a:avLst/>
          </a:prstGeom>
          <a:solidFill>
            <a:srgbClr val="CCFFCC"/>
          </a:solidFill>
          <a:ln w="9525">
            <a:noFill/>
            <a:miter lim="800000"/>
            <a:headEnd/>
            <a:tailEnd/>
          </a:ln>
        </p:spPr>
        <p:txBody>
          <a:bodyPr wrap="square">
            <a:spAutoFit/>
          </a:bodyPr>
          <a:lstStyle/>
          <a:p>
            <a:pPr algn="ctr">
              <a:spcBef>
                <a:spcPct val="50000"/>
              </a:spcBef>
            </a:pPr>
            <a:r>
              <a:rPr lang="en-US" sz="2000" dirty="0"/>
              <a:t>15 year forecast from </a:t>
            </a:r>
            <a:r>
              <a:rPr lang="en-US" sz="2000" dirty="0" smtClean="0"/>
              <a:t>2009 </a:t>
            </a:r>
            <a:r>
              <a:rPr lang="en-US" sz="2000" dirty="0"/>
              <a:t>ITRS - International Technology Roadmap for </a:t>
            </a:r>
            <a:r>
              <a:rPr lang="en-US" sz="2000" dirty="0" smtClean="0"/>
              <a:t>Semiconductors-updated: </a:t>
            </a:r>
            <a:r>
              <a:rPr lang="en-US" sz="2000" dirty="0"/>
              <a:t>http://www.itrs.net/</a:t>
            </a:r>
          </a:p>
        </p:txBody>
      </p:sp>
      <p:grpSp>
        <p:nvGrpSpPr>
          <p:cNvPr id="21" name="Group 20"/>
          <p:cNvGrpSpPr/>
          <p:nvPr/>
        </p:nvGrpSpPr>
        <p:grpSpPr>
          <a:xfrm>
            <a:off x="0" y="1779373"/>
            <a:ext cx="8903368" cy="2384860"/>
            <a:chOff x="0" y="1779373"/>
            <a:chExt cx="8903368" cy="2384860"/>
          </a:xfrm>
        </p:grpSpPr>
        <p:pic>
          <p:nvPicPr>
            <p:cNvPr id="10" name="Picture 2"/>
            <p:cNvPicPr>
              <a:picLocks noChangeAspect="1" noChangeArrowheads="1"/>
            </p:cNvPicPr>
            <p:nvPr/>
          </p:nvPicPr>
          <p:blipFill>
            <a:blip r:embed="rId2" cstate="print"/>
            <a:srcRect t="6810" r="4489" b="59499"/>
            <a:stretch>
              <a:fillRect/>
            </a:stretch>
          </p:blipFill>
          <p:spPr bwMode="auto">
            <a:xfrm>
              <a:off x="0" y="1779373"/>
              <a:ext cx="8903368" cy="2384860"/>
            </a:xfrm>
            <a:prstGeom prst="rect">
              <a:avLst/>
            </a:prstGeom>
            <a:noFill/>
            <a:ln w="9525" cap="flat" cmpd="sng">
              <a:noFill/>
              <a:prstDash val="solid"/>
              <a:miter lim="800000"/>
              <a:headEnd type="none" w="med" len="med"/>
              <a:tailEnd type="none" w="med" len="med"/>
            </a:ln>
          </p:spPr>
        </p:pic>
        <p:cxnSp>
          <p:nvCxnSpPr>
            <p:cNvPr id="12" name="Straight Connector 11"/>
            <p:cNvCxnSpPr/>
            <p:nvPr/>
          </p:nvCxnSpPr>
          <p:spPr bwMode="auto">
            <a:xfrm>
              <a:off x="4379493" y="3540539"/>
              <a:ext cx="640080" cy="0"/>
            </a:xfrm>
            <a:prstGeom prst="line">
              <a:avLst/>
            </a:prstGeom>
            <a:solidFill>
              <a:schemeClr val="accent1"/>
            </a:solidFill>
            <a:ln w="19050" cap="flat" cmpd="sng" algn="ctr">
              <a:solidFill>
                <a:schemeClr val="tx1"/>
              </a:solidFill>
              <a:prstDash val="solid"/>
              <a:miter lim="800000"/>
              <a:headEnd type="none" w="med" len="med"/>
              <a:tailEnd type="none" w="med" len="med"/>
            </a:ln>
            <a:effectLst/>
          </p:spPr>
        </p:cxnSp>
      </p:grpSp>
      <p:cxnSp>
        <p:nvCxnSpPr>
          <p:cNvPr id="13" name="Straight Connector 12"/>
          <p:cNvCxnSpPr/>
          <p:nvPr/>
        </p:nvCxnSpPr>
        <p:spPr bwMode="auto">
          <a:xfrm flipV="1">
            <a:off x="1343525" y="1783282"/>
            <a:ext cx="7547812" cy="8022"/>
          </a:xfrm>
          <a:prstGeom prst="line">
            <a:avLst/>
          </a:prstGeom>
          <a:solidFill>
            <a:schemeClr val="accent1"/>
          </a:solidFill>
          <a:ln w="19050" cap="flat" cmpd="sng" algn="ctr">
            <a:solidFill>
              <a:schemeClr val="tx1"/>
            </a:solidFill>
            <a:prstDash val="solid"/>
            <a:miter lim="800000"/>
            <a:headEnd type="none" w="med" len="med"/>
            <a:tailEnd type="none" w="med" len="med"/>
          </a:ln>
          <a:effectLst/>
        </p:spPr>
      </p:cxnSp>
      <p:pic>
        <p:nvPicPr>
          <p:cNvPr id="50182" name="Picture 6"/>
          <p:cNvPicPr>
            <a:picLocks noChangeAspect="1" noChangeArrowheads="1"/>
          </p:cNvPicPr>
          <p:nvPr/>
        </p:nvPicPr>
        <p:blipFill>
          <a:blip r:embed="rId3" cstate="print"/>
          <a:srcRect l="346" r="37354"/>
          <a:stretch>
            <a:fillRect/>
          </a:stretch>
        </p:blipFill>
        <p:spPr bwMode="auto">
          <a:xfrm>
            <a:off x="4386648" y="1451920"/>
            <a:ext cx="4510217" cy="846824"/>
          </a:xfrm>
          <a:prstGeom prst="rect">
            <a:avLst/>
          </a:prstGeom>
          <a:noFill/>
          <a:ln w="9525" cap="flat" cmpd="sng">
            <a:solidFill>
              <a:schemeClr val="tx1"/>
            </a:solidFill>
            <a:prstDash val="solid"/>
            <a:miter lim="800000"/>
            <a:headEnd type="none" w="med" len="med"/>
            <a:tailEnd type="none" w="med" len="med"/>
          </a:ln>
        </p:spPr>
      </p:pic>
      <p:pic>
        <p:nvPicPr>
          <p:cNvPr id="20" name="Picture 6"/>
          <p:cNvPicPr>
            <a:picLocks noChangeAspect="1" noChangeArrowheads="1"/>
          </p:cNvPicPr>
          <p:nvPr/>
        </p:nvPicPr>
        <p:blipFill>
          <a:blip r:embed="rId3" cstate="print"/>
          <a:srcRect l="62906" t="70495"/>
          <a:stretch>
            <a:fillRect/>
          </a:stretch>
        </p:blipFill>
        <p:spPr bwMode="auto">
          <a:xfrm>
            <a:off x="3818239" y="4571999"/>
            <a:ext cx="2842054" cy="188129"/>
          </a:xfrm>
          <a:prstGeom prst="rect">
            <a:avLst/>
          </a:prstGeom>
          <a:noFill/>
          <a:ln w="9525" cap="flat" cmpd="sng">
            <a:noFill/>
            <a:prstDash val="solid"/>
            <a:miter lim="800000"/>
            <a:headEnd type="none" w="med" len="med"/>
            <a:tailEnd type="none" w="med" len="med"/>
          </a:ln>
        </p:spPr>
      </p:pic>
      <p:sp>
        <p:nvSpPr>
          <p:cNvPr id="9" name="Rectangle 8"/>
          <p:cNvSpPr/>
          <p:nvPr/>
        </p:nvSpPr>
        <p:spPr bwMode="auto">
          <a:xfrm>
            <a:off x="4931442" y="1458097"/>
            <a:ext cx="616741" cy="2706137"/>
          </a:xfrm>
          <a:prstGeom prst="rect">
            <a:avLst/>
          </a:prstGeom>
          <a:solidFill>
            <a:schemeClr val="accent1">
              <a:alpha val="2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944" y="192507"/>
            <a:ext cx="7009532" cy="1132274"/>
          </a:xfrm>
        </p:spPr>
        <p:txBody>
          <a:bodyPr/>
          <a:lstStyle/>
          <a:p>
            <a:r>
              <a:rPr lang="en-US" dirty="0" smtClean="0"/>
              <a:t>Intel’s Process Roadmap</a:t>
            </a:r>
            <a:endParaRPr lang="en-US" dirty="0"/>
          </a:p>
        </p:txBody>
      </p:sp>
      <p:sp>
        <p:nvSpPr>
          <p:cNvPr id="4" name="Date Placeholder 3"/>
          <p:cNvSpPr>
            <a:spLocks noGrp="1"/>
          </p:cNvSpPr>
          <p:nvPr>
            <p:ph type="dt" sz="half" idx="10"/>
          </p:nvPr>
        </p:nvSpPr>
        <p:spPr/>
        <p:txBody>
          <a:bodyPr/>
          <a:lstStyle/>
          <a:p>
            <a:pPr>
              <a:defRPr/>
            </a:pPr>
            <a:r>
              <a:rPr lang="en-US" dirty="0"/>
              <a:t>Jan 21, 2011 DJM</a:t>
            </a:r>
          </a:p>
        </p:txBody>
      </p:sp>
      <p:sp>
        <p:nvSpPr>
          <p:cNvPr id="5" name="Slide Number Placeholder 4"/>
          <p:cNvSpPr>
            <a:spLocks noGrp="1"/>
          </p:cNvSpPr>
          <p:nvPr>
            <p:ph type="sldNum" sz="quarter" idx="12"/>
          </p:nvPr>
        </p:nvSpPr>
        <p:spPr/>
        <p:txBody>
          <a:bodyPr/>
          <a:lstStyle/>
          <a:p>
            <a:pPr>
              <a:defRPr/>
            </a:pPr>
            <a:fld id="{02A03E34-C7ED-401E-A3C9-7B03914ADFC8}" type="slidenum">
              <a:rPr lang="en-US" smtClean="0"/>
              <a:pPr>
                <a:defRPr/>
              </a:pPr>
              <a:t>13</a:t>
            </a:fld>
            <a:endParaRPr lang="en-US" dirty="0"/>
          </a:p>
        </p:txBody>
      </p:sp>
      <p:pic>
        <p:nvPicPr>
          <p:cNvPr id="51202" name="Picture 2"/>
          <p:cNvPicPr>
            <a:picLocks noChangeAspect="1" noChangeArrowheads="1"/>
          </p:cNvPicPr>
          <p:nvPr/>
        </p:nvPicPr>
        <p:blipFill>
          <a:blip r:embed="rId2" cstate="print"/>
          <a:srcRect/>
          <a:stretch>
            <a:fillRect/>
          </a:stretch>
        </p:blipFill>
        <p:spPr bwMode="auto">
          <a:xfrm>
            <a:off x="280683" y="2651498"/>
            <a:ext cx="5157015" cy="3477453"/>
          </a:xfrm>
          <a:prstGeom prst="rect">
            <a:avLst/>
          </a:prstGeom>
          <a:noFill/>
          <a:ln w="9525" cap="flat" cmpd="sng">
            <a:noFill/>
            <a:prstDash val="solid"/>
            <a:miter lim="800000"/>
            <a:headEnd type="none" w="med" len="med"/>
            <a:tailEnd type="none" w="med" len="med"/>
          </a:ln>
        </p:spPr>
      </p:pic>
      <p:pic>
        <p:nvPicPr>
          <p:cNvPr id="51203" name="Picture 3"/>
          <p:cNvPicPr>
            <a:picLocks noChangeAspect="1" noChangeArrowheads="1"/>
          </p:cNvPicPr>
          <p:nvPr/>
        </p:nvPicPr>
        <p:blipFill>
          <a:blip r:embed="rId3" cstate="print"/>
          <a:srcRect/>
          <a:stretch>
            <a:fillRect/>
          </a:stretch>
        </p:blipFill>
        <p:spPr bwMode="auto">
          <a:xfrm>
            <a:off x="197707" y="1634311"/>
            <a:ext cx="8644838" cy="887714"/>
          </a:xfrm>
          <a:prstGeom prst="rect">
            <a:avLst/>
          </a:prstGeom>
          <a:noFill/>
          <a:ln w="9525" cap="flat" cmpd="sng">
            <a:noFill/>
            <a:prstDash val="solid"/>
            <a:miter lim="800000"/>
            <a:headEnd type="none" w="med" len="med"/>
            <a:tailEnd type="none" w="med" len="med"/>
          </a:ln>
        </p:spPr>
      </p:pic>
      <p:sp>
        <p:nvSpPr>
          <p:cNvPr id="8" name="Rectangle 7"/>
          <p:cNvSpPr/>
          <p:nvPr/>
        </p:nvSpPr>
        <p:spPr>
          <a:xfrm>
            <a:off x="5523471" y="3694670"/>
            <a:ext cx="3521676" cy="1754326"/>
          </a:xfrm>
          <a:prstGeom prst="rect">
            <a:avLst/>
          </a:prstGeom>
        </p:spPr>
        <p:txBody>
          <a:bodyPr wrap="square">
            <a:spAutoFit/>
          </a:bodyPr>
          <a:lstStyle/>
          <a:p>
            <a:r>
              <a:rPr lang="en-US" sz="1800" b="1" u="sng" dirty="0">
                <a:solidFill>
                  <a:schemeClr val="tx2"/>
                </a:solidFill>
              </a:rPr>
              <a:t>Source: </a:t>
            </a:r>
            <a:br>
              <a:rPr lang="en-US" sz="1800" b="1" u="sng" dirty="0">
                <a:solidFill>
                  <a:schemeClr val="tx2"/>
                </a:solidFill>
              </a:rPr>
            </a:br>
            <a:r>
              <a:rPr lang="en-US" sz="1800" dirty="0">
                <a:solidFill>
                  <a:schemeClr val="tx2"/>
                </a:solidFill>
              </a:rPr>
              <a:t>Paul </a:t>
            </a:r>
            <a:r>
              <a:rPr lang="en-US" sz="1800" dirty="0" err="1">
                <a:solidFill>
                  <a:schemeClr val="tx2"/>
                </a:solidFill>
              </a:rPr>
              <a:t>Otellini</a:t>
            </a:r>
            <a:r>
              <a:rPr lang="en-US" sz="1800" dirty="0">
                <a:solidFill>
                  <a:schemeClr val="tx2"/>
                </a:solidFill>
              </a:rPr>
              <a:t>, Intel CEO, “Building a Continuum of Computing”, Opening Keynote, Intel Developer Forum 2009, San Francisco, Sep 22 – 24, 2009</a:t>
            </a:r>
            <a:endParaRPr lang="en-US" sz="1800" dirty="0"/>
          </a:p>
        </p:txBody>
      </p:sp>
      <p:sp>
        <p:nvSpPr>
          <p:cNvPr id="9" name="Rectangle 8"/>
          <p:cNvSpPr/>
          <p:nvPr/>
        </p:nvSpPr>
        <p:spPr bwMode="auto">
          <a:xfrm>
            <a:off x="4353925" y="1684421"/>
            <a:ext cx="663243" cy="842211"/>
          </a:xfrm>
          <a:prstGeom prst="rect">
            <a:avLst/>
          </a:prstGeom>
          <a:solidFill>
            <a:schemeClr val="accent1">
              <a:alpha val="2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10" name="Rectangle 9"/>
          <p:cNvSpPr/>
          <p:nvPr/>
        </p:nvSpPr>
        <p:spPr>
          <a:xfrm>
            <a:off x="1866844" y="6215203"/>
            <a:ext cx="6362756" cy="461665"/>
          </a:xfrm>
          <a:prstGeom prst="rect">
            <a:avLst/>
          </a:prstGeom>
        </p:spPr>
        <p:txBody>
          <a:bodyPr wrap="square">
            <a:spAutoFit/>
          </a:bodyPr>
          <a:lstStyle/>
          <a:p>
            <a:r>
              <a:rPr lang="en-US" dirty="0" smtClean="0"/>
              <a:t>See HANS STORK IEEE </a:t>
            </a:r>
            <a:r>
              <a:rPr lang="en-US" dirty="0" err="1" smtClean="0"/>
              <a:t>NanoTech</a:t>
            </a:r>
            <a:r>
              <a:rPr lang="en-US" dirty="0" smtClean="0"/>
              <a:t> 2010 paper</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p>
            <a:pPr>
              <a:defRPr/>
            </a:pPr>
            <a:r>
              <a:rPr lang="en-US" dirty="0"/>
              <a:t>Jan 21, 2011 DJM</a:t>
            </a:r>
          </a:p>
        </p:txBody>
      </p:sp>
      <p:sp>
        <p:nvSpPr>
          <p:cNvPr id="20483" name="Slide Number Placeholder 5"/>
          <p:cNvSpPr>
            <a:spLocks noGrp="1"/>
          </p:cNvSpPr>
          <p:nvPr>
            <p:ph type="sldNum" sz="quarter" idx="12"/>
          </p:nvPr>
        </p:nvSpPr>
        <p:spPr>
          <a:noFill/>
        </p:spPr>
        <p:txBody>
          <a:bodyPr/>
          <a:lstStyle/>
          <a:p>
            <a:fld id="{3CC75D08-E868-4239-8A6D-1B458F004066}" type="slidenum">
              <a:rPr lang="en-US"/>
              <a:pPr/>
              <a:t>14</a:t>
            </a:fld>
            <a:endParaRPr lang="en-US"/>
          </a:p>
        </p:txBody>
      </p:sp>
      <p:sp>
        <p:nvSpPr>
          <p:cNvPr id="20484" name="Rectangle 2"/>
          <p:cNvSpPr>
            <a:spLocks noGrp="1" noChangeArrowheads="1"/>
          </p:cNvSpPr>
          <p:nvPr>
            <p:ph type="title"/>
          </p:nvPr>
        </p:nvSpPr>
        <p:spPr/>
        <p:txBody>
          <a:bodyPr/>
          <a:lstStyle/>
          <a:p>
            <a:pPr eaLnBrk="1" hangingPunct="1"/>
            <a:r>
              <a:rPr lang="en-US" dirty="0" smtClean="0"/>
              <a:t>Computer Scaling Limits</a:t>
            </a:r>
          </a:p>
        </p:txBody>
      </p:sp>
      <p:sp>
        <p:nvSpPr>
          <p:cNvPr id="20485" name="Rectangle 3"/>
          <p:cNvSpPr>
            <a:spLocks noGrp="1" noChangeArrowheads="1"/>
          </p:cNvSpPr>
          <p:nvPr>
            <p:ph type="body" idx="1"/>
          </p:nvPr>
        </p:nvSpPr>
        <p:spPr>
          <a:xfrm>
            <a:off x="839788" y="1662113"/>
            <a:ext cx="7888287" cy="4724400"/>
          </a:xfrm>
        </p:spPr>
        <p:txBody>
          <a:bodyPr/>
          <a:lstStyle/>
          <a:p>
            <a:pPr eaLnBrk="1" hangingPunct="1">
              <a:lnSpc>
                <a:spcPct val="90000"/>
              </a:lnSpc>
            </a:pPr>
            <a:r>
              <a:rPr lang="en-US" sz="2800" dirty="0" smtClean="0"/>
              <a:t>Physical Limits</a:t>
            </a:r>
          </a:p>
          <a:p>
            <a:pPr lvl="1" eaLnBrk="1" hangingPunct="1">
              <a:lnSpc>
                <a:spcPct val="90000"/>
              </a:lnSpc>
            </a:pPr>
            <a:r>
              <a:rPr lang="en-US" sz="2400" dirty="0" smtClean="0"/>
              <a:t>Power density/Dissipation:  max is 100 W/cm</a:t>
            </a:r>
            <a:r>
              <a:rPr lang="en-US" sz="2400" baseline="30000" dirty="0" smtClean="0"/>
              <a:t>2</a:t>
            </a:r>
          </a:p>
          <a:p>
            <a:pPr lvl="1" eaLnBrk="1" hangingPunct="1">
              <a:lnSpc>
                <a:spcPct val="90000"/>
              </a:lnSpc>
            </a:pPr>
            <a:r>
              <a:rPr lang="en-US" sz="2400" dirty="0" smtClean="0"/>
              <a:t>Thermal/noise:  E/f = 100h</a:t>
            </a:r>
          </a:p>
          <a:p>
            <a:pPr lvl="1" eaLnBrk="1" hangingPunct="1">
              <a:lnSpc>
                <a:spcPct val="90000"/>
              </a:lnSpc>
            </a:pPr>
            <a:r>
              <a:rPr lang="en-US" sz="2400" dirty="0" smtClean="0"/>
              <a:t>Molecular/atomic/charge discreteness limits</a:t>
            </a:r>
          </a:p>
          <a:p>
            <a:pPr lvl="1" eaLnBrk="1" hangingPunct="1">
              <a:lnSpc>
                <a:spcPct val="90000"/>
              </a:lnSpc>
            </a:pPr>
            <a:r>
              <a:rPr lang="en-US" sz="2400" dirty="0" smtClean="0"/>
              <a:t>Quantum: tunneling &amp; Heisenberg uncertainty</a:t>
            </a:r>
          </a:p>
          <a:p>
            <a:pPr eaLnBrk="1" hangingPunct="1">
              <a:lnSpc>
                <a:spcPct val="90000"/>
              </a:lnSpc>
            </a:pPr>
            <a:r>
              <a:rPr lang="en-US" sz="2800" dirty="0" smtClean="0"/>
              <a:t>Technology Limits</a:t>
            </a:r>
          </a:p>
          <a:p>
            <a:pPr lvl="1" eaLnBrk="1" hangingPunct="1">
              <a:lnSpc>
                <a:spcPct val="90000"/>
              </a:lnSpc>
            </a:pPr>
            <a:r>
              <a:rPr lang="en-US" sz="2400" dirty="0" smtClean="0"/>
              <a:t>Gate Length: min &gt; 8 nm (with new materials)</a:t>
            </a:r>
          </a:p>
          <a:p>
            <a:pPr lvl="1" eaLnBrk="1" hangingPunct="1">
              <a:lnSpc>
                <a:spcPct val="90000"/>
              </a:lnSpc>
            </a:pPr>
            <a:r>
              <a:rPr lang="en-US" sz="2400" dirty="0" smtClean="0"/>
              <a:t>Lithography Limits: wavelength of visible light</a:t>
            </a:r>
          </a:p>
          <a:p>
            <a:pPr lvl="1" eaLnBrk="1" hangingPunct="1">
              <a:lnSpc>
                <a:spcPct val="90000"/>
              </a:lnSpc>
            </a:pPr>
            <a:r>
              <a:rPr lang="en-US" sz="2400" dirty="0" smtClean="0"/>
              <a:t>Power dissipation (&lt;100 watts) and Temperature</a:t>
            </a:r>
          </a:p>
          <a:p>
            <a:pPr lvl="1" eaLnBrk="1" hangingPunct="1">
              <a:lnSpc>
                <a:spcPct val="90000"/>
              </a:lnSpc>
            </a:pPr>
            <a:r>
              <a:rPr lang="en-US" sz="2400" dirty="0" smtClean="0"/>
              <a:t>Wire Scaling: </a:t>
            </a:r>
            <a:r>
              <a:rPr lang="en-US" sz="2400" dirty="0" err="1" smtClean="0"/>
              <a:t>multicpu</a:t>
            </a:r>
            <a:r>
              <a:rPr lang="en-US" sz="2400" dirty="0" smtClean="0"/>
              <a:t> chips at ~ billion transistors</a:t>
            </a:r>
          </a:p>
          <a:p>
            <a:pPr lvl="1" eaLnBrk="1" hangingPunct="1">
              <a:lnSpc>
                <a:spcPct val="90000"/>
              </a:lnSpc>
            </a:pPr>
            <a:r>
              <a:rPr lang="en-US" sz="2400" dirty="0" smtClean="0"/>
              <a:t>Materials for dielectrics etc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2010 Design Trends</a:t>
            </a:r>
            <a:endParaRPr lang="en-US" dirty="0"/>
          </a:p>
        </p:txBody>
      </p:sp>
      <p:sp>
        <p:nvSpPr>
          <p:cNvPr id="3" name="Content Placeholder 2"/>
          <p:cNvSpPr>
            <a:spLocks noGrp="1"/>
          </p:cNvSpPr>
          <p:nvPr>
            <p:ph idx="1"/>
          </p:nvPr>
        </p:nvSpPr>
        <p:spPr>
          <a:xfrm>
            <a:off x="1034407" y="1676400"/>
            <a:ext cx="7772400" cy="4699687"/>
          </a:xfrm>
        </p:spPr>
        <p:txBody>
          <a:bodyPr/>
          <a:lstStyle/>
          <a:p>
            <a:r>
              <a:rPr lang="en-US" sz="2800" dirty="0" err="1" smtClean="0"/>
              <a:t>Multicpu</a:t>
            </a:r>
            <a:r>
              <a:rPr lang="en-US" sz="2800" dirty="0" smtClean="0"/>
              <a:t> Chips will continue</a:t>
            </a:r>
          </a:p>
          <a:p>
            <a:pPr lvl="1"/>
            <a:r>
              <a:rPr lang="en-US" sz="2000" dirty="0" smtClean="0"/>
              <a:t>Manage power &amp; no more clock increases</a:t>
            </a:r>
          </a:p>
          <a:p>
            <a:pPr lvl="1"/>
            <a:r>
              <a:rPr lang="en-US" sz="2000" dirty="0" smtClean="0"/>
              <a:t>Requires innovation in parallel computing</a:t>
            </a:r>
          </a:p>
          <a:p>
            <a:pPr lvl="1"/>
            <a:r>
              <a:rPr lang="en-US" sz="2000" dirty="0" smtClean="0"/>
              <a:t>Designs may top at &lt; 100 </a:t>
            </a:r>
            <a:r>
              <a:rPr lang="en-US" sz="2000" dirty="0" err="1" smtClean="0"/>
              <a:t>cpus</a:t>
            </a:r>
            <a:endParaRPr lang="en-US" sz="2000" dirty="0" smtClean="0"/>
          </a:p>
          <a:p>
            <a:pPr lvl="1"/>
            <a:r>
              <a:rPr lang="en-US" sz="2000" dirty="0" smtClean="0"/>
              <a:t>CPUs and GPUS integrated (Sandy Bridge at Intel)</a:t>
            </a:r>
          </a:p>
          <a:p>
            <a:r>
              <a:rPr lang="en-US" sz="2800" dirty="0" smtClean="0"/>
              <a:t>Higher density/lower power solutions</a:t>
            </a:r>
          </a:p>
          <a:p>
            <a:pPr lvl="1"/>
            <a:r>
              <a:rPr lang="en-US" sz="2000" dirty="0" smtClean="0"/>
              <a:t>DSP/CPUs heterogeneous systems for portable systems</a:t>
            </a:r>
          </a:p>
          <a:p>
            <a:pPr lvl="1"/>
            <a:r>
              <a:rPr lang="en-US" sz="2000" dirty="0" smtClean="0"/>
              <a:t>CPU/FPGA systems (Convey Computers, IBM)</a:t>
            </a:r>
          </a:p>
          <a:p>
            <a:pPr lvl="1"/>
            <a:r>
              <a:rPr lang="en-US" sz="2000" dirty="0" smtClean="0"/>
              <a:t>New memory/logic devices (</a:t>
            </a:r>
            <a:r>
              <a:rPr lang="en-US" sz="2000" dirty="0" err="1" smtClean="0"/>
              <a:t>spintronics</a:t>
            </a:r>
            <a:r>
              <a:rPr lang="en-US" sz="2000" dirty="0" smtClean="0"/>
              <a:t>)</a:t>
            </a:r>
          </a:p>
          <a:p>
            <a:pPr lvl="1"/>
            <a:r>
              <a:rPr lang="en-US" sz="2000" dirty="0" smtClean="0"/>
              <a:t>Memristor based systems (HP, </a:t>
            </a:r>
            <a:r>
              <a:rPr lang="en-US" sz="2000" dirty="0" err="1" smtClean="0"/>
              <a:t>Numenta</a:t>
            </a:r>
            <a:r>
              <a:rPr lang="en-US" sz="2000" dirty="0" smtClean="0"/>
              <a:t>)</a:t>
            </a:r>
          </a:p>
          <a:p>
            <a:r>
              <a:rPr lang="en-US" sz="2800" dirty="0" smtClean="0"/>
              <a:t>Quantum Computing is nitch market</a:t>
            </a:r>
            <a:endParaRPr lang="en-US" sz="2800" dirty="0"/>
          </a:p>
        </p:txBody>
      </p:sp>
      <p:sp>
        <p:nvSpPr>
          <p:cNvPr id="4" name="Date Placeholder 3"/>
          <p:cNvSpPr>
            <a:spLocks noGrp="1"/>
          </p:cNvSpPr>
          <p:nvPr>
            <p:ph type="dt" sz="half" idx="10"/>
          </p:nvPr>
        </p:nvSpPr>
        <p:spPr/>
        <p:txBody>
          <a:bodyPr/>
          <a:lstStyle/>
          <a:p>
            <a:pPr>
              <a:defRPr/>
            </a:pPr>
            <a:r>
              <a:rPr lang="en-US" smtClean="0"/>
              <a:t>Jan 21, 2011 DJM</a:t>
            </a:r>
            <a:endParaRPr lang="en-US" dirty="0"/>
          </a:p>
        </p:txBody>
      </p:sp>
      <p:sp>
        <p:nvSpPr>
          <p:cNvPr id="5" name="Slide Number Placeholder 4"/>
          <p:cNvSpPr>
            <a:spLocks noGrp="1"/>
          </p:cNvSpPr>
          <p:nvPr>
            <p:ph type="sldNum" sz="quarter" idx="12"/>
          </p:nvPr>
        </p:nvSpPr>
        <p:spPr/>
        <p:txBody>
          <a:bodyPr/>
          <a:lstStyle/>
          <a:p>
            <a:pPr>
              <a:defRPr/>
            </a:pPr>
            <a:fld id="{02A03E34-C7ED-401E-A3C9-7B03914ADFC8}"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Memristor Fundamentals</a:t>
            </a:r>
            <a:endParaRPr lang="en-US" dirty="0"/>
          </a:p>
        </p:txBody>
      </p:sp>
      <p:sp>
        <p:nvSpPr>
          <p:cNvPr id="4" name="Date Placeholder 3"/>
          <p:cNvSpPr>
            <a:spLocks noGrp="1"/>
          </p:cNvSpPr>
          <p:nvPr>
            <p:ph type="dt" sz="half" idx="10"/>
          </p:nvPr>
        </p:nvSpPr>
        <p:spPr/>
        <p:txBody>
          <a:bodyPr/>
          <a:lstStyle/>
          <a:p>
            <a:pPr>
              <a:defRPr/>
            </a:pPr>
            <a:r>
              <a:rPr lang="en-US" smtClean="0"/>
              <a:t>Jan 21, 2011 DJM</a:t>
            </a:r>
            <a:endParaRPr lang="en-US" dirty="0"/>
          </a:p>
        </p:txBody>
      </p:sp>
      <p:sp>
        <p:nvSpPr>
          <p:cNvPr id="5" name="Slide Number Placeholder 4"/>
          <p:cNvSpPr>
            <a:spLocks noGrp="1"/>
          </p:cNvSpPr>
          <p:nvPr>
            <p:ph type="sldNum" sz="quarter" idx="12"/>
          </p:nvPr>
        </p:nvSpPr>
        <p:spPr/>
        <p:txBody>
          <a:bodyPr/>
          <a:lstStyle/>
          <a:p>
            <a:pPr>
              <a:defRPr/>
            </a:pPr>
            <a:fld id="{02A03E34-C7ED-401E-A3C9-7B03914ADFC8}" type="slidenum">
              <a:rPr lang="en-US" smtClean="0"/>
              <a:pPr>
                <a:defRPr/>
              </a:pPr>
              <a:t>16</a:t>
            </a:fld>
            <a:endParaRPr lang="en-US"/>
          </a:p>
        </p:txBody>
      </p:sp>
      <p:pic>
        <p:nvPicPr>
          <p:cNvPr id="54274" name="Picture 2"/>
          <p:cNvPicPr>
            <a:picLocks noChangeAspect="1" noChangeArrowheads="1"/>
          </p:cNvPicPr>
          <p:nvPr/>
        </p:nvPicPr>
        <p:blipFill>
          <a:blip r:embed="rId2" cstate="print"/>
          <a:srcRect l="4403" r="7933" b="9559"/>
          <a:stretch>
            <a:fillRect/>
          </a:stretch>
        </p:blipFill>
        <p:spPr bwMode="auto">
          <a:xfrm>
            <a:off x="383059" y="2173116"/>
            <a:ext cx="3682313" cy="3523349"/>
          </a:xfrm>
          <a:prstGeom prst="rect">
            <a:avLst/>
          </a:prstGeom>
          <a:noFill/>
          <a:ln w="9525" cap="flat" cmpd="sng">
            <a:noFill/>
            <a:prstDash val="solid"/>
            <a:miter lim="800000"/>
            <a:headEnd type="none" w="med" len="med"/>
            <a:tailEnd type="none" w="med" len="med"/>
          </a:ln>
        </p:spPr>
      </p:pic>
      <p:pic>
        <p:nvPicPr>
          <p:cNvPr id="54275" name="Picture 3"/>
          <p:cNvPicPr>
            <a:picLocks noChangeAspect="1" noChangeArrowheads="1"/>
          </p:cNvPicPr>
          <p:nvPr/>
        </p:nvPicPr>
        <p:blipFill>
          <a:blip r:embed="rId3" cstate="print"/>
          <a:srcRect/>
          <a:stretch>
            <a:fillRect/>
          </a:stretch>
        </p:blipFill>
        <p:spPr bwMode="auto">
          <a:xfrm>
            <a:off x="5398230" y="2855182"/>
            <a:ext cx="3438525" cy="3371850"/>
          </a:xfrm>
          <a:prstGeom prst="rect">
            <a:avLst/>
          </a:prstGeom>
          <a:noFill/>
          <a:ln w="9525" cap="flat" cmpd="sng">
            <a:noFill/>
            <a:prstDash val="solid"/>
            <a:miter lim="800000"/>
            <a:headEnd type="none" w="med" len="med"/>
            <a:tailEnd type="none" w="med" len="med"/>
          </a:ln>
        </p:spPr>
      </p:pic>
      <p:sp>
        <p:nvSpPr>
          <p:cNvPr id="8" name="Rectangle 7"/>
          <p:cNvSpPr/>
          <p:nvPr/>
        </p:nvSpPr>
        <p:spPr>
          <a:xfrm>
            <a:off x="5041556" y="6127404"/>
            <a:ext cx="3904736" cy="369332"/>
          </a:xfrm>
          <a:prstGeom prst="rect">
            <a:avLst/>
          </a:prstGeom>
        </p:spPr>
        <p:txBody>
          <a:bodyPr wrap="square">
            <a:spAutoFit/>
          </a:bodyPr>
          <a:lstStyle/>
          <a:p>
            <a:r>
              <a:rPr lang="en-US" sz="1800" dirty="0" smtClean="0"/>
              <a:t>four final 2-terminal circuit elements</a:t>
            </a:r>
            <a:endParaRPr lang="en-US" sz="1800" dirty="0"/>
          </a:p>
        </p:txBody>
      </p:sp>
      <p:sp>
        <p:nvSpPr>
          <p:cNvPr id="9" name="Rectangle 8"/>
          <p:cNvSpPr/>
          <p:nvPr/>
        </p:nvSpPr>
        <p:spPr>
          <a:xfrm>
            <a:off x="1013253" y="1567760"/>
            <a:ext cx="6783861" cy="707886"/>
          </a:xfrm>
          <a:prstGeom prst="rect">
            <a:avLst/>
          </a:prstGeom>
        </p:spPr>
        <p:txBody>
          <a:bodyPr wrap="square">
            <a:spAutoFit/>
          </a:bodyPr>
          <a:lstStyle/>
          <a:p>
            <a:r>
              <a:rPr lang="en-US" sz="2000" dirty="0" smtClean="0"/>
              <a:t>Three original 2-terminal circuit elements (based on current, voltage, charge, and magnetic flux relationships)</a:t>
            </a:r>
            <a:endParaRPr lang="en-US" sz="2000" dirty="0"/>
          </a:p>
        </p:txBody>
      </p:sp>
      <p:sp>
        <p:nvSpPr>
          <p:cNvPr id="10" name="Rectangle 9"/>
          <p:cNvSpPr/>
          <p:nvPr/>
        </p:nvSpPr>
        <p:spPr>
          <a:xfrm>
            <a:off x="2557847" y="4120740"/>
            <a:ext cx="2743202" cy="1815882"/>
          </a:xfrm>
          <a:prstGeom prst="rect">
            <a:avLst/>
          </a:prstGeom>
        </p:spPr>
        <p:txBody>
          <a:bodyPr wrap="square">
            <a:spAutoFit/>
          </a:bodyPr>
          <a:lstStyle/>
          <a:p>
            <a:r>
              <a:rPr lang="en-US" sz="1600" dirty="0" smtClean="0"/>
              <a:t>In 1971, Leon Chua, an electrical engineer professor at UC Berkley, arranged the linear relationships between each of the four basic variables describing the above circuit relationships.</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pPr>
              <a:defRPr/>
            </a:pPr>
            <a:r>
              <a:rPr lang="en-US" dirty="0"/>
              <a:t>Jan 21, 2011 DJM</a:t>
            </a:r>
          </a:p>
        </p:txBody>
      </p:sp>
      <p:sp>
        <p:nvSpPr>
          <p:cNvPr id="31747" name="Slide Number Placeholder 5"/>
          <p:cNvSpPr>
            <a:spLocks noGrp="1"/>
          </p:cNvSpPr>
          <p:nvPr>
            <p:ph type="sldNum" sz="quarter" idx="12"/>
          </p:nvPr>
        </p:nvSpPr>
        <p:spPr>
          <a:noFill/>
        </p:spPr>
        <p:txBody>
          <a:bodyPr/>
          <a:lstStyle/>
          <a:p>
            <a:fld id="{3ABBC678-5295-4C74-86F9-DF34101BF573}" type="slidenum">
              <a:rPr lang="en-US"/>
              <a:pPr/>
              <a:t>17</a:t>
            </a:fld>
            <a:endParaRPr lang="en-US"/>
          </a:p>
        </p:txBody>
      </p:sp>
      <p:sp>
        <p:nvSpPr>
          <p:cNvPr id="31748" name="Rectangle 2"/>
          <p:cNvSpPr>
            <a:spLocks noGrp="1" noChangeArrowheads="1"/>
          </p:cNvSpPr>
          <p:nvPr>
            <p:ph type="title"/>
          </p:nvPr>
        </p:nvSpPr>
        <p:spPr>
          <a:xfrm>
            <a:off x="1211263" y="423863"/>
            <a:ext cx="6526212" cy="920750"/>
          </a:xfrm>
        </p:spPr>
        <p:txBody>
          <a:bodyPr/>
          <a:lstStyle/>
          <a:p>
            <a:pPr eaLnBrk="1" hangingPunct="1">
              <a:lnSpc>
                <a:spcPct val="90000"/>
              </a:lnSpc>
              <a:buClr>
                <a:schemeClr val="folHlink"/>
              </a:buClr>
              <a:buFont typeface="Wingdings" pitchFamily="2" charset="2"/>
              <a:buNone/>
            </a:pPr>
            <a:r>
              <a:rPr lang="en-US" dirty="0" smtClean="0"/>
              <a:t>Scaling Predictions</a:t>
            </a:r>
          </a:p>
        </p:txBody>
      </p:sp>
      <p:sp>
        <p:nvSpPr>
          <p:cNvPr id="31749" name="Rectangle 3"/>
          <p:cNvSpPr>
            <a:spLocks noGrp="1" noChangeArrowheads="1"/>
          </p:cNvSpPr>
          <p:nvPr>
            <p:ph type="body" idx="1"/>
          </p:nvPr>
        </p:nvSpPr>
        <p:spPr>
          <a:xfrm>
            <a:off x="868363" y="1535113"/>
            <a:ext cx="8191500" cy="5043487"/>
          </a:xfrm>
        </p:spPr>
        <p:txBody>
          <a:bodyPr/>
          <a:lstStyle/>
          <a:p>
            <a:pPr eaLnBrk="1" hangingPunct="1"/>
            <a:r>
              <a:rPr lang="en-US" sz="2800" dirty="0" smtClean="0"/>
              <a:t>Semiconductors will stop scaling in &lt;10 yrs</a:t>
            </a:r>
          </a:p>
          <a:p>
            <a:pPr lvl="1" eaLnBrk="1" hangingPunct="1"/>
            <a:r>
              <a:rPr lang="en-US" sz="2400" dirty="0" err="1" smtClean="0"/>
              <a:t>Nanocomputers</a:t>
            </a:r>
            <a:r>
              <a:rPr lang="en-US" sz="2400" dirty="0" smtClean="0"/>
              <a:t> won’t stop this; only delay it</a:t>
            </a:r>
          </a:p>
          <a:p>
            <a:pPr lvl="1" eaLnBrk="1" hangingPunct="1"/>
            <a:r>
              <a:rPr lang="en-US" sz="2400" dirty="0" smtClean="0"/>
              <a:t>Breakthroughs required or industry stagnates</a:t>
            </a:r>
          </a:p>
          <a:p>
            <a:pPr lvl="1" eaLnBrk="1" hangingPunct="1"/>
            <a:r>
              <a:rPr lang="en-US" sz="2400" dirty="0" smtClean="0"/>
              <a:t>College students consider non-semiconductor careers</a:t>
            </a:r>
          </a:p>
          <a:p>
            <a:pPr eaLnBrk="1" hangingPunct="1"/>
            <a:r>
              <a:rPr lang="en-US" sz="2800" dirty="0" smtClean="0"/>
              <a:t>High dimensional Research in other areas:</a:t>
            </a:r>
          </a:p>
          <a:p>
            <a:pPr lvl="1" eaLnBrk="1" hangingPunct="1"/>
            <a:r>
              <a:rPr lang="en-US" sz="2400" dirty="0" smtClean="0"/>
              <a:t>Deep meaning and automatic learning</a:t>
            </a:r>
          </a:p>
          <a:p>
            <a:pPr lvl="1" eaLnBrk="1" hangingPunct="1"/>
            <a:r>
              <a:rPr lang="en-US" sz="2400" dirty="0" smtClean="0"/>
              <a:t>Programming probabilistic parallel computers</a:t>
            </a:r>
          </a:p>
          <a:p>
            <a:pPr lvl="1" eaLnBrk="1" hangingPunct="1"/>
            <a:r>
              <a:rPr lang="en-US" sz="2400" dirty="0" smtClean="0"/>
              <a:t>Noise as valued resource instead of unwanted</a:t>
            </a:r>
          </a:p>
          <a:p>
            <a:pPr lvl="1" eaLnBrk="1" hangingPunct="1"/>
            <a:r>
              <a:rPr lang="en-US" sz="2400" dirty="0" smtClean="0"/>
              <a:t>Higher dimensional computing</a:t>
            </a:r>
          </a:p>
          <a:p>
            <a:pPr lvl="1" eaLnBrk="1" hangingPunct="1"/>
            <a:r>
              <a:rPr lang="en-US" sz="2400" dirty="0" smtClean="0"/>
              <a:t>Investigate non-local computing</a:t>
            </a:r>
          </a:p>
          <a:p>
            <a:pPr lvl="1" eaLnBrk="1" hangingPunct="1"/>
            <a:r>
              <a:rPr lang="en-US" sz="2400" dirty="0" smtClean="0"/>
              <a:t>Biological inspired computing – Quantum Brain?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pPr>
              <a:defRPr/>
            </a:pPr>
            <a:r>
              <a:rPr lang="en-US" dirty="0"/>
              <a:t>Jan 21, 2011 DJM</a:t>
            </a:r>
          </a:p>
        </p:txBody>
      </p:sp>
      <p:sp>
        <p:nvSpPr>
          <p:cNvPr id="32771" name="Slide Number Placeholder 5"/>
          <p:cNvSpPr>
            <a:spLocks noGrp="1"/>
          </p:cNvSpPr>
          <p:nvPr>
            <p:ph type="sldNum" sz="quarter" idx="12"/>
          </p:nvPr>
        </p:nvSpPr>
        <p:spPr>
          <a:noFill/>
        </p:spPr>
        <p:txBody>
          <a:bodyPr/>
          <a:lstStyle/>
          <a:p>
            <a:fld id="{6C95D1E8-E3CB-49E1-A038-483138A876B5}" type="slidenum">
              <a:rPr lang="en-US"/>
              <a:pPr/>
              <a:t>18</a:t>
            </a:fld>
            <a:endParaRPr lang="en-US"/>
          </a:p>
        </p:txBody>
      </p:sp>
      <p:sp>
        <p:nvSpPr>
          <p:cNvPr id="32772" name="Rectangle 2"/>
          <p:cNvSpPr>
            <a:spLocks noGrp="1" noChangeArrowheads="1"/>
          </p:cNvSpPr>
          <p:nvPr>
            <p:ph type="title"/>
          </p:nvPr>
        </p:nvSpPr>
        <p:spPr>
          <a:xfrm>
            <a:off x="1150938" y="382588"/>
            <a:ext cx="6219825" cy="960437"/>
          </a:xfrm>
        </p:spPr>
        <p:txBody>
          <a:bodyPr/>
          <a:lstStyle/>
          <a:p>
            <a:pPr eaLnBrk="1" hangingPunct="1">
              <a:lnSpc>
                <a:spcPct val="90000"/>
              </a:lnSpc>
              <a:buClr>
                <a:schemeClr val="folHlink"/>
              </a:buClr>
              <a:buFont typeface="Wingdings" pitchFamily="2" charset="2"/>
              <a:buNone/>
            </a:pPr>
            <a:r>
              <a:rPr lang="en-US" dirty="0" smtClean="0">
                <a:latin typeface="Times New Roman" pitchFamily="18" charset="0"/>
              </a:rPr>
              <a:t>Summary</a:t>
            </a:r>
          </a:p>
        </p:txBody>
      </p:sp>
      <p:sp>
        <p:nvSpPr>
          <p:cNvPr id="32773" name="Rectangle 3"/>
          <p:cNvSpPr>
            <a:spLocks noGrp="1" noChangeArrowheads="1"/>
          </p:cNvSpPr>
          <p:nvPr>
            <p:ph type="body" idx="1"/>
          </p:nvPr>
        </p:nvSpPr>
        <p:spPr>
          <a:xfrm>
            <a:off x="743567" y="1687260"/>
            <a:ext cx="7995699" cy="4810522"/>
          </a:xfrm>
        </p:spPr>
        <p:txBody>
          <a:bodyPr/>
          <a:lstStyle/>
          <a:p>
            <a:pPr eaLnBrk="1" hangingPunct="1">
              <a:lnSpc>
                <a:spcPct val="90000"/>
              </a:lnSpc>
            </a:pPr>
            <a:r>
              <a:rPr lang="en-US" sz="2600" dirty="0" smtClean="0"/>
              <a:t>Predictions in ‘97 came true as expected</a:t>
            </a:r>
          </a:p>
          <a:p>
            <a:pPr eaLnBrk="1" hangingPunct="1">
              <a:lnSpc>
                <a:spcPct val="90000"/>
              </a:lnSpc>
            </a:pPr>
            <a:r>
              <a:rPr lang="en-US" sz="2600" dirty="0" smtClean="0"/>
              <a:t>Scaling wall is now visible to industry</a:t>
            </a:r>
          </a:p>
          <a:p>
            <a:pPr eaLnBrk="1" hangingPunct="1">
              <a:lnSpc>
                <a:spcPct val="90000"/>
              </a:lnSpc>
            </a:pPr>
            <a:r>
              <a:rPr lang="en-US" sz="2600" dirty="0" smtClean="0"/>
              <a:t>Heat limits my stop multiprocessor count</a:t>
            </a:r>
          </a:p>
          <a:p>
            <a:pPr eaLnBrk="1" hangingPunct="1">
              <a:lnSpc>
                <a:spcPct val="90000"/>
              </a:lnSpc>
            </a:pPr>
            <a:r>
              <a:rPr lang="en-US" sz="2600" dirty="0" smtClean="0"/>
              <a:t>Materials innovation allows more of Moore</a:t>
            </a:r>
          </a:p>
          <a:p>
            <a:pPr eaLnBrk="1" hangingPunct="1">
              <a:lnSpc>
                <a:spcPct val="90000"/>
              </a:lnSpc>
            </a:pPr>
            <a:r>
              <a:rPr lang="en-US" sz="2600" dirty="0" smtClean="0"/>
              <a:t>New devices may help scaling (more than Moore)</a:t>
            </a:r>
          </a:p>
          <a:p>
            <a:pPr eaLnBrk="1" hangingPunct="1">
              <a:lnSpc>
                <a:spcPct val="90000"/>
              </a:lnSpc>
            </a:pPr>
            <a:r>
              <a:rPr lang="en-US" sz="2600" dirty="0" err="1" smtClean="0"/>
              <a:t>Fab</a:t>
            </a:r>
            <a:r>
              <a:rPr lang="en-US" sz="2600" dirty="0" smtClean="0"/>
              <a:t> Costs may slow before physical limits</a:t>
            </a:r>
          </a:p>
          <a:p>
            <a:pPr eaLnBrk="1" hangingPunct="1">
              <a:lnSpc>
                <a:spcPct val="90000"/>
              </a:lnSpc>
            </a:pPr>
            <a:r>
              <a:rPr lang="en-US" sz="2600" dirty="0" smtClean="0"/>
              <a:t>Must think outside 3d box (quantum?)</a:t>
            </a:r>
          </a:p>
          <a:p>
            <a:pPr eaLnBrk="1" hangingPunct="1">
              <a:lnSpc>
                <a:spcPct val="90000"/>
              </a:lnSpc>
            </a:pPr>
            <a:r>
              <a:rPr lang="en-US" sz="2600" dirty="0" smtClean="0"/>
              <a:t>Watch for unexpected aspects of </a:t>
            </a:r>
            <a:r>
              <a:rPr lang="en-US" sz="2600" dirty="0" err="1" smtClean="0"/>
              <a:t>qunoise</a:t>
            </a:r>
            <a:endParaRPr lang="en-US" sz="2600" dirty="0" smtClean="0"/>
          </a:p>
          <a:p>
            <a:pPr eaLnBrk="1" hangingPunct="1">
              <a:lnSpc>
                <a:spcPct val="90000"/>
              </a:lnSpc>
            </a:pPr>
            <a:r>
              <a:rPr lang="en-US" sz="2600" dirty="0" smtClean="0"/>
              <a:t>Tablet/phone computing changes markets</a:t>
            </a:r>
          </a:p>
          <a:p>
            <a:pPr eaLnBrk="1" hangingPunct="1">
              <a:lnSpc>
                <a:spcPct val="90000"/>
              </a:lnSpc>
            </a:pPr>
            <a:r>
              <a:rPr lang="en-US" sz="2600" dirty="0" smtClean="0"/>
              <a:t>Clouding computing virtualization trends</a:t>
            </a:r>
          </a:p>
          <a:p>
            <a:pPr algn="ctr" eaLnBrk="1" hangingPunct="1">
              <a:lnSpc>
                <a:spcPct val="90000"/>
              </a:lnSpc>
              <a:buNone/>
            </a:pPr>
            <a:r>
              <a:rPr lang="en-US" sz="2600" b="1" dirty="0" smtClean="0"/>
              <a:t>Questions and Discussions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smtClean="0"/>
              <a:t>Abstract</a:t>
            </a:r>
          </a:p>
        </p:txBody>
      </p:sp>
      <p:sp>
        <p:nvSpPr>
          <p:cNvPr id="15363" name="Date Placeholder 3"/>
          <p:cNvSpPr>
            <a:spLocks noGrp="1"/>
          </p:cNvSpPr>
          <p:nvPr>
            <p:ph type="dt" sz="quarter" idx="10"/>
          </p:nvPr>
        </p:nvSpPr>
        <p:spPr>
          <a:noFill/>
        </p:spPr>
        <p:txBody>
          <a:bodyPr/>
          <a:lstStyle/>
          <a:p>
            <a:pPr>
              <a:defRPr/>
            </a:pPr>
            <a:r>
              <a:rPr lang="en-US" dirty="0"/>
              <a:t>Jan 21, 2011 DJM</a:t>
            </a:r>
          </a:p>
        </p:txBody>
      </p:sp>
      <p:sp>
        <p:nvSpPr>
          <p:cNvPr id="15364" name="Slide Number Placeholder 4"/>
          <p:cNvSpPr>
            <a:spLocks noGrp="1"/>
          </p:cNvSpPr>
          <p:nvPr>
            <p:ph type="sldNum" sz="quarter" idx="12"/>
          </p:nvPr>
        </p:nvSpPr>
        <p:spPr>
          <a:noFill/>
        </p:spPr>
        <p:txBody>
          <a:bodyPr/>
          <a:lstStyle/>
          <a:p>
            <a:fld id="{81FF71C8-4BBE-47E2-A651-189C212E05E4}" type="slidenum">
              <a:rPr lang="en-US"/>
              <a:pPr/>
              <a:t>2</a:t>
            </a:fld>
            <a:endParaRPr lang="en-US"/>
          </a:p>
        </p:txBody>
      </p:sp>
      <p:sp>
        <p:nvSpPr>
          <p:cNvPr id="15365" name="Rectangle 5"/>
          <p:cNvSpPr>
            <a:spLocks noChangeArrowheads="1"/>
          </p:cNvSpPr>
          <p:nvPr/>
        </p:nvSpPr>
        <p:spPr bwMode="auto">
          <a:xfrm>
            <a:off x="785813" y="1785939"/>
            <a:ext cx="7815262" cy="4154984"/>
          </a:xfrm>
          <a:prstGeom prst="rect">
            <a:avLst/>
          </a:prstGeom>
          <a:noFill/>
          <a:ln w="9525">
            <a:noFill/>
            <a:miter lim="800000"/>
            <a:headEnd/>
            <a:tailEnd/>
          </a:ln>
        </p:spPr>
        <p:txBody>
          <a:bodyPr wrap="square">
            <a:spAutoFit/>
          </a:bodyPr>
          <a:lstStyle/>
          <a:p>
            <a:r>
              <a:rPr lang="en-US" sz="2200" dirty="0"/>
              <a:t>In September 1997, Dr. Matzke wrote the lead off paper entitled "Will Physical Scalability Sabotage Performance Gains?" for the special issue of Computer Magazine on "Billion Transistor Computer". This paper is now required reading for most computer architecture courses in the world and cited by 257 other papers. The prediction in that paper was architectures would become more fine grain due to wire scaling and most likely the billion transistor computer would be a multiple CPU machine. This paper will give an update on this prediction and talk about other trends in the architecture and device arena, including multi core </a:t>
            </a:r>
            <a:r>
              <a:rPr lang="en-US" sz="2200" dirty="0" err="1"/>
              <a:t>cpus</a:t>
            </a:r>
            <a:r>
              <a:rPr lang="en-US" sz="2200" dirty="0"/>
              <a:t>, hybrid core machines, </a:t>
            </a:r>
            <a:r>
              <a:rPr lang="en-US" sz="2200" dirty="0" err="1"/>
              <a:t>Memristors</a:t>
            </a:r>
            <a:r>
              <a:rPr lang="en-US" sz="2200" dirty="0"/>
              <a:t> and quantum computing trends.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p>
            <a:pPr>
              <a:defRPr/>
            </a:pPr>
            <a:r>
              <a:rPr lang="en-US" dirty="0"/>
              <a:t>Jan 21, 2011 DJM</a:t>
            </a:r>
          </a:p>
        </p:txBody>
      </p:sp>
      <p:sp>
        <p:nvSpPr>
          <p:cNvPr id="16387" name="Slide Number Placeholder 5"/>
          <p:cNvSpPr>
            <a:spLocks noGrp="1"/>
          </p:cNvSpPr>
          <p:nvPr>
            <p:ph type="sldNum" sz="quarter" idx="12"/>
          </p:nvPr>
        </p:nvSpPr>
        <p:spPr>
          <a:noFill/>
        </p:spPr>
        <p:txBody>
          <a:bodyPr/>
          <a:lstStyle/>
          <a:p>
            <a:fld id="{1C22ADF3-A781-4954-9359-8217DD036947}" type="slidenum">
              <a:rPr lang="en-US"/>
              <a:pPr/>
              <a:t>3</a:t>
            </a:fld>
            <a:endParaRPr lang="en-US"/>
          </a:p>
        </p:txBody>
      </p:sp>
      <p:sp>
        <p:nvSpPr>
          <p:cNvPr id="16388" name="Rectangle 2"/>
          <p:cNvSpPr>
            <a:spLocks noGrp="1" noChangeArrowheads="1"/>
          </p:cNvSpPr>
          <p:nvPr>
            <p:ph type="title"/>
          </p:nvPr>
        </p:nvSpPr>
        <p:spPr/>
        <p:txBody>
          <a:bodyPr/>
          <a:lstStyle/>
          <a:p>
            <a:pPr eaLnBrk="1" hangingPunct="1"/>
            <a:r>
              <a:rPr lang="en-US" dirty="0" smtClean="0"/>
              <a:t>Introduction and Outline</a:t>
            </a:r>
          </a:p>
        </p:txBody>
      </p:sp>
      <p:sp>
        <p:nvSpPr>
          <p:cNvPr id="16389" name="Rectangle 6"/>
          <p:cNvSpPr>
            <a:spLocks noGrp="1" noChangeArrowheads="1"/>
          </p:cNvSpPr>
          <p:nvPr>
            <p:ph type="body" idx="1"/>
          </p:nvPr>
        </p:nvSpPr>
        <p:spPr>
          <a:xfrm>
            <a:off x="700088" y="1709882"/>
            <a:ext cx="7937500" cy="4677063"/>
          </a:xfrm>
        </p:spPr>
        <p:txBody>
          <a:bodyPr/>
          <a:lstStyle/>
          <a:p>
            <a:pPr eaLnBrk="1" hangingPunct="1">
              <a:spcBef>
                <a:spcPts val="0"/>
              </a:spcBef>
              <a:buClrTx/>
              <a:buSzTx/>
              <a:buFont typeface="Wingdings" pitchFamily="2" charset="2"/>
              <a:buNone/>
            </a:pPr>
            <a:r>
              <a:rPr lang="en-US" sz="3600" dirty="0" smtClean="0">
                <a:latin typeface="Times New Roman" pitchFamily="18" charset="0"/>
              </a:rPr>
              <a:t>Topics in Presentation</a:t>
            </a:r>
          </a:p>
          <a:p>
            <a:pPr lvl="1" eaLnBrk="1" hangingPunct="1">
              <a:spcBef>
                <a:spcPts val="0"/>
              </a:spcBef>
              <a:buClr>
                <a:schemeClr val="folHlink"/>
              </a:buClr>
              <a:buSzTx/>
              <a:buFont typeface="Wingdings" pitchFamily="2" charset="2"/>
              <a:buChar char="§"/>
            </a:pPr>
            <a:r>
              <a:rPr lang="en-US" dirty="0" smtClean="0">
                <a:latin typeface="Times New Roman" pitchFamily="18" charset="0"/>
              </a:rPr>
              <a:t>Review of Wire Scaling Prediction</a:t>
            </a:r>
          </a:p>
          <a:p>
            <a:pPr lvl="1" eaLnBrk="1" hangingPunct="1">
              <a:spcBef>
                <a:spcPts val="0"/>
              </a:spcBef>
              <a:buClr>
                <a:schemeClr val="folHlink"/>
              </a:buClr>
              <a:buSzTx/>
              <a:buFont typeface="Wingdings" pitchFamily="2" charset="2"/>
              <a:buChar char="§"/>
            </a:pPr>
            <a:r>
              <a:rPr lang="en-US" dirty="0" smtClean="0">
                <a:latin typeface="Times New Roman" pitchFamily="18" charset="0"/>
              </a:rPr>
              <a:t>Billion Transistor computers</a:t>
            </a:r>
          </a:p>
          <a:p>
            <a:pPr lvl="1" eaLnBrk="1" hangingPunct="1">
              <a:spcBef>
                <a:spcPts val="0"/>
              </a:spcBef>
              <a:buClr>
                <a:schemeClr val="folHlink"/>
              </a:buClr>
              <a:buSzTx/>
              <a:buFont typeface="Wingdings" pitchFamily="2" charset="2"/>
              <a:buChar char="§"/>
            </a:pPr>
            <a:r>
              <a:rPr lang="en-US" dirty="0" smtClean="0">
                <a:latin typeface="Times New Roman" pitchFamily="18" charset="0"/>
              </a:rPr>
              <a:t>Current Multi-core processors – Core Wars</a:t>
            </a:r>
          </a:p>
          <a:p>
            <a:pPr lvl="1" eaLnBrk="1" hangingPunct="1">
              <a:spcBef>
                <a:spcPts val="0"/>
              </a:spcBef>
              <a:buClr>
                <a:schemeClr val="folHlink"/>
              </a:buClr>
              <a:buSzTx/>
              <a:buFont typeface="Wingdings" pitchFamily="2" charset="2"/>
              <a:buChar char="§"/>
            </a:pPr>
            <a:r>
              <a:rPr lang="en-US" dirty="0" smtClean="0">
                <a:latin typeface="Times New Roman" pitchFamily="18" charset="0"/>
              </a:rPr>
              <a:t>Process Trends and Intel roadmap</a:t>
            </a:r>
          </a:p>
          <a:p>
            <a:pPr lvl="1" eaLnBrk="1" hangingPunct="1">
              <a:spcBef>
                <a:spcPts val="0"/>
              </a:spcBef>
              <a:buClr>
                <a:schemeClr val="folHlink"/>
              </a:buClr>
              <a:buSzTx/>
              <a:buFont typeface="Wingdings" pitchFamily="2" charset="2"/>
              <a:buChar char="§"/>
            </a:pPr>
            <a:r>
              <a:rPr lang="en-US" dirty="0" smtClean="0">
                <a:latin typeface="Times New Roman" pitchFamily="18" charset="0"/>
              </a:rPr>
              <a:t>Limits of semiconductor/computer scaling</a:t>
            </a:r>
          </a:p>
          <a:p>
            <a:pPr lvl="1" eaLnBrk="1" hangingPunct="1">
              <a:spcBef>
                <a:spcPts val="0"/>
              </a:spcBef>
              <a:buClr>
                <a:schemeClr val="folHlink"/>
              </a:buClr>
              <a:buSzTx/>
              <a:buFont typeface="Wingdings" pitchFamily="2" charset="2"/>
              <a:buChar char="§"/>
            </a:pPr>
            <a:r>
              <a:rPr lang="en-US" dirty="0" smtClean="0">
                <a:latin typeface="Times New Roman" pitchFamily="18" charset="0"/>
              </a:rPr>
              <a:t>Design Trends</a:t>
            </a:r>
          </a:p>
          <a:p>
            <a:pPr lvl="1" eaLnBrk="1" hangingPunct="1">
              <a:spcBef>
                <a:spcPts val="0"/>
              </a:spcBef>
              <a:buClr>
                <a:schemeClr val="folHlink"/>
              </a:buClr>
              <a:buSzTx/>
              <a:buFont typeface="Wingdings" pitchFamily="2" charset="2"/>
              <a:buChar char="§"/>
            </a:pPr>
            <a:r>
              <a:rPr lang="en-US" dirty="0" smtClean="0">
                <a:latin typeface="Times New Roman" pitchFamily="18" charset="0"/>
              </a:rPr>
              <a:t>Memristor Fundamentals</a:t>
            </a:r>
          </a:p>
          <a:p>
            <a:pPr lvl="1" eaLnBrk="1" hangingPunct="1">
              <a:spcBef>
                <a:spcPts val="0"/>
              </a:spcBef>
              <a:buClr>
                <a:schemeClr val="folHlink"/>
              </a:buClr>
              <a:buSzTx/>
              <a:buFont typeface="Wingdings" pitchFamily="2" charset="2"/>
              <a:buChar char="§"/>
            </a:pPr>
            <a:r>
              <a:rPr lang="en-US" dirty="0" smtClean="0">
                <a:latin typeface="Times New Roman" pitchFamily="18" charset="0"/>
              </a:rPr>
              <a:t>Scaling predictions</a:t>
            </a:r>
          </a:p>
          <a:p>
            <a:pPr lvl="1" eaLnBrk="1" hangingPunct="1">
              <a:spcBef>
                <a:spcPts val="0"/>
              </a:spcBef>
              <a:buClr>
                <a:schemeClr val="folHlink"/>
              </a:buClr>
              <a:buSzTx/>
              <a:buFont typeface="Wingdings" pitchFamily="2" charset="2"/>
              <a:buChar char="§"/>
            </a:pPr>
            <a:r>
              <a:rPr lang="en-US" dirty="0" smtClean="0">
                <a:latin typeface="Times New Roman" pitchFamily="18" charset="0"/>
              </a:rPr>
              <a:t>Summary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Wire Scaling Prediction 1997</a:t>
            </a:r>
            <a:endParaRPr lang="en-US" sz="4000" dirty="0"/>
          </a:p>
        </p:txBody>
      </p:sp>
      <p:sp>
        <p:nvSpPr>
          <p:cNvPr id="4" name="Date Placeholder 3"/>
          <p:cNvSpPr>
            <a:spLocks noGrp="1"/>
          </p:cNvSpPr>
          <p:nvPr>
            <p:ph type="dt" sz="half" idx="10"/>
          </p:nvPr>
        </p:nvSpPr>
        <p:spPr/>
        <p:txBody>
          <a:bodyPr/>
          <a:lstStyle/>
          <a:p>
            <a:pPr>
              <a:defRPr/>
            </a:pPr>
            <a:r>
              <a:rPr lang="en-US" smtClean="0"/>
              <a:t>Jan 21, 2011 DJM</a:t>
            </a:r>
            <a:endParaRPr lang="en-US" dirty="0"/>
          </a:p>
        </p:txBody>
      </p:sp>
      <p:sp>
        <p:nvSpPr>
          <p:cNvPr id="5" name="Slide Number Placeholder 4"/>
          <p:cNvSpPr>
            <a:spLocks noGrp="1"/>
          </p:cNvSpPr>
          <p:nvPr>
            <p:ph type="sldNum" sz="quarter" idx="12"/>
          </p:nvPr>
        </p:nvSpPr>
        <p:spPr/>
        <p:txBody>
          <a:bodyPr/>
          <a:lstStyle/>
          <a:p>
            <a:pPr>
              <a:defRPr/>
            </a:pPr>
            <a:fld id="{02A03E34-C7ED-401E-A3C9-7B03914ADFC8}" type="slidenum">
              <a:rPr lang="en-US" smtClean="0"/>
              <a:pPr>
                <a:defRPr/>
              </a:pPr>
              <a:t>4</a:t>
            </a:fld>
            <a:endParaRPr lang="en-US"/>
          </a:p>
        </p:txBody>
      </p:sp>
      <p:grpSp>
        <p:nvGrpSpPr>
          <p:cNvPr id="45" name="Group 44"/>
          <p:cNvGrpSpPr/>
          <p:nvPr/>
        </p:nvGrpSpPr>
        <p:grpSpPr>
          <a:xfrm>
            <a:off x="1940004" y="2496063"/>
            <a:ext cx="2075956" cy="679621"/>
            <a:chOff x="1767016" y="2582563"/>
            <a:chExt cx="2075956" cy="679621"/>
          </a:xfrm>
          <a:solidFill>
            <a:schemeClr val="accent2">
              <a:lumMod val="40000"/>
              <a:lumOff val="60000"/>
            </a:schemeClr>
          </a:solidFill>
        </p:grpSpPr>
        <p:sp>
          <p:nvSpPr>
            <p:cNvPr id="6" name="Pentagon 5"/>
            <p:cNvSpPr/>
            <p:nvPr/>
          </p:nvSpPr>
          <p:spPr bwMode="auto">
            <a:xfrm>
              <a:off x="1767016" y="2582563"/>
              <a:ext cx="1037968" cy="679621"/>
            </a:xfrm>
            <a:prstGeom prst="homePlate">
              <a:avLst/>
            </a:prstGeom>
            <a:grpFill/>
            <a:ln w="1905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cxnSp>
          <p:nvCxnSpPr>
            <p:cNvPr id="8" name="Straight Connector 7"/>
            <p:cNvCxnSpPr/>
            <p:nvPr/>
          </p:nvCxnSpPr>
          <p:spPr bwMode="auto">
            <a:xfrm flipV="1">
              <a:off x="2792648" y="2921924"/>
              <a:ext cx="1050324" cy="898"/>
            </a:xfrm>
            <a:prstGeom prst="line">
              <a:avLst/>
            </a:prstGeom>
            <a:grpFill/>
            <a:ln w="19050" cap="flat" cmpd="sng" algn="ctr">
              <a:solidFill>
                <a:schemeClr val="tx1"/>
              </a:solidFill>
              <a:prstDash val="solid"/>
              <a:miter lim="800000"/>
              <a:headEnd type="none" w="med" len="med"/>
              <a:tailEnd type="none" w="med" len="med"/>
            </a:ln>
            <a:effectLst/>
          </p:spPr>
        </p:cxnSp>
      </p:grpSp>
      <p:sp>
        <p:nvSpPr>
          <p:cNvPr id="10" name="TextBox 9"/>
          <p:cNvSpPr txBox="1"/>
          <p:nvPr/>
        </p:nvSpPr>
        <p:spPr>
          <a:xfrm>
            <a:off x="1919409" y="1659922"/>
            <a:ext cx="3282779" cy="1015663"/>
          </a:xfrm>
          <a:prstGeom prst="rect">
            <a:avLst/>
          </a:prstGeom>
          <a:noFill/>
        </p:spPr>
        <p:txBody>
          <a:bodyPr wrap="square" rtlCol="0">
            <a:spAutoFit/>
          </a:bodyPr>
          <a:lstStyle/>
          <a:p>
            <a:r>
              <a:rPr lang="en-US" sz="3600" dirty="0" err="1" smtClean="0"/>
              <a:t>t</a:t>
            </a:r>
            <a:r>
              <a:rPr lang="en-US" dirty="0" err="1" smtClean="0"/>
              <a:t>gate</a:t>
            </a:r>
            <a:r>
              <a:rPr lang="en-US" dirty="0" smtClean="0"/>
              <a:t> = </a:t>
            </a:r>
            <a:r>
              <a:rPr lang="en-US" sz="3600" dirty="0" err="1" smtClean="0"/>
              <a:t>t</a:t>
            </a:r>
            <a:r>
              <a:rPr lang="en-US" dirty="0" err="1" smtClean="0"/>
              <a:t>wire</a:t>
            </a:r>
            <a:r>
              <a:rPr lang="en-US" dirty="0" smtClean="0"/>
              <a:t> ~ R*C</a:t>
            </a:r>
          </a:p>
          <a:p>
            <a:endParaRPr lang="en-US" dirty="0"/>
          </a:p>
        </p:txBody>
      </p:sp>
      <p:sp>
        <p:nvSpPr>
          <p:cNvPr id="35" name="TextBox 34"/>
          <p:cNvSpPr txBox="1"/>
          <p:nvPr/>
        </p:nvSpPr>
        <p:spPr>
          <a:xfrm>
            <a:off x="3521672" y="4584353"/>
            <a:ext cx="593124" cy="584775"/>
          </a:xfrm>
          <a:prstGeom prst="rect">
            <a:avLst/>
          </a:prstGeom>
          <a:noFill/>
        </p:spPr>
        <p:txBody>
          <a:bodyPr wrap="square" rtlCol="0">
            <a:spAutoFit/>
          </a:bodyPr>
          <a:lstStyle/>
          <a:p>
            <a:r>
              <a:rPr lang="en-US" sz="3200" dirty="0" smtClean="0"/>
              <a:t>…</a:t>
            </a:r>
            <a:endParaRPr lang="en-US" sz="3200" dirty="0"/>
          </a:p>
        </p:txBody>
      </p:sp>
      <p:sp>
        <p:nvSpPr>
          <p:cNvPr id="36" name="TextBox 35"/>
          <p:cNvSpPr txBox="1"/>
          <p:nvPr/>
        </p:nvSpPr>
        <p:spPr>
          <a:xfrm>
            <a:off x="2734956" y="3599931"/>
            <a:ext cx="2763796" cy="646331"/>
          </a:xfrm>
          <a:prstGeom prst="rect">
            <a:avLst/>
          </a:prstGeom>
          <a:noFill/>
        </p:spPr>
        <p:txBody>
          <a:bodyPr wrap="square" rtlCol="0">
            <a:spAutoFit/>
          </a:bodyPr>
          <a:lstStyle/>
          <a:p>
            <a:r>
              <a:rPr lang="en-US" sz="3600" dirty="0" err="1" smtClean="0"/>
              <a:t>t</a:t>
            </a:r>
            <a:r>
              <a:rPr lang="en-US" dirty="0" err="1" smtClean="0"/>
              <a:t>clock</a:t>
            </a:r>
            <a:r>
              <a:rPr lang="en-US" dirty="0" smtClean="0"/>
              <a:t> ~ 12 gates</a:t>
            </a:r>
            <a:endParaRPr lang="en-US" dirty="0"/>
          </a:p>
        </p:txBody>
      </p:sp>
      <p:cxnSp>
        <p:nvCxnSpPr>
          <p:cNvPr id="38" name="Straight Arrow Connector 37"/>
          <p:cNvCxnSpPr/>
          <p:nvPr/>
        </p:nvCxnSpPr>
        <p:spPr bwMode="auto">
          <a:xfrm>
            <a:off x="1865864" y="2323068"/>
            <a:ext cx="1099751" cy="1588"/>
          </a:xfrm>
          <a:prstGeom prst="straightConnector1">
            <a:avLst/>
          </a:prstGeom>
          <a:solidFill>
            <a:schemeClr val="accent1"/>
          </a:solidFill>
          <a:ln w="9525" cap="flat" cmpd="sng" algn="ctr">
            <a:solidFill>
              <a:schemeClr val="tx1"/>
            </a:solidFill>
            <a:prstDash val="solid"/>
            <a:miter lim="800000"/>
            <a:headEnd type="arrow" w="med" len="med"/>
            <a:tailEnd type="arrow"/>
          </a:ln>
          <a:effectLst/>
        </p:spPr>
      </p:cxnSp>
      <p:cxnSp>
        <p:nvCxnSpPr>
          <p:cNvPr id="41" name="Straight Arrow Connector 40"/>
          <p:cNvCxnSpPr/>
          <p:nvPr/>
        </p:nvCxnSpPr>
        <p:spPr bwMode="auto">
          <a:xfrm>
            <a:off x="2969735" y="2339543"/>
            <a:ext cx="1099751" cy="1588"/>
          </a:xfrm>
          <a:prstGeom prst="straightConnector1">
            <a:avLst/>
          </a:prstGeom>
          <a:solidFill>
            <a:schemeClr val="accent1"/>
          </a:solidFill>
          <a:ln w="9525" cap="flat" cmpd="sng" algn="ctr">
            <a:solidFill>
              <a:schemeClr val="tx1"/>
            </a:solidFill>
            <a:prstDash val="solid"/>
            <a:miter lim="800000"/>
            <a:headEnd type="arrow" w="med" len="med"/>
            <a:tailEnd type="arrow"/>
          </a:ln>
          <a:effectLst/>
        </p:spPr>
      </p:cxnSp>
      <p:grpSp>
        <p:nvGrpSpPr>
          <p:cNvPr id="46" name="Group 45"/>
          <p:cNvGrpSpPr/>
          <p:nvPr/>
        </p:nvGrpSpPr>
        <p:grpSpPr>
          <a:xfrm>
            <a:off x="597239" y="4771764"/>
            <a:ext cx="1441622" cy="503034"/>
            <a:chOff x="1767016" y="2582563"/>
            <a:chExt cx="2075956" cy="679621"/>
          </a:xfrm>
          <a:solidFill>
            <a:schemeClr val="accent2">
              <a:lumMod val="40000"/>
              <a:lumOff val="60000"/>
            </a:schemeClr>
          </a:solidFill>
        </p:grpSpPr>
        <p:sp>
          <p:nvSpPr>
            <p:cNvPr id="47" name="Pentagon 46"/>
            <p:cNvSpPr/>
            <p:nvPr/>
          </p:nvSpPr>
          <p:spPr bwMode="auto">
            <a:xfrm>
              <a:off x="1767016" y="2582563"/>
              <a:ext cx="1037968" cy="679621"/>
            </a:xfrm>
            <a:prstGeom prst="homePlate">
              <a:avLst/>
            </a:prstGeom>
            <a:grpFill/>
            <a:ln w="1905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cxnSp>
          <p:nvCxnSpPr>
            <p:cNvPr id="48" name="Straight Connector 47"/>
            <p:cNvCxnSpPr/>
            <p:nvPr/>
          </p:nvCxnSpPr>
          <p:spPr bwMode="auto">
            <a:xfrm flipV="1">
              <a:off x="2792648" y="2921924"/>
              <a:ext cx="1050324" cy="898"/>
            </a:xfrm>
            <a:prstGeom prst="line">
              <a:avLst/>
            </a:prstGeom>
            <a:grpFill/>
            <a:ln w="19050" cap="flat" cmpd="sng" algn="ctr">
              <a:solidFill>
                <a:schemeClr val="tx1"/>
              </a:solidFill>
              <a:prstDash val="solid"/>
              <a:miter lim="800000"/>
              <a:headEnd type="none" w="med" len="med"/>
              <a:tailEnd type="none" w="med" len="med"/>
            </a:ln>
            <a:effectLst/>
          </p:spPr>
        </p:cxnSp>
      </p:grpSp>
      <p:grpSp>
        <p:nvGrpSpPr>
          <p:cNvPr id="49" name="Group 48"/>
          <p:cNvGrpSpPr/>
          <p:nvPr/>
        </p:nvGrpSpPr>
        <p:grpSpPr>
          <a:xfrm>
            <a:off x="2010028" y="4771764"/>
            <a:ext cx="1441622" cy="503034"/>
            <a:chOff x="1767016" y="2582563"/>
            <a:chExt cx="2075956" cy="679621"/>
          </a:xfrm>
          <a:solidFill>
            <a:schemeClr val="accent2">
              <a:lumMod val="40000"/>
              <a:lumOff val="60000"/>
            </a:schemeClr>
          </a:solidFill>
        </p:grpSpPr>
        <p:sp>
          <p:nvSpPr>
            <p:cNvPr id="50" name="Pentagon 49"/>
            <p:cNvSpPr/>
            <p:nvPr/>
          </p:nvSpPr>
          <p:spPr bwMode="auto">
            <a:xfrm>
              <a:off x="1767016" y="2582563"/>
              <a:ext cx="1037968" cy="679621"/>
            </a:xfrm>
            <a:prstGeom prst="homePlate">
              <a:avLst/>
            </a:prstGeom>
            <a:grpFill/>
            <a:ln w="1905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cxnSp>
          <p:nvCxnSpPr>
            <p:cNvPr id="51" name="Straight Connector 50"/>
            <p:cNvCxnSpPr/>
            <p:nvPr/>
          </p:nvCxnSpPr>
          <p:spPr bwMode="auto">
            <a:xfrm flipV="1">
              <a:off x="2792648" y="2921924"/>
              <a:ext cx="1050324" cy="898"/>
            </a:xfrm>
            <a:prstGeom prst="line">
              <a:avLst/>
            </a:prstGeom>
            <a:grpFill/>
            <a:ln w="19050" cap="flat" cmpd="sng" algn="ctr">
              <a:solidFill>
                <a:schemeClr val="tx1"/>
              </a:solidFill>
              <a:prstDash val="solid"/>
              <a:miter lim="800000"/>
              <a:headEnd type="none" w="med" len="med"/>
              <a:tailEnd type="none" w="med" len="med"/>
            </a:ln>
            <a:effectLst/>
          </p:spPr>
        </p:cxnSp>
      </p:grpSp>
      <p:grpSp>
        <p:nvGrpSpPr>
          <p:cNvPr id="52" name="Group 51"/>
          <p:cNvGrpSpPr/>
          <p:nvPr/>
        </p:nvGrpSpPr>
        <p:grpSpPr>
          <a:xfrm>
            <a:off x="4184818" y="4771764"/>
            <a:ext cx="1441622" cy="503034"/>
            <a:chOff x="1767016" y="2582563"/>
            <a:chExt cx="2075956" cy="679621"/>
          </a:xfrm>
          <a:solidFill>
            <a:schemeClr val="accent2">
              <a:lumMod val="40000"/>
              <a:lumOff val="60000"/>
            </a:schemeClr>
          </a:solidFill>
        </p:grpSpPr>
        <p:sp>
          <p:nvSpPr>
            <p:cNvPr id="53" name="Pentagon 52"/>
            <p:cNvSpPr/>
            <p:nvPr/>
          </p:nvSpPr>
          <p:spPr bwMode="auto">
            <a:xfrm>
              <a:off x="1767016" y="2582563"/>
              <a:ext cx="1037968" cy="679621"/>
            </a:xfrm>
            <a:prstGeom prst="homePlate">
              <a:avLst/>
            </a:prstGeom>
            <a:grpFill/>
            <a:ln w="1905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cxnSp>
          <p:nvCxnSpPr>
            <p:cNvPr id="54" name="Straight Connector 53"/>
            <p:cNvCxnSpPr/>
            <p:nvPr/>
          </p:nvCxnSpPr>
          <p:spPr bwMode="auto">
            <a:xfrm flipV="1">
              <a:off x="2792648" y="2921924"/>
              <a:ext cx="1050324" cy="898"/>
            </a:xfrm>
            <a:prstGeom prst="line">
              <a:avLst/>
            </a:prstGeom>
            <a:grpFill/>
            <a:ln w="19050" cap="flat" cmpd="sng" algn="ctr">
              <a:solidFill>
                <a:schemeClr val="tx1"/>
              </a:solidFill>
              <a:prstDash val="solid"/>
              <a:miter lim="800000"/>
              <a:headEnd type="none" w="med" len="med"/>
              <a:tailEnd type="none" w="med" len="med"/>
            </a:ln>
            <a:effectLst/>
          </p:spPr>
        </p:cxnSp>
      </p:grpSp>
      <p:grpSp>
        <p:nvGrpSpPr>
          <p:cNvPr id="55" name="Group 54"/>
          <p:cNvGrpSpPr/>
          <p:nvPr/>
        </p:nvGrpSpPr>
        <p:grpSpPr>
          <a:xfrm>
            <a:off x="5597607" y="4771764"/>
            <a:ext cx="1441622" cy="503034"/>
            <a:chOff x="1767016" y="2582563"/>
            <a:chExt cx="2075956" cy="679621"/>
          </a:xfrm>
          <a:solidFill>
            <a:schemeClr val="accent2">
              <a:lumMod val="40000"/>
              <a:lumOff val="60000"/>
            </a:schemeClr>
          </a:solidFill>
        </p:grpSpPr>
        <p:sp>
          <p:nvSpPr>
            <p:cNvPr id="56" name="Pentagon 55"/>
            <p:cNvSpPr/>
            <p:nvPr/>
          </p:nvSpPr>
          <p:spPr bwMode="auto">
            <a:xfrm>
              <a:off x="1767016" y="2582563"/>
              <a:ext cx="1037968" cy="679621"/>
            </a:xfrm>
            <a:prstGeom prst="homePlate">
              <a:avLst/>
            </a:prstGeom>
            <a:grpFill/>
            <a:ln w="1905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cxnSp>
          <p:nvCxnSpPr>
            <p:cNvPr id="57" name="Straight Connector 56"/>
            <p:cNvCxnSpPr/>
            <p:nvPr/>
          </p:nvCxnSpPr>
          <p:spPr bwMode="auto">
            <a:xfrm flipV="1">
              <a:off x="2792648" y="2921924"/>
              <a:ext cx="1050324" cy="898"/>
            </a:xfrm>
            <a:prstGeom prst="line">
              <a:avLst/>
            </a:prstGeom>
            <a:grpFill/>
            <a:ln w="19050" cap="flat" cmpd="sng" algn="ctr">
              <a:solidFill>
                <a:schemeClr val="tx1"/>
              </a:solidFill>
              <a:prstDash val="solid"/>
              <a:miter lim="800000"/>
              <a:headEnd type="none" w="med" len="med"/>
              <a:tailEnd type="none" w="med" len="med"/>
            </a:ln>
            <a:effectLst/>
          </p:spPr>
        </p:cxnSp>
      </p:grpSp>
      <p:cxnSp>
        <p:nvCxnSpPr>
          <p:cNvPr id="58" name="Straight Arrow Connector 57"/>
          <p:cNvCxnSpPr/>
          <p:nvPr/>
        </p:nvCxnSpPr>
        <p:spPr bwMode="auto">
          <a:xfrm>
            <a:off x="621952" y="4341336"/>
            <a:ext cx="6421395" cy="1588"/>
          </a:xfrm>
          <a:prstGeom prst="straightConnector1">
            <a:avLst/>
          </a:prstGeom>
          <a:solidFill>
            <a:schemeClr val="accent1"/>
          </a:solidFill>
          <a:ln w="9525" cap="flat" cmpd="sng" algn="ctr">
            <a:solidFill>
              <a:schemeClr val="tx1"/>
            </a:solidFill>
            <a:prstDash val="solid"/>
            <a:miter lim="800000"/>
            <a:headEnd type="arrow" w="med" len="med"/>
            <a:tailEnd type="arrow"/>
          </a:ln>
          <a:effectLst/>
        </p:spPr>
      </p:cxnSp>
      <p:grpSp>
        <p:nvGrpSpPr>
          <p:cNvPr id="60" name="Group 59"/>
          <p:cNvGrpSpPr/>
          <p:nvPr/>
        </p:nvGrpSpPr>
        <p:grpSpPr>
          <a:xfrm>
            <a:off x="7055682" y="4526687"/>
            <a:ext cx="1322194" cy="984420"/>
            <a:chOff x="1767016" y="2582563"/>
            <a:chExt cx="2075956" cy="679621"/>
          </a:xfrm>
          <a:solidFill>
            <a:schemeClr val="accent1">
              <a:lumMod val="20000"/>
              <a:lumOff val="80000"/>
            </a:schemeClr>
          </a:solidFill>
        </p:grpSpPr>
        <p:sp>
          <p:nvSpPr>
            <p:cNvPr id="61" name="Pentagon 60"/>
            <p:cNvSpPr/>
            <p:nvPr/>
          </p:nvSpPr>
          <p:spPr bwMode="auto">
            <a:xfrm>
              <a:off x="1767016" y="2582563"/>
              <a:ext cx="1037968" cy="679621"/>
            </a:xfrm>
            <a:prstGeom prst="homePlate">
              <a:avLst/>
            </a:prstGeom>
            <a:grpFill/>
            <a:ln w="1905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cxnSp>
          <p:nvCxnSpPr>
            <p:cNvPr id="62" name="Straight Connector 61"/>
            <p:cNvCxnSpPr/>
            <p:nvPr/>
          </p:nvCxnSpPr>
          <p:spPr bwMode="auto">
            <a:xfrm flipV="1">
              <a:off x="2792648" y="2921924"/>
              <a:ext cx="1050324" cy="898"/>
            </a:xfrm>
            <a:prstGeom prst="line">
              <a:avLst/>
            </a:prstGeom>
            <a:grpFill/>
            <a:ln w="19050" cap="flat" cmpd="sng" algn="ctr">
              <a:solidFill>
                <a:schemeClr val="tx1"/>
              </a:solidFill>
              <a:prstDash val="solid"/>
              <a:miter lim="800000"/>
              <a:headEnd type="none" w="med" len="med"/>
              <a:tailEnd type="none" w="med" len="med"/>
            </a:ln>
            <a:effectLst/>
          </p:spPr>
        </p:cxnSp>
      </p:grpSp>
      <p:sp>
        <p:nvSpPr>
          <p:cNvPr id="63" name="TextBox 62"/>
          <p:cNvSpPr txBox="1"/>
          <p:nvPr/>
        </p:nvSpPr>
        <p:spPr>
          <a:xfrm>
            <a:off x="4300144" y="2421922"/>
            <a:ext cx="2397211" cy="830997"/>
          </a:xfrm>
          <a:prstGeom prst="rect">
            <a:avLst/>
          </a:prstGeom>
          <a:noFill/>
        </p:spPr>
        <p:txBody>
          <a:bodyPr wrap="square" rtlCol="0">
            <a:spAutoFit/>
          </a:bodyPr>
          <a:lstStyle/>
          <a:p>
            <a:r>
              <a:rPr lang="en-US" dirty="0" smtClean="0"/>
              <a:t>Signal Drive Distance/region</a:t>
            </a:r>
            <a:endParaRPr lang="en-US" dirty="0"/>
          </a:p>
        </p:txBody>
      </p:sp>
      <p:sp>
        <p:nvSpPr>
          <p:cNvPr id="64" name="TextBox 63"/>
          <p:cNvSpPr txBox="1"/>
          <p:nvPr/>
        </p:nvSpPr>
        <p:spPr>
          <a:xfrm>
            <a:off x="6907423" y="3509314"/>
            <a:ext cx="2051222" cy="830997"/>
          </a:xfrm>
          <a:prstGeom prst="rect">
            <a:avLst/>
          </a:prstGeom>
          <a:noFill/>
        </p:spPr>
        <p:txBody>
          <a:bodyPr wrap="square" rtlCol="0">
            <a:spAutoFit/>
          </a:bodyPr>
          <a:lstStyle/>
          <a:p>
            <a:pPr algn="ctr"/>
            <a:r>
              <a:rPr lang="en-US" dirty="0" smtClean="0"/>
              <a:t>Synchronizing Clock Buffer</a:t>
            </a:r>
            <a:endParaRPr lang="en-US" dirty="0"/>
          </a:p>
        </p:txBody>
      </p:sp>
      <p:sp>
        <p:nvSpPr>
          <p:cNvPr id="65" name="Rectangle 64"/>
          <p:cNvSpPr/>
          <p:nvPr/>
        </p:nvSpPr>
        <p:spPr>
          <a:xfrm>
            <a:off x="1149178" y="5671400"/>
            <a:ext cx="7500552" cy="707886"/>
          </a:xfrm>
          <a:prstGeom prst="rect">
            <a:avLst/>
          </a:prstGeom>
        </p:spPr>
        <p:txBody>
          <a:bodyPr wrap="square">
            <a:spAutoFit/>
          </a:bodyPr>
          <a:lstStyle/>
          <a:p>
            <a:r>
              <a:rPr lang="en-US" sz="2000" b="1" dirty="0" smtClean="0"/>
              <a:t>Assumption:</a:t>
            </a:r>
          </a:p>
          <a:p>
            <a:r>
              <a:rPr lang="en-US" sz="2000" dirty="0" smtClean="0"/>
              <a:t>25 simple gate delays per clock or 12 drive distance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Non-scaling Drive Distance</a:t>
            </a:r>
            <a:endParaRPr lang="en-US" dirty="0"/>
          </a:p>
        </p:txBody>
      </p:sp>
      <p:sp>
        <p:nvSpPr>
          <p:cNvPr id="4" name="Date Placeholder 3"/>
          <p:cNvSpPr>
            <a:spLocks noGrp="1"/>
          </p:cNvSpPr>
          <p:nvPr>
            <p:ph type="dt" sz="half" idx="10"/>
          </p:nvPr>
        </p:nvSpPr>
        <p:spPr/>
        <p:txBody>
          <a:bodyPr/>
          <a:lstStyle/>
          <a:p>
            <a:pPr>
              <a:defRPr/>
            </a:pPr>
            <a:r>
              <a:rPr lang="en-US" dirty="0" smtClean="0"/>
              <a:t>Jan 21, 2011 DJM</a:t>
            </a:r>
            <a:endParaRPr lang="en-US" dirty="0"/>
          </a:p>
        </p:txBody>
      </p:sp>
      <p:sp>
        <p:nvSpPr>
          <p:cNvPr id="5" name="Slide Number Placeholder 4"/>
          <p:cNvSpPr>
            <a:spLocks noGrp="1"/>
          </p:cNvSpPr>
          <p:nvPr>
            <p:ph type="sldNum" sz="quarter" idx="12"/>
          </p:nvPr>
        </p:nvSpPr>
        <p:spPr/>
        <p:txBody>
          <a:bodyPr/>
          <a:lstStyle/>
          <a:p>
            <a:pPr>
              <a:defRPr/>
            </a:pPr>
            <a:fld id="{02A03E34-C7ED-401E-A3C9-7B03914ADFC8}" type="slidenum">
              <a:rPr lang="en-US" smtClean="0"/>
              <a:pPr>
                <a:defRPr/>
              </a:pPr>
              <a:t>5</a:t>
            </a:fld>
            <a:endParaRPr lang="en-US"/>
          </a:p>
        </p:txBody>
      </p:sp>
      <p:graphicFrame>
        <p:nvGraphicFramePr>
          <p:cNvPr id="6" name="Table 5"/>
          <p:cNvGraphicFramePr>
            <a:graphicFrameLocks noGrp="1"/>
          </p:cNvGraphicFramePr>
          <p:nvPr/>
        </p:nvGraphicFramePr>
        <p:xfrm>
          <a:off x="1198605" y="1656494"/>
          <a:ext cx="6843412" cy="3505200"/>
        </p:xfrm>
        <a:graphic>
          <a:graphicData uri="http://schemas.openxmlformats.org/drawingml/2006/table">
            <a:tbl>
              <a:tblPr firstRow="1" bandRow="1">
                <a:tableStyleId>{5C22544A-7EE6-4342-B048-85BDC9FD1C3A}</a:tableStyleId>
              </a:tblPr>
              <a:tblGrid>
                <a:gridCol w="2179978"/>
                <a:gridCol w="1613599"/>
                <a:gridCol w="1379693"/>
                <a:gridCol w="1670142"/>
              </a:tblGrid>
              <a:tr h="322174">
                <a:tc>
                  <a:txBody>
                    <a:bodyPr/>
                    <a:lstStyle/>
                    <a:p>
                      <a:r>
                        <a:rPr lang="en-US" sz="1600" dirty="0" smtClean="0"/>
                        <a:t>Node</a:t>
                      </a:r>
                      <a:endParaRPr lang="en-US" sz="1600" dirty="0"/>
                    </a:p>
                  </a:txBody>
                  <a:tcPr/>
                </a:tc>
                <a:tc>
                  <a:txBody>
                    <a:bodyPr/>
                    <a:lstStyle/>
                    <a:p>
                      <a:pPr algn="ctr"/>
                      <a:r>
                        <a:rPr lang="en-US" sz="1600" dirty="0" smtClean="0"/>
                        <a:t>0.6 um</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0.06 um</a:t>
                      </a:r>
                    </a:p>
                  </a:txBody>
                  <a:tcPr/>
                </a:tc>
                <a:tc>
                  <a:txBody>
                    <a:bodyPr/>
                    <a:lstStyle/>
                    <a:p>
                      <a:pPr algn="ctr"/>
                      <a:r>
                        <a:rPr lang="en-US" sz="1600" dirty="0" smtClean="0"/>
                        <a:t> ratio</a:t>
                      </a:r>
                      <a:endParaRPr lang="en-US" sz="1600" dirty="0"/>
                    </a:p>
                  </a:txBody>
                  <a:tcPr/>
                </a:tc>
              </a:tr>
              <a:tr h="375138">
                <a:tc>
                  <a:txBody>
                    <a:bodyPr/>
                    <a:lstStyle/>
                    <a:p>
                      <a:r>
                        <a:rPr lang="en-US" sz="2000" dirty="0" smtClean="0"/>
                        <a:t>Die length</a:t>
                      </a:r>
                      <a:endParaRPr lang="en-US" sz="2000" dirty="0"/>
                    </a:p>
                  </a:txBody>
                  <a:tcPr/>
                </a:tc>
                <a:tc>
                  <a:txBody>
                    <a:bodyPr/>
                    <a:lstStyle/>
                    <a:p>
                      <a:pPr algn="ctr"/>
                      <a:r>
                        <a:rPr lang="en-US" sz="1600" dirty="0" smtClean="0"/>
                        <a:t>16 mm</a:t>
                      </a:r>
                      <a:endParaRPr lang="en-US" sz="1600" dirty="0"/>
                    </a:p>
                  </a:txBody>
                  <a:tcPr anchor="ctr"/>
                </a:tc>
                <a:tc>
                  <a:txBody>
                    <a:bodyPr/>
                    <a:lstStyle/>
                    <a:p>
                      <a:pPr algn="ctr"/>
                      <a:r>
                        <a:rPr lang="en-US" sz="1600" dirty="0" smtClean="0"/>
                        <a:t>32 mm</a:t>
                      </a:r>
                      <a:r>
                        <a:rPr lang="en-US" sz="1600" baseline="0" dirty="0" smtClean="0"/>
                        <a:t> </a:t>
                      </a:r>
                      <a:endParaRPr lang="en-US" sz="1600" dirty="0"/>
                    </a:p>
                  </a:txBody>
                  <a:tcPr anchor="ctr"/>
                </a:tc>
                <a:tc>
                  <a:txBody>
                    <a:bodyPr/>
                    <a:lstStyle/>
                    <a:p>
                      <a:pPr algn="ctr"/>
                      <a:r>
                        <a:rPr lang="en-US" sz="1600" dirty="0" smtClean="0"/>
                        <a:t>2 X</a:t>
                      </a:r>
                      <a:endParaRPr lang="en-US" sz="1600" dirty="0"/>
                    </a:p>
                  </a:txBody>
                  <a:tcPr anchor="ctr"/>
                </a:tc>
              </a:tr>
              <a:tr h="3751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Gates on Die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1 million</a:t>
                      </a:r>
                    </a:p>
                  </a:txBody>
                  <a:tcPr anchor="ctr"/>
                </a:tc>
                <a:tc>
                  <a:txBody>
                    <a:bodyPr/>
                    <a:lstStyle/>
                    <a:p>
                      <a:pPr algn="ctr"/>
                      <a:r>
                        <a:rPr lang="en-US" sz="1600" dirty="0" smtClean="0"/>
                        <a:t>400 million</a:t>
                      </a:r>
                      <a:endParaRPr lang="en-US" sz="1600" dirty="0"/>
                    </a:p>
                  </a:txBody>
                  <a:tcPr anchor="ctr"/>
                </a:tc>
                <a:tc>
                  <a:txBody>
                    <a:bodyPr/>
                    <a:lstStyle/>
                    <a:p>
                      <a:pPr algn="ctr"/>
                      <a:r>
                        <a:rPr lang="en-US" sz="1600" dirty="0" smtClean="0"/>
                        <a:t>400 X</a:t>
                      </a:r>
                      <a:endParaRPr lang="en-US" sz="1600" dirty="0"/>
                    </a:p>
                  </a:txBody>
                  <a:tcPr anchor="ctr"/>
                </a:tc>
              </a:tr>
              <a:tr h="375138">
                <a:tc>
                  <a:txBody>
                    <a:bodyPr/>
                    <a:lstStyle/>
                    <a:p>
                      <a:r>
                        <a:rPr lang="en-US" sz="2000" dirty="0" smtClean="0"/>
                        <a:t>Clock Frequency</a:t>
                      </a:r>
                      <a:endParaRPr lang="en-US" sz="2000" dirty="0"/>
                    </a:p>
                  </a:txBody>
                  <a:tcPr/>
                </a:tc>
                <a:tc>
                  <a:txBody>
                    <a:bodyPr/>
                    <a:lstStyle/>
                    <a:p>
                      <a:pPr algn="ctr"/>
                      <a:r>
                        <a:rPr lang="en-US" sz="1600" dirty="0" smtClean="0"/>
                        <a:t>166 MHz</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2.5 GHz</a:t>
                      </a:r>
                    </a:p>
                  </a:txBody>
                  <a:tcPr anchor="ctr"/>
                </a:tc>
                <a:tc>
                  <a:txBody>
                    <a:bodyPr/>
                    <a:lstStyle/>
                    <a:p>
                      <a:pPr algn="ctr"/>
                      <a:r>
                        <a:rPr lang="en-US" sz="1600" dirty="0" smtClean="0"/>
                        <a:t>15 X</a:t>
                      </a:r>
                      <a:endParaRPr lang="en-US" sz="1600" dirty="0"/>
                    </a:p>
                  </a:txBody>
                  <a:tcPr anchor="ctr"/>
                </a:tc>
              </a:tr>
              <a:tr h="375138">
                <a:tc>
                  <a:txBody>
                    <a:bodyPr/>
                    <a:lstStyle/>
                    <a:p>
                      <a:r>
                        <a:rPr lang="en-US" sz="2000" dirty="0" err="1" smtClean="0"/>
                        <a:t>t</a:t>
                      </a:r>
                      <a:r>
                        <a:rPr lang="en-US" sz="1400" dirty="0" err="1" smtClean="0"/>
                        <a:t>gate</a:t>
                      </a:r>
                      <a:endParaRPr lang="en-US" sz="1400" dirty="0"/>
                    </a:p>
                  </a:txBody>
                  <a:tcPr/>
                </a:tc>
                <a:tc>
                  <a:txBody>
                    <a:bodyPr/>
                    <a:lstStyle/>
                    <a:p>
                      <a:pPr algn="ctr"/>
                      <a:r>
                        <a:rPr lang="en-US" sz="1600" dirty="0" smtClean="0"/>
                        <a:t>250 </a:t>
                      </a:r>
                      <a:r>
                        <a:rPr lang="en-US" sz="1600" dirty="0" err="1" smtClean="0"/>
                        <a:t>ps</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15.6 </a:t>
                      </a:r>
                      <a:r>
                        <a:rPr lang="en-US" sz="1600" dirty="0" err="1" smtClean="0"/>
                        <a:t>ps</a:t>
                      </a:r>
                      <a:endParaRPr lang="en-US" sz="1600" dirty="0" smtClean="0"/>
                    </a:p>
                  </a:txBody>
                  <a:tcPr anchor="ctr"/>
                </a:tc>
                <a:tc>
                  <a:txBody>
                    <a:bodyPr/>
                    <a:lstStyle/>
                    <a:p>
                      <a:pPr algn="ctr"/>
                      <a:r>
                        <a:rPr lang="en-US" sz="1600" dirty="0" smtClean="0"/>
                        <a:t> 16 X</a:t>
                      </a:r>
                      <a:endParaRPr lang="en-US" sz="1600" dirty="0"/>
                    </a:p>
                  </a:txBody>
                  <a:tcPr anchor="ctr"/>
                </a:tc>
              </a:tr>
              <a:tr h="3751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d</a:t>
                      </a:r>
                      <a:r>
                        <a:rPr lang="en-US" sz="1400" dirty="0" err="1" smtClean="0"/>
                        <a:t>wire</a:t>
                      </a:r>
                      <a:r>
                        <a:rPr lang="en-US" sz="1400" dirty="0" smtClean="0"/>
                        <a:t> locality(raw)</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5 mm</a:t>
                      </a:r>
                    </a:p>
                  </a:txBody>
                  <a:tcPr anchor="ctr"/>
                </a:tc>
                <a:tc>
                  <a:txBody>
                    <a:bodyPr/>
                    <a:lstStyle/>
                    <a:p>
                      <a:pPr algn="ctr"/>
                      <a:r>
                        <a:rPr lang="en-US" sz="1600" dirty="0" smtClean="0"/>
                        <a:t>0.03125 mm</a:t>
                      </a:r>
                      <a:endParaRPr lang="en-US" sz="1600" dirty="0"/>
                    </a:p>
                  </a:txBody>
                  <a:tcPr anchor="ctr"/>
                </a:tc>
                <a:tc>
                  <a:txBody>
                    <a:bodyPr/>
                    <a:lstStyle/>
                    <a:p>
                      <a:pPr algn="ctr"/>
                      <a:r>
                        <a:rPr lang="en-US" sz="1600" dirty="0" smtClean="0"/>
                        <a:t>1/160 X</a:t>
                      </a:r>
                      <a:endParaRPr lang="en-US" sz="1600" dirty="0"/>
                    </a:p>
                  </a:txBody>
                  <a:tcPr anchor="ctr"/>
                </a:tc>
              </a:tr>
              <a:tr h="3751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d</a:t>
                      </a:r>
                      <a:r>
                        <a:rPr lang="en-US" sz="1400" dirty="0" err="1" smtClean="0"/>
                        <a:t>wire</a:t>
                      </a:r>
                      <a:r>
                        <a:rPr lang="en-US" sz="1400" dirty="0" smtClean="0"/>
                        <a:t> locality(</a:t>
                      </a:r>
                      <a:r>
                        <a:rPr lang="en-US" sz="1400" dirty="0" err="1" smtClean="0"/>
                        <a:t>improv</a:t>
                      </a:r>
                      <a:r>
                        <a:rPr lang="en-US" sz="14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5 mm</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0.125 mm</a:t>
                      </a:r>
                    </a:p>
                  </a:txBody>
                  <a:tcPr anchor="ctr"/>
                </a:tc>
                <a:tc>
                  <a:txBody>
                    <a:bodyPr/>
                    <a:lstStyle/>
                    <a:p>
                      <a:pPr algn="ctr"/>
                      <a:r>
                        <a:rPr lang="en-US" sz="1600" dirty="0" smtClean="0"/>
                        <a:t>1/40 X</a:t>
                      </a:r>
                      <a:endParaRPr lang="en-US" sz="1600" dirty="0"/>
                    </a:p>
                  </a:txBody>
                  <a:tcPr anchor="ctr"/>
                </a:tc>
              </a:tr>
              <a:tr h="3751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d</a:t>
                      </a:r>
                      <a:r>
                        <a:rPr lang="en-US" sz="1400" dirty="0" err="1" smtClean="0"/>
                        <a:t>clock</a:t>
                      </a:r>
                      <a:r>
                        <a:rPr lang="en-US" sz="1400" dirty="0" smtClean="0"/>
                        <a:t> locality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Die</a:t>
                      </a:r>
                      <a:r>
                        <a:rPr lang="en-US" sz="1600" baseline="0" dirty="0" smtClean="0"/>
                        <a:t> if &gt;.18 µm</a:t>
                      </a:r>
                      <a:endParaRPr lang="en-US" sz="16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1.5 mm</a:t>
                      </a:r>
                    </a:p>
                  </a:txBody>
                  <a:tcPr anchor="ctr"/>
                </a:tc>
                <a:tc>
                  <a:txBody>
                    <a:bodyPr/>
                    <a:lstStyle/>
                    <a:p>
                      <a:pPr algn="ctr"/>
                      <a:r>
                        <a:rPr lang="en-US" sz="1600" dirty="0" smtClean="0"/>
                        <a:t>1/40 X</a:t>
                      </a:r>
                      <a:endParaRPr lang="en-US" sz="1600" dirty="0"/>
                    </a:p>
                  </a:txBody>
                  <a:tcPr anchor="ctr"/>
                </a:tc>
              </a:tr>
              <a:tr h="375138">
                <a:tc>
                  <a:txBody>
                    <a:bodyPr/>
                    <a:lstStyle/>
                    <a:p>
                      <a:r>
                        <a:rPr lang="en-US" sz="2000" dirty="0" smtClean="0"/>
                        <a:t>Gates</a:t>
                      </a:r>
                      <a:r>
                        <a:rPr lang="en-US" sz="2000" baseline="0" dirty="0" smtClean="0"/>
                        <a:t> in Region</a:t>
                      </a:r>
                      <a:endParaRPr lang="en-US" sz="2000" dirty="0"/>
                    </a:p>
                  </a:txBody>
                  <a:tcPr/>
                </a:tc>
                <a:tc>
                  <a:txBody>
                    <a:bodyPr/>
                    <a:lstStyle/>
                    <a:p>
                      <a:pPr algn="ctr"/>
                      <a:r>
                        <a:rPr lang="en-US" sz="1600" dirty="0" smtClean="0"/>
                        <a:t>100,000</a:t>
                      </a:r>
                      <a:endParaRPr lang="en-US" sz="1600" dirty="0"/>
                    </a:p>
                  </a:txBody>
                  <a:tcPr anchor="ctr"/>
                </a:tc>
                <a:tc>
                  <a:txBody>
                    <a:bodyPr/>
                    <a:lstStyle/>
                    <a:p>
                      <a:pPr algn="ctr"/>
                      <a:r>
                        <a:rPr lang="en-US" sz="1600" dirty="0" smtClean="0"/>
                        <a:t>6,000</a:t>
                      </a:r>
                      <a:endParaRPr lang="en-US" sz="1600" dirty="0"/>
                    </a:p>
                  </a:txBody>
                  <a:tcPr anchor="ctr"/>
                </a:tc>
                <a:tc>
                  <a:txBody>
                    <a:bodyPr/>
                    <a:lstStyle/>
                    <a:p>
                      <a:pPr algn="ctr"/>
                      <a:r>
                        <a:rPr lang="en-US" sz="1600" dirty="0" smtClean="0"/>
                        <a:t>1/16 X</a:t>
                      </a:r>
                      <a:endParaRPr lang="en-US" sz="1600" dirty="0"/>
                    </a:p>
                  </a:txBody>
                  <a:tcPr anchor="ctr"/>
                </a:tc>
              </a:tr>
            </a:tbl>
          </a:graphicData>
        </a:graphic>
      </p:graphicFrame>
      <p:sp>
        <p:nvSpPr>
          <p:cNvPr id="7" name="TextBox 6"/>
          <p:cNvSpPr txBox="1"/>
          <p:nvPr/>
        </p:nvSpPr>
        <p:spPr>
          <a:xfrm>
            <a:off x="1902941" y="5424617"/>
            <a:ext cx="5844746" cy="1200329"/>
          </a:xfrm>
          <a:prstGeom prst="rect">
            <a:avLst/>
          </a:prstGeom>
          <a:noFill/>
        </p:spPr>
        <p:txBody>
          <a:bodyPr wrap="square" rtlCol="0">
            <a:spAutoFit/>
          </a:bodyPr>
          <a:lstStyle/>
          <a:p>
            <a:r>
              <a:rPr lang="en-US" sz="1800" b="1" dirty="0" smtClean="0"/>
              <a:t>Assumptions over 8 process steps:</a:t>
            </a:r>
          </a:p>
          <a:p>
            <a:pPr>
              <a:buFont typeface="Arial" pitchFamily="34" charset="0"/>
              <a:buChar char="•"/>
            </a:pPr>
            <a:r>
              <a:rPr lang="en-US" sz="1800" dirty="0" smtClean="0"/>
              <a:t>150% increase in gate speed per process step</a:t>
            </a:r>
          </a:p>
          <a:p>
            <a:pPr>
              <a:buFont typeface="Arial" pitchFamily="34" charset="0"/>
              <a:buChar char="•"/>
            </a:pPr>
            <a:r>
              <a:rPr lang="en-US" sz="1800" dirty="0" smtClean="0"/>
              <a:t>20% wire improvement per process step</a:t>
            </a:r>
          </a:p>
          <a:p>
            <a:pPr>
              <a:buFont typeface="Arial" pitchFamily="34" charset="0"/>
              <a:buChar char="•"/>
            </a:pPr>
            <a:r>
              <a:rPr lang="en-US" sz="1800" dirty="0" smtClean="0"/>
              <a:t>10% die size increase per process step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 reachable per clock</a:t>
            </a:r>
            <a:endParaRPr lang="en-US" dirty="0"/>
          </a:p>
        </p:txBody>
      </p:sp>
      <p:sp>
        <p:nvSpPr>
          <p:cNvPr id="4" name="Date Placeholder 3"/>
          <p:cNvSpPr>
            <a:spLocks noGrp="1"/>
          </p:cNvSpPr>
          <p:nvPr>
            <p:ph type="dt" sz="half" idx="10"/>
          </p:nvPr>
        </p:nvSpPr>
        <p:spPr/>
        <p:txBody>
          <a:bodyPr/>
          <a:lstStyle/>
          <a:p>
            <a:pPr>
              <a:defRPr/>
            </a:pPr>
            <a:r>
              <a:rPr lang="en-US" dirty="0"/>
              <a:t>Jan 21, 2011 DJM</a:t>
            </a:r>
          </a:p>
        </p:txBody>
      </p:sp>
      <p:sp>
        <p:nvSpPr>
          <p:cNvPr id="5" name="Slide Number Placeholder 4"/>
          <p:cNvSpPr>
            <a:spLocks noGrp="1"/>
          </p:cNvSpPr>
          <p:nvPr>
            <p:ph type="sldNum" sz="quarter" idx="12"/>
          </p:nvPr>
        </p:nvSpPr>
        <p:spPr/>
        <p:txBody>
          <a:bodyPr/>
          <a:lstStyle/>
          <a:p>
            <a:pPr>
              <a:defRPr/>
            </a:pPr>
            <a:fld id="{02A03E34-C7ED-401E-A3C9-7B03914ADFC8}" type="slidenum">
              <a:rPr lang="en-US" smtClean="0"/>
              <a:pPr>
                <a:defRPr/>
              </a:pPr>
              <a:t>6</a:t>
            </a:fld>
            <a:endParaRPr lang="en-US"/>
          </a:p>
        </p:txBody>
      </p:sp>
      <p:pic>
        <p:nvPicPr>
          <p:cNvPr id="49154" name="Picture 2"/>
          <p:cNvPicPr>
            <a:picLocks noChangeAspect="1" noChangeArrowheads="1"/>
          </p:cNvPicPr>
          <p:nvPr/>
        </p:nvPicPr>
        <p:blipFill>
          <a:blip r:embed="rId2" cstate="print"/>
          <a:srcRect/>
          <a:stretch>
            <a:fillRect/>
          </a:stretch>
        </p:blipFill>
        <p:spPr bwMode="auto">
          <a:xfrm>
            <a:off x="1977081" y="1739353"/>
            <a:ext cx="5511114" cy="4199469"/>
          </a:xfrm>
          <a:prstGeom prst="rect">
            <a:avLst/>
          </a:prstGeom>
          <a:noFill/>
          <a:ln w="9525" cap="flat" cmpd="sng">
            <a:noFill/>
            <a:prstDash val="solid"/>
            <a:miter lim="800000"/>
            <a:headEnd type="none" w="med" len="med"/>
            <a:tailEnd type="none" w="med" len="med"/>
          </a:ln>
        </p:spPr>
      </p:pic>
      <p:sp>
        <p:nvSpPr>
          <p:cNvPr id="7" name="TextBox 6"/>
          <p:cNvSpPr txBox="1"/>
          <p:nvPr/>
        </p:nvSpPr>
        <p:spPr>
          <a:xfrm>
            <a:off x="1820563" y="6095251"/>
            <a:ext cx="5550056" cy="369332"/>
          </a:xfrm>
          <a:prstGeom prst="rect">
            <a:avLst/>
          </a:prstGeom>
          <a:noFill/>
        </p:spPr>
        <p:txBody>
          <a:bodyPr wrap="square" rtlCol="0">
            <a:spAutoFit/>
          </a:bodyPr>
          <a:lstStyle/>
          <a:p>
            <a:r>
              <a:rPr lang="en-US" sz="1800" dirty="0" smtClean="0"/>
              <a:t>Process nodes: .6, .35, .25, .18, .13, .1, .08 .06 µm</a:t>
            </a:r>
            <a:endParaRPr 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Since 1997 paper</a:t>
            </a:r>
            <a:endParaRPr lang="en-US" dirty="0"/>
          </a:p>
        </p:txBody>
      </p:sp>
      <p:sp>
        <p:nvSpPr>
          <p:cNvPr id="3" name="Content Placeholder 2"/>
          <p:cNvSpPr>
            <a:spLocks noGrp="1"/>
          </p:cNvSpPr>
          <p:nvPr>
            <p:ph idx="1"/>
          </p:nvPr>
        </p:nvSpPr>
        <p:spPr>
          <a:xfrm>
            <a:off x="676435" y="1738184"/>
            <a:ext cx="8190474" cy="4489621"/>
          </a:xfrm>
        </p:spPr>
        <p:txBody>
          <a:bodyPr/>
          <a:lstStyle/>
          <a:p>
            <a:r>
              <a:rPr lang="en-US" dirty="0" smtClean="0"/>
              <a:t>Clock speeds have maxed out ~3 GHz</a:t>
            </a:r>
          </a:p>
          <a:p>
            <a:r>
              <a:rPr lang="en-US" dirty="0" smtClean="0"/>
              <a:t>Moore’s law w/high dielectric materials </a:t>
            </a:r>
          </a:p>
          <a:p>
            <a:r>
              <a:rPr lang="en-US" dirty="0" smtClean="0"/>
              <a:t>Process nodes are now at 32 nm (next 22)</a:t>
            </a:r>
          </a:p>
          <a:p>
            <a:r>
              <a:rPr lang="en-US" dirty="0" smtClean="0"/>
              <a:t>10 chips since 2003 w/ &gt; 1 B transistors</a:t>
            </a:r>
          </a:p>
          <a:p>
            <a:r>
              <a:rPr lang="en-US" dirty="0" smtClean="0"/>
              <a:t>Multiple CPU chips are the norm</a:t>
            </a:r>
          </a:p>
          <a:p>
            <a:r>
              <a:rPr lang="en-US" dirty="0" smtClean="0"/>
              <a:t>Large fine grain GPU and FPGA chips </a:t>
            </a:r>
          </a:p>
          <a:p>
            <a:r>
              <a:rPr lang="en-US" dirty="0" smtClean="0"/>
              <a:t>Power major design constraint (&gt;200 W)</a:t>
            </a:r>
          </a:p>
          <a:p>
            <a:endParaRPr lang="en-US" dirty="0"/>
          </a:p>
        </p:txBody>
      </p:sp>
      <p:sp>
        <p:nvSpPr>
          <p:cNvPr id="4" name="Date Placeholder 3"/>
          <p:cNvSpPr>
            <a:spLocks noGrp="1"/>
          </p:cNvSpPr>
          <p:nvPr>
            <p:ph type="dt" sz="half" idx="10"/>
          </p:nvPr>
        </p:nvSpPr>
        <p:spPr/>
        <p:txBody>
          <a:bodyPr/>
          <a:lstStyle/>
          <a:p>
            <a:pPr>
              <a:defRPr/>
            </a:pPr>
            <a:r>
              <a:rPr lang="en-US" smtClean="0"/>
              <a:t>Jan 21, 2011 DJM</a:t>
            </a:r>
            <a:endParaRPr lang="en-US" dirty="0"/>
          </a:p>
        </p:txBody>
      </p:sp>
      <p:sp>
        <p:nvSpPr>
          <p:cNvPr id="5" name="Slide Number Placeholder 4"/>
          <p:cNvSpPr>
            <a:spLocks noGrp="1"/>
          </p:cNvSpPr>
          <p:nvPr>
            <p:ph type="sldNum" sz="quarter" idx="12"/>
          </p:nvPr>
        </p:nvSpPr>
        <p:spPr/>
        <p:txBody>
          <a:bodyPr/>
          <a:lstStyle/>
          <a:p>
            <a:pPr>
              <a:defRPr/>
            </a:pPr>
            <a:fld id="{02A03E34-C7ED-401E-A3C9-7B03914ADFC8}"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Transistor Counts 1971-2008</a:t>
            </a:r>
            <a:endParaRPr lang="en-US" sz="4000" dirty="0"/>
          </a:p>
        </p:txBody>
      </p:sp>
      <p:sp>
        <p:nvSpPr>
          <p:cNvPr id="4" name="Date Placeholder 3"/>
          <p:cNvSpPr>
            <a:spLocks noGrp="1"/>
          </p:cNvSpPr>
          <p:nvPr>
            <p:ph type="dt" sz="half" idx="10"/>
          </p:nvPr>
        </p:nvSpPr>
        <p:spPr/>
        <p:txBody>
          <a:bodyPr/>
          <a:lstStyle/>
          <a:p>
            <a:pPr>
              <a:defRPr/>
            </a:pPr>
            <a:r>
              <a:rPr lang="en-US" smtClean="0"/>
              <a:t>Jan 21, 2011 DJM</a:t>
            </a:r>
            <a:endParaRPr lang="en-US" dirty="0"/>
          </a:p>
        </p:txBody>
      </p:sp>
      <p:sp>
        <p:nvSpPr>
          <p:cNvPr id="5" name="Slide Number Placeholder 4"/>
          <p:cNvSpPr>
            <a:spLocks noGrp="1"/>
          </p:cNvSpPr>
          <p:nvPr>
            <p:ph type="sldNum" sz="quarter" idx="12"/>
          </p:nvPr>
        </p:nvSpPr>
        <p:spPr/>
        <p:txBody>
          <a:bodyPr/>
          <a:lstStyle/>
          <a:p>
            <a:pPr>
              <a:defRPr/>
            </a:pPr>
            <a:fld id="{02A03E34-C7ED-401E-A3C9-7B03914ADFC8}" type="slidenum">
              <a:rPr lang="en-US" smtClean="0"/>
              <a:pPr>
                <a:defRPr/>
              </a:pPr>
              <a:t>8</a:t>
            </a:fld>
            <a:endParaRPr lang="en-US"/>
          </a:p>
        </p:txBody>
      </p:sp>
      <p:grpSp>
        <p:nvGrpSpPr>
          <p:cNvPr id="9" name="Group 8"/>
          <p:cNvGrpSpPr/>
          <p:nvPr/>
        </p:nvGrpSpPr>
        <p:grpSpPr>
          <a:xfrm>
            <a:off x="444842" y="1643449"/>
            <a:ext cx="8271803" cy="5053914"/>
            <a:chOff x="444842" y="1643449"/>
            <a:chExt cx="8271803" cy="5053914"/>
          </a:xfrm>
        </p:grpSpPr>
        <p:pic>
          <p:nvPicPr>
            <p:cNvPr id="53251" name="Picture 3"/>
            <p:cNvPicPr>
              <a:picLocks noChangeAspect="1" noChangeArrowheads="1"/>
            </p:cNvPicPr>
            <p:nvPr/>
          </p:nvPicPr>
          <p:blipFill>
            <a:blip r:embed="rId2" cstate="print"/>
            <a:srcRect t="13338" b="19172"/>
            <a:stretch>
              <a:fillRect/>
            </a:stretch>
          </p:blipFill>
          <p:spPr bwMode="auto">
            <a:xfrm>
              <a:off x="444842" y="1643449"/>
              <a:ext cx="8267681" cy="4547287"/>
            </a:xfrm>
            <a:prstGeom prst="rect">
              <a:avLst/>
            </a:prstGeom>
            <a:noFill/>
            <a:ln w="9525" cap="flat" cmpd="sng">
              <a:solidFill>
                <a:schemeClr val="tx1"/>
              </a:solidFill>
              <a:prstDash val="solid"/>
              <a:miter lim="800000"/>
              <a:headEnd type="none" w="med" len="med"/>
              <a:tailEnd type="none" w="med" len="med"/>
            </a:ln>
          </p:spPr>
        </p:pic>
        <p:pic>
          <p:nvPicPr>
            <p:cNvPr id="8" name="Picture 3"/>
            <p:cNvPicPr>
              <a:picLocks noChangeAspect="1" noChangeArrowheads="1"/>
            </p:cNvPicPr>
            <p:nvPr/>
          </p:nvPicPr>
          <p:blipFill>
            <a:blip r:embed="rId2" cstate="print"/>
            <a:srcRect l="21622" t="84767" b="7222"/>
            <a:stretch>
              <a:fillRect/>
            </a:stretch>
          </p:blipFill>
          <p:spPr bwMode="auto">
            <a:xfrm>
              <a:off x="2236576" y="6203093"/>
              <a:ext cx="6480069" cy="494270"/>
            </a:xfrm>
            <a:prstGeom prst="rect">
              <a:avLst/>
            </a:prstGeom>
            <a:noFill/>
            <a:ln w="9525" cap="flat" cmpd="sng">
              <a:solidFill>
                <a:schemeClr val="tx1"/>
              </a:solidFill>
              <a:prstDash val="solid"/>
              <a:miter lim="800000"/>
              <a:headEnd type="none" w="med" len="med"/>
              <a:tailEnd type="none" w="med" len="med"/>
            </a:ln>
          </p:spPr>
        </p:pic>
      </p:grpSp>
      <p:sp>
        <p:nvSpPr>
          <p:cNvPr id="10" name="TextBox 9"/>
          <p:cNvSpPr txBox="1"/>
          <p:nvPr/>
        </p:nvSpPr>
        <p:spPr>
          <a:xfrm>
            <a:off x="6816435" y="5680363"/>
            <a:ext cx="1828801" cy="369332"/>
          </a:xfrm>
          <a:prstGeom prst="rect">
            <a:avLst/>
          </a:prstGeom>
          <a:noFill/>
        </p:spPr>
        <p:txBody>
          <a:bodyPr wrap="square" rtlCol="0">
            <a:spAutoFit/>
          </a:bodyPr>
          <a:lstStyle/>
          <a:p>
            <a:r>
              <a:rPr lang="en-US" sz="1800" dirty="0" smtClean="0"/>
              <a:t>from wikipedia</a:t>
            </a:r>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Billion Transistor Chips by 2010</a:t>
            </a:r>
            <a:endParaRPr lang="en-US" sz="3800" dirty="0"/>
          </a:p>
        </p:txBody>
      </p:sp>
      <p:sp>
        <p:nvSpPr>
          <p:cNvPr id="4" name="Date Placeholder 3"/>
          <p:cNvSpPr>
            <a:spLocks noGrp="1"/>
          </p:cNvSpPr>
          <p:nvPr>
            <p:ph type="dt" sz="half" idx="10"/>
          </p:nvPr>
        </p:nvSpPr>
        <p:spPr/>
        <p:txBody>
          <a:bodyPr/>
          <a:lstStyle/>
          <a:p>
            <a:pPr>
              <a:defRPr/>
            </a:pPr>
            <a:r>
              <a:rPr lang="en-US" smtClean="0"/>
              <a:t>Jan 21, 2011 DJM</a:t>
            </a:r>
            <a:endParaRPr lang="en-US" dirty="0"/>
          </a:p>
        </p:txBody>
      </p:sp>
      <p:sp>
        <p:nvSpPr>
          <p:cNvPr id="5" name="Slide Number Placeholder 4"/>
          <p:cNvSpPr>
            <a:spLocks noGrp="1"/>
          </p:cNvSpPr>
          <p:nvPr>
            <p:ph type="sldNum" sz="quarter" idx="12"/>
          </p:nvPr>
        </p:nvSpPr>
        <p:spPr/>
        <p:txBody>
          <a:bodyPr/>
          <a:lstStyle/>
          <a:p>
            <a:pPr>
              <a:defRPr/>
            </a:pPr>
            <a:fld id="{02A03E34-C7ED-401E-A3C9-7B03914ADFC8}" type="slidenum">
              <a:rPr lang="en-US" smtClean="0"/>
              <a:pPr>
                <a:defRPr/>
              </a:pPr>
              <a:t>9</a:t>
            </a:fld>
            <a:endParaRPr lang="en-US"/>
          </a:p>
        </p:txBody>
      </p:sp>
      <p:graphicFrame>
        <p:nvGraphicFramePr>
          <p:cNvPr id="7" name="Table 6"/>
          <p:cNvGraphicFramePr>
            <a:graphicFrameLocks noGrp="1"/>
          </p:cNvGraphicFramePr>
          <p:nvPr/>
        </p:nvGraphicFramePr>
        <p:xfrm>
          <a:off x="117428" y="1805524"/>
          <a:ext cx="8929587" cy="4450080"/>
        </p:xfrm>
        <a:graphic>
          <a:graphicData uri="http://schemas.openxmlformats.org/drawingml/2006/table">
            <a:tbl>
              <a:tblPr firstRow="1" bandRow="1">
                <a:tableStyleId>{5C22544A-7EE6-4342-B048-85BDC9FD1C3A}</a:tableStyleId>
              </a:tblPr>
              <a:tblGrid>
                <a:gridCol w="1989768"/>
                <a:gridCol w="1204522"/>
                <a:gridCol w="897640"/>
                <a:gridCol w="886640"/>
                <a:gridCol w="895668"/>
                <a:gridCol w="1460818"/>
                <a:gridCol w="1594531"/>
              </a:tblGrid>
              <a:tr h="370840">
                <a:tc>
                  <a:txBody>
                    <a:bodyPr/>
                    <a:lstStyle/>
                    <a:p>
                      <a:pPr algn="ctr"/>
                      <a:r>
                        <a:rPr lang="en-US" dirty="0" smtClean="0"/>
                        <a:t>Product</a:t>
                      </a:r>
                      <a:endParaRPr lang="en-US" dirty="0"/>
                    </a:p>
                  </a:txBody>
                  <a:tcPr anchor="ctr"/>
                </a:tc>
                <a:tc>
                  <a:txBody>
                    <a:bodyPr/>
                    <a:lstStyle/>
                    <a:p>
                      <a:pPr algn="ctr"/>
                      <a:r>
                        <a:rPr lang="en-US" dirty="0" smtClean="0"/>
                        <a:t>Date</a:t>
                      </a:r>
                      <a:endParaRPr lang="en-US" dirty="0"/>
                    </a:p>
                  </a:txBody>
                  <a:tcPr anchor="ctr"/>
                </a:tc>
                <a:tc>
                  <a:txBody>
                    <a:bodyPr/>
                    <a:lstStyle/>
                    <a:p>
                      <a:pPr algn="ctr"/>
                      <a:r>
                        <a:rPr lang="en-US" dirty="0" smtClean="0"/>
                        <a:t>Trans</a:t>
                      </a:r>
                      <a:endParaRPr lang="en-US" dirty="0"/>
                    </a:p>
                  </a:txBody>
                  <a:tcPr anchor="ctr"/>
                </a:tc>
                <a:tc>
                  <a:txBody>
                    <a:bodyPr/>
                    <a:lstStyle/>
                    <a:p>
                      <a:pPr algn="ctr"/>
                      <a:r>
                        <a:rPr lang="en-US" dirty="0" smtClean="0"/>
                        <a:t>Proc</a:t>
                      </a:r>
                      <a:endParaRPr lang="en-US" dirty="0"/>
                    </a:p>
                  </a:txBody>
                  <a:tcPr anchor="ctr"/>
                </a:tc>
                <a:tc>
                  <a:txBody>
                    <a:bodyPr/>
                    <a:lstStyle/>
                    <a:p>
                      <a:pPr algn="ctr"/>
                      <a:r>
                        <a:rPr lang="en-US" dirty="0" smtClean="0"/>
                        <a:t>Cores</a:t>
                      </a:r>
                      <a:endParaRPr lang="en-US" dirty="0"/>
                    </a:p>
                  </a:txBody>
                  <a:tcPr anchor="ctr"/>
                </a:tc>
                <a:tc>
                  <a:txBody>
                    <a:bodyPr/>
                    <a:lstStyle/>
                    <a:p>
                      <a:pPr algn="ctr"/>
                      <a:r>
                        <a:rPr lang="en-US" dirty="0" smtClean="0"/>
                        <a:t>Code</a:t>
                      </a:r>
                      <a:r>
                        <a:rPr lang="en-US" baseline="0" dirty="0" smtClean="0"/>
                        <a:t>name</a:t>
                      </a:r>
                      <a:endParaRPr lang="en-US" dirty="0"/>
                    </a:p>
                  </a:txBody>
                  <a:tcPr anchor="ctr"/>
                </a:tc>
                <a:tc>
                  <a:txBody>
                    <a:bodyPr/>
                    <a:lstStyle/>
                    <a:p>
                      <a:pPr algn="ctr"/>
                      <a:r>
                        <a:rPr lang="en-US" dirty="0" smtClean="0"/>
                        <a:t>Developer</a:t>
                      </a:r>
                      <a:endParaRPr lang="en-US" dirty="0"/>
                    </a:p>
                  </a:txBody>
                  <a:tcPr anchor="ctr"/>
                </a:tc>
              </a:tr>
              <a:tr h="370840">
                <a:tc>
                  <a:txBody>
                    <a:bodyPr/>
                    <a:lstStyle/>
                    <a:p>
                      <a:pPr algn="ctr"/>
                      <a:r>
                        <a:rPr lang="en-US" dirty="0" smtClean="0"/>
                        <a:t>Itanium</a:t>
                      </a:r>
                      <a:endParaRPr lang="en-US" dirty="0"/>
                    </a:p>
                  </a:txBody>
                  <a:tcPr anchor="ctr"/>
                </a:tc>
                <a:tc>
                  <a:txBody>
                    <a:bodyPr/>
                    <a:lstStyle/>
                    <a:p>
                      <a:pPr algn="ctr"/>
                      <a:r>
                        <a:rPr lang="en-US" dirty="0" smtClean="0"/>
                        <a:t>Feb 2011</a:t>
                      </a:r>
                      <a:endParaRPr lang="en-US" dirty="0"/>
                    </a:p>
                  </a:txBody>
                  <a:tcPr anchor="ctr"/>
                </a:tc>
                <a:tc>
                  <a:txBody>
                    <a:bodyPr/>
                    <a:lstStyle/>
                    <a:p>
                      <a:pPr algn="ctr"/>
                      <a:r>
                        <a:rPr lang="en-US" dirty="0" smtClean="0"/>
                        <a:t>3.1 </a:t>
                      </a:r>
                      <a:r>
                        <a:rPr lang="en-US" dirty="0" smtClean="0"/>
                        <a:t>B</a:t>
                      </a:r>
                      <a:endParaRPr lang="en-US" dirty="0"/>
                    </a:p>
                  </a:txBody>
                  <a:tcPr anchor="ctr"/>
                </a:tc>
                <a:tc>
                  <a:txBody>
                    <a:bodyPr/>
                    <a:lstStyle/>
                    <a:p>
                      <a:pPr algn="ctr"/>
                      <a:r>
                        <a:rPr lang="en-US" dirty="0" smtClean="0"/>
                        <a:t>32 </a:t>
                      </a:r>
                      <a:r>
                        <a:rPr lang="en-US" dirty="0" smtClean="0"/>
                        <a:t>nm</a:t>
                      </a:r>
                      <a:endParaRPr lang="en-US" dirty="0"/>
                    </a:p>
                  </a:txBody>
                  <a:tcPr anchor="ctr"/>
                </a:tc>
                <a:tc>
                  <a:txBody>
                    <a:bodyPr/>
                    <a:lstStyle/>
                    <a:p>
                      <a:pPr algn="ctr"/>
                      <a:r>
                        <a:rPr lang="en-US" dirty="0" smtClean="0"/>
                        <a:t>8*4</a:t>
                      </a:r>
                      <a:endParaRPr lang="en-US" dirty="0"/>
                    </a:p>
                  </a:txBody>
                  <a:tcPr anchor="ctr"/>
                </a:tc>
                <a:tc>
                  <a:txBody>
                    <a:bodyPr/>
                    <a:lstStyle/>
                    <a:p>
                      <a:pPr algn="ctr"/>
                      <a:r>
                        <a:rPr lang="en-US" dirty="0" err="1" smtClean="0"/>
                        <a:t>Poulson</a:t>
                      </a:r>
                      <a:endParaRPr lang="en-US" dirty="0"/>
                    </a:p>
                  </a:txBody>
                  <a:tcPr anchor="ctr"/>
                </a:tc>
                <a:tc>
                  <a:txBody>
                    <a:bodyPr/>
                    <a:lstStyle/>
                    <a:p>
                      <a:pPr algn="ctr"/>
                      <a:r>
                        <a:rPr lang="en-US" dirty="0" smtClean="0"/>
                        <a:t>Intel</a:t>
                      </a:r>
                      <a:endParaRPr lang="en-US"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err="1" smtClean="0"/>
                        <a:t>Nvidia</a:t>
                      </a:r>
                      <a:r>
                        <a:rPr lang="en-US" b="0" dirty="0" smtClean="0"/>
                        <a:t> GTX 570 </a:t>
                      </a:r>
                    </a:p>
                  </a:txBody>
                  <a:tcPr anchor="ctr"/>
                </a:tc>
                <a:tc>
                  <a:txBody>
                    <a:bodyPr/>
                    <a:lstStyle/>
                    <a:p>
                      <a:pPr algn="ctr"/>
                      <a:r>
                        <a:rPr lang="en-US" dirty="0" smtClean="0"/>
                        <a:t>Dec 2010</a:t>
                      </a:r>
                      <a:endParaRPr lang="en-US" dirty="0"/>
                    </a:p>
                  </a:txBody>
                  <a:tcPr anchor="ctr"/>
                </a:tc>
                <a:tc>
                  <a:txBody>
                    <a:bodyPr/>
                    <a:lstStyle/>
                    <a:p>
                      <a:pPr algn="ctr"/>
                      <a:r>
                        <a:rPr lang="en-US" dirty="0" smtClean="0"/>
                        <a:t>3 B</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40 nm</a:t>
                      </a:r>
                    </a:p>
                  </a:txBody>
                  <a:tcPr anchor="ctr"/>
                </a:tc>
                <a:tc>
                  <a:txBody>
                    <a:bodyPr/>
                    <a:lstStyle/>
                    <a:p>
                      <a:pPr algn="ctr"/>
                      <a:r>
                        <a:rPr lang="en-US" dirty="0" smtClean="0"/>
                        <a:t>480</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t>GF110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NVIDIA/GPU</a:t>
                      </a:r>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err="1" smtClean="0"/>
                        <a:t>UltraSPARC</a:t>
                      </a:r>
                      <a:r>
                        <a:rPr lang="en-US" b="0" dirty="0" smtClean="0"/>
                        <a:t> T3</a:t>
                      </a:r>
                    </a:p>
                  </a:txBody>
                  <a:tcPr anchor="ctr"/>
                </a:tc>
                <a:tc>
                  <a:txBody>
                    <a:bodyPr/>
                    <a:lstStyle/>
                    <a:p>
                      <a:pPr algn="ctr"/>
                      <a:r>
                        <a:rPr lang="en-US" dirty="0" smtClean="0"/>
                        <a:t>Sep 2010</a:t>
                      </a:r>
                      <a:endParaRPr lang="en-US" dirty="0"/>
                    </a:p>
                  </a:txBody>
                  <a:tcPr anchor="ctr"/>
                </a:tc>
                <a:tc>
                  <a:txBody>
                    <a:bodyPr/>
                    <a:lstStyle/>
                    <a:p>
                      <a:pPr algn="ctr"/>
                      <a:r>
                        <a:rPr lang="en-US" dirty="0" smtClean="0"/>
                        <a:t>1 B</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45 nm</a:t>
                      </a:r>
                    </a:p>
                  </a:txBody>
                  <a:tcPr anchor="ctr"/>
                </a:tc>
                <a:tc>
                  <a:txBody>
                    <a:bodyPr/>
                    <a:lstStyle/>
                    <a:p>
                      <a:pPr algn="ctr"/>
                      <a:r>
                        <a:rPr lang="en-US" dirty="0" smtClean="0"/>
                        <a:t>16*8</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Niagara 3</a:t>
                      </a:r>
                    </a:p>
                  </a:txBody>
                  <a:tcPr anchor="ctr"/>
                </a:tc>
                <a:tc>
                  <a:txBody>
                    <a:bodyPr/>
                    <a:lstStyle/>
                    <a:p>
                      <a:pPr algn="ctr"/>
                      <a:r>
                        <a:rPr lang="en-US" dirty="0" smtClean="0"/>
                        <a:t>Sun/Oracle</a:t>
                      </a:r>
                      <a:endParaRPr lang="en-US" dirty="0"/>
                    </a:p>
                  </a:txBody>
                  <a:tcPr anchor="ctr"/>
                </a:tc>
              </a:tr>
              <a:tr h="370840">
                <a:tc>
                  <a:txBody>
                    <a:bodyPr/>
                    <a:lstStyle/>
                    <a:p>
                      <a:pPr algn="ctr"/>
                      <a:r>
                        <a:rPr lang="en-US" dirty="0" smtClean="0"/>
                        <a:t>Core i7-980X </a:t>
                      </a:r>
                      <a:endParaRPr lang="en-US" dirty="0"/>
                    </a:p>
                  </a:txBody>
                  <a:tcPr anchor="ctr"/>
                </a:tc>
                <a:tc>
                  <a:txBody>
                    <a:bodyPr/>
                    <a:lstStyle/>
                    <a:p>
                      <a:pPr algn="ctr"/>
                      <a:r>
                        <a:rPr lang="en-US" dirty="0" smtClean="0"/>
                        <a:t>Mar 2010</a:t>
                      </a:r>
                      <a:endParaRPr lang="en-US" dirty="0"/>
                    </a:p>
                  </a:txBody>
                  <a:tcPr anchor="ctr"/>
                </a:tc>
                <a:tc>
                  <a:txBody>
                    <a:bodyPr/>
                    <a:lstStyle/>
                    <a:p>
                      <a:pPr algn="ctr"/>
                      <a:r>
                        <a:rPr lang="en-US" dirty="0" smtClean="0"/>
                        <a:t>1.17 B</a:t>
                      </a:r>
                      <a:endParaRPr lang="en-US" dirty="0"/>
                    </a:p>
                  </a:txBody>
                  <a:tcPr anchor="ctr"/>
                </a:tc>
                <a:tc>
                  <a:txBody>
                    <a:bodyPr/>
                    <a:lstStyle/>
                    <a:p>
                      <a:pPr algn="ctr"/>
                      <a:r>
                        <a:rPr lang="en-US" dirty="0" smtClean="0"/>
                        <a:t>32 nm</a:t>
                      </a:r>
                      <a:endParaRPr lang="en-US" dirty="0"/>
                    </a:p>
                  </a:txBody>
                  <a:tcPr anchor="ctr"/>
                </a:tc>
                <a:tc>
                  <a:txBody>
                    <a:bodyPr/>
                    <a:lstStyle/>
                    <a:p>
                      <a:pPr algn="ctr"/>
                      <a:r>
                        <a:rPr lang="en-US" dirty="0" smtClean="0"/>
                        <a:t>6*2</a:t>
                      </a:r>
                      <a:endParaRPr lang="en-US" dirty="0"/>
                    </a:p>
                  </a:txBody>
                  <a:tcPr anchor="ctr"/>
                </a:tc>
                <a:tc>
                  <a:txBody>
                    <a:bodyPr/>
                    <a:lstStyle/>
                    <a:p>
                      <a:pPr algn="ctr"/>
                      <a:r>
                        <a:rPr lang="en-US" dirty="0" err="1" smtClean="0"/>
                        <a:t>Gulftown</a:t>
                      </a:r>
                      <a:endParaRPr lang="en-US" dirty="0"/>
                    </a:p>
                  </a:txBody>
                  <a:tcPr anchor="ctr"/>
                </a:tc>
                <a:tc>
                  <a:txBody>
                    <a:bodyPr/>
                    <a:lstStyle/>
                    <a:p>
                      <a:pPr algn="ctr"/>
                      <a:r>
                        <a:rPr lang="en-US" dirty="0" smtClean="0"/>
                        <a:t>Intel</a:t>
                      </a:r>
                      <a:endParaRPr lang="en-US"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t>Intel Xeon</a:t>
                      </a:r>
                    </a:p>
                  </a:txBody>
                  <a:tcPr anchor="ctr"/>
                </a:tc>
                <a:tc>
                  <a:txBody>
                    <a:bodyPr/>
                    <a:lstStyle/>
                    <a:p>
                      <a:pPr algn="ctr"/>
                      <a:r>
                        <a:rPr lang="en-US" dirty="0" smtClean="0"/>
                        <a:t>May 2009</a:t>
                      </a:r>
                      <a:endParaRPr lang="en-US" dirty="0"/>
                    </a:p>
                  </a:txBody>
                  <a:tcPr anchor="ctr"/>
                </a:tc>
                <a:tc>
                  <a:txBody>
                    <a:bodyPr/>
                    <a:lstStyle/>
                    <a:p>
                      <a:pPr algn="ctr"/>
                      <a:r>
                        <a:rPr lang="en-US" dirty="0" smtClean="0"/>
                        <a:t>2.3 B</a:t>
                      </a:r>
                      <a:endParaRPr lang="en-US" dirty="0"/>
                    </a:p>
                  </a:txBody>
                  <a:tcPr anchor="ctr"/>
                </a:tc>
                <a:tc>
                  <a:txBody>
                    <a:bodyPr/>
                    <a:lstStyle/>
                    <a:p>
                      <a:pPr algn="ctr"/>
                      <a:r>
                        <a:rPr lang="en-US" dirty="0" smtClean="0"/>
                        <a:t>45 nm </a:t>
                      </a:r>
                      <a:endParaRPr lang="en-US" dirty="0"/>
                    </a:p>
                  </a:txBody>
                  <a:tcPr anchor="ctr"/>
                </a:tc>
                <a:tc>
                  <a:txBody>
                    <a:bodyPr/>
                    <a:lstStyle/>
                    <a:p>
                      <a:pPr algn="ctr"/>
                      <a:r>
                        <a:rPr lang="en-US" dirty="0" smtClean="0"/>
                        <a:t>8*2</a:t>
                      </a:r>
                      <a:endParaRPr lang="en-US" dirty="0"/>
                    </a:p>
                  </a:txBody>
                  <a:tcPr anchor="ctr"/>
                </a:tc>
                <a:tc>
                  <a:txBody>
                    <a:bodyPr/>
                    <a:lstStyle/>
                    <a:p>
                      <a:pPr algn="ctr"/>
                      <a:r>
                        <a:rPr lang="en-US" dirty="0" err="1" smtClean="0"/>
                        <a:t>Beckton</a:t>
                      </a:r>
                      <a:r>
                        <a:rPr lang="en-US" dirty="0" smtClean="0"/>
                        <a:t>  </a:t>
                      </a:r>
                      <a:endParaRPr lang="en-US" dirty="0"/>
                    </a:p>
                  </a:txBody>
                  <a:tcPr anchor="ctr"/>
                </a:tc>
                <a:tc>
                  <a:txBody>
                    <a:bodyPr/>
                    <a:lstStyle/>
                    <a:p>
                      <a:pPr algn="ctr"/>
                      <a:r>
                        <a:rPr lang="en-US" dirty="0" smtClean="0"/>
                        <a:t>Intel</a:t>
                      </a:r>
                      <a:endParaRPr lang="en-US"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Intel Itanium </a:t>
                      </a:r>
                      <a:endParaRPr lang="en-US" b="0" dirty="0" smtClean="0"/>
                    </a:p>
                  </a:txBody>
                  <a:tcPr anchor="ctr"/>
                </a:tc>
                <a:tc>
                  <a:txBody>
                    <a:bodyPr/>
                    <a:lstStyle/>
                    <a:p>
                      <a:pPr algn="ctr"/>
                      <a:r>
                        <a:rPr lang="en-US" dirty="0" smtClean="0"/>
                        <a:t>Feb 2008</a:t>
                      </a:r>
                      <a:endParaRPr lang="en-US" dirty="0"/>
                    </a:p>
                  </a:txBody>
                  <a:tcPr anchor="ctr"/>
                </a:tc>
                <a:tc>
                  <a:txBody>
                    <a:bodyPr/>
                    <a:lstStyle/>
                    <a:p>
                      <a:pPr algn="ctr"/>
                      <a:r>
                        <a:rPr lang="en-US" dirty="0" smtClean="0"/>
                        <a:t>2 B</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65 nm</a:t>
                      </a:r>
                    </a:p>
                  </a:txBody>
                  <a:tcPr anchor="ctr"/>
                </a:tc>
                <a:tc>
                  <a:txBody>
                    <a:bodyPr/>
                    <a:lstStyle/>
                    <a:p>
                      <a:pPr algn="ctr"/>
                      <a:r>
                        <a:rPr lang="en-US" dirty="0" smtClean="0"/>
                        <a:t>4</a:t>
                      </a:r>
                      <a:endParaRPr lang="en-US" dirty="0"/>
                    </a:p>
                  </a:txBody>
                  <a:tcPr anchor="ctr"/>
                </a:tc>
                <a:tc>
                  <a:txBody>
                    <a:bodyPr/>
                    <a:lstStyle/>
                    <a:p>
                      <a:pPr algn="ctr"/>
                      <a:r>
                        <a:rPr lang="en-US" dirty="0" smtClean="0"/>
                        <a:t>Tukwila </a:t>
                      </a:r>
                      <a:endParaRPr lang="en-US" dirty="0"/>
                    </a:p>
                  </a:txBody>
                  <a:tcPr anchor="ctr"/>
                </a:tc>
                <a:tc>
                  <a:txBody>
                    <a:bodyPr/>
                    <a:lstStyle/>
                    <a:p>
                      <a:pPr algn="ctr"/>
                      <a:r>
                        <a:rPr lang="en-US" dirty="0" smtClean="0"/>
                        <a:t>Intel</a:t>
                      </a:r>
                      <a:endParaRPr lang="en-US" dirty="0"/>
                    </a:p>
                  </a:txBody>
                  <a:tcPr anchor="ctr"/>
                </a:tc>
              </a:tr>
              <a:tr h="370840">
                <a:tc>
                  <a:txBody>
                    <a:bodyPr/>
                    <a:lstStyle/>
                    <a:p>
                      <a:pPr algn="ctr"/>
                      <a:r>
                        <a:rPr lang="en-US" dirty="0" smtClean="0"/>
                        <a:t>Power7 (8-core)</a:t>
                      </a:r>
                      <a:endParaRPr lang="en-US" dirty="0"/>
                    </a:p>
                  </a:txBody>
                  <a:tcPr anchor="ctr"/>
                </a:tc>
                <a:tc>
                  <a:txBody>
                    <a:bodyPr/>
                    <a:lstStyle/>
                    <a:p>
                      <a:pPr algn="ctr"/>
                      <a:r>
                        <a:rPr lang="en-US" dirty="0" smtClean="0"/>
                        <a:t>Aug 2009</a:t>
                      </a:r>
                      <a:endParaRPr lang="en-US" dirty="0"/>
                    </a:p>
                  </a:txBody>
                  <a:tcPr anchor="ctr"/>
                </a:tc>
                <a:tc>
                  <a:txBody>
                    <a:bodyPr/>
                    <a:lstStyle/>
                    <a:p>
                      <a:pPr algn="ctr"/>
                      <a:r>
                        <a:rPr lang="en-US" dirty="0" smtClean="0"/>
                        <a:t>1.2</a:t>
                      </a:r>
                      <a:r>
                        <a:rPr lang="en-US" baseline="0" dirty="0" smtClean="0"/>
                        <a:t> B</a:t>
                      </a:r>
                      <a:endParaRPr lang="en-US" dirty="0"/>
                    </a:p>
                  </a:txBody>
                  <a:tcPr anchor="ctr"/>
                </a:tc>
                <a:tc>
                  <a:txBody>
                    <a:bodyPr/>
                    <a:lstStyle/>
                    <a:p>
                      <a:pPr algn="ctr"/>
                      <a:r>
                        <a:rPr lang="en-US" dirty="0" smtClean="0"/>
                        <a:t>45 nm</a:t>
                      </a:r>
                      <a:endParaRPr lang="en-US" dirty="0"/>
                    </a:p>
                  </a:txBody>
                  <a:tcPr anchor="ctr"/>
                </a:tc>
                <a:tc>
                  <a:txBody>
                    <a:bodyPr/>
                    <a:lstStyle/>
                    <a:p>
                      <a:pPr algn="ctr"/>
                      <a:r>
                        <a:rPr lang="en-US" dirty="0" smtClean="0"/>
                        <a:t>8*4</a:t>
                      </a:r>
                      <a:endParaRPr lang="en-US" dirty="0"/>
                    </a:p>
                  </a:txBody>
                  <a:tcPr anchor="ctr"/>
                </a:tc>
                <a:tc>
                  <a:txBody>
                    <a:bodyPr/>
                    <a:lstStyle/>
                    <a:p>
                      <a:pPr algn="ctr"/>
                      <a:r>
                        <a:rPr lang="en-US" dirty="0" smtClean="0"/>
                        <a:t>Power 7</a:t>
                      </a:r>
                      <a:endParaRPr lang="en-US" dirty="0"/>
                    </a:p>
                  </a:txBody>
                  <a:tcPr anchor="ctr"/>
                </a:tc>
                <a:tc>
                  <a:txBody>
                    <a:bodyPr/>
                    <a:lstStyle/>
                    <a:p>
                      <a:pPr algn="ctr"/>
                      <a:r>
                        <a:rPr lang="en-US" dirty="0" smtClean="0"/>
                        <a:t>IBM</a:t>
                      </a:r>
                      <a:endParaRPr lang="en-US" dirty="0"/>
                    </a:p>
                  </a:txBody>
                  <a:tcPr anchor="ctr"/>
                </a:tc>
              </a:tr>
              <a:tr h="370840">
                <a:tc>
                  <a:txBody>
                    <a:bodyPr/>
                    <a:lstStyle/>
                    <a:p>
                      <a:pPr algn="ctr"/>
                      <a:r>
                        <a:rPr lang="en-US" dirty="0" err="1" smtClean="0"/>
                        <a:t>GeForce</a:t>
                      </a:r>
                      <a:r>
                        <a:rPr lang="en-US" dirty="0" smtClean="0"/>
                        <a:t> GTX 280</a:t>
                      </a:r>
                      <a:endParaRPr lang="en-US" dirty="0"/>
                    </a:p>
                  </a:txBody>
                  <a:tcPr anchor="ctr"/>
                </a:tc>
                <a:tc>
                  <a:txBody>
                    <a:bodyPr/>
                    <a:lstStyle/>
                    <a:p>
                      <a:pPr algn="ctr"/>
                      <a:r>
                        <a:rPr lang="en-US" dirty="0" smtClean="0"/>
                        <a:t>Dec 2008</a:t>
                      </a:r>
                      <a:endParaRPr lang="en-US" dirty="0"/>
                    </a:p>
                  </a:txBody>
                  <a:tcPr anchor="ctr"/>
                </a:tc>
                <a:tc>
                  <a:txBody>
                    <a:bodyPr/>
                    <a:lstStyle/>
                    <a:p>
                      <a:pPr algn="ctr"/>
                      <a:r>
                        <a:rPr lang="en-US" dirty="0" smtClean="0"/>
                        <a:t>1.4 B</a:t>
                      </a:r>
                      <a:endParaRPr lang="en-US" dirty="0"/>
                    </a:p>
                  </a:txBody>
                  <a:tcPr anchor="ctr"/>
                </a:tc>
                <a:tc>
                  <a:txBody>
                    <a:bodyPr/>
                    <a:lstStyle/>
                    <a:p>
                      <a:pPr algn="ctr"/>
                      <a:r>
                        <a:rPr lang="en-US" dirty="0" smtClean="0"/>
                        <a:t>65 nm</a:t>
                      </a:r>
                      <a:endParaRPr lang="en-US" dirty="0"/>
                    </a:p>
                  </a:txBody>
                  <a:tcPr anchor="ctr"/>
                </a:tc>
                <a:tc>
                  <a:txBody>
                    <a:bodyPr/>
                    <a:lstStyle/>
                    <a:p>
                      <a:pPr algn="ctr"/>
                      <a:r>
                        <a:rPr lang="en-US" dirty="0" smtClean="0"/>
                        <a:t>240</a:t>
                      </a:r>
                      <a:endParaRPr lang="en-US" dirty="0"/>
                    </a:p>
                  </a:txBody>
                  <a:tcPr anchor="ctr"/>
                </a:tc>
                <a:tc>
                  <a:txBody>
                    <a:bodyPr/>
                    <a:lstStyle/>
                    <a:p>
                      <a:pPr algn="ctr"/>
                      <a:r>
                        <a:rPr lang="en-US" dirty="0" smtClean="0"/>
                        <a:t>GPX 200</a:t>
                      </a:r>
                      <a:endParaRPr lang="en-US" dirty="0"/>
                    </a:p>
                  </a:txBody>
                  <a:tcPr anchor="ctr"/>
                </a:tc>
                <a:tc>
                  <a:txBody>
                    <a:bodyPr/>
                    <a:lstStyle/>
                    <a:p>
                      <a:pPr algn="ctr"/>
                      <a:r>
                        <a:rPr lang="en-US" dirty="0" smtClean="0"/>
                        <a:t>NVIDIA/GPU</a:t>
                      </a:r>
                      <a:endParaRPr lang="en-US" dirty="0"/>
                    </a:p>
                  </a:txBody>
                  <a:tcPr anchor="ctr"/>
                </a:tc>
              </a:tr>
              <a:tr h="370840">
                <a:tc>
                  <a:txBody>
                    <a:bodyPr/>
                    <a:lstStyle/>
                    <a:p>
                      <a:pPr algn="ctr"/>
                      <a:r>
                        <a:rPr lang="en-US" dirty="0" smtClean="0"/>
                        <a:t>Itanium-2</a:t>
                      </a:r>
                      <a:endParaRPr lang="en-US" dirty="0"/>
                    </a:p>
                  </a:txBody>
                  <a:tcPr anchor="ctr"/>
                </a:tc>
                <a:tc>
                  <a:txBody>
                    <a:bodyPr/>
                    <a:lstStyle/>
                    <a:p>
                      <a:pPr algn="ctr"/>
                      <a:r>
                        <a:rPr lang="en-US" dirty="0" smtClean="0"/>
                        <a:t>Oct 2005</a:t>
                      </a:r>
                      <a:endParaRPr lang="en-US" dirty="0"/>
                    </a:p>
                  </a:txBody>
                  <a:tcPr anchor="ctr"/>
                </a:tc>
                <a:tc>
                  <a:txBody>
                    <a:bodyPr/>
                    <a:lstStyle/>
                    <a:p>
                      <a:pPr algn="ctr"/>
                      <a:r>
                        <a:rPr lang="en-US" dirty="0" smtClean="0"/>
                        <a:t>1.72 B</a:t>
                      </a:r>
                      <a:endParaRPr lang="en-US" dirty="0"/>
                    </a:p>
                  </a:txBody>
                  <a:tcPr anchor="ctr"/>
                </a:tc>
                <a:tc>
                  <a:txBody>
                    <a:bodyPr/>
                    <a:lstStyle/>
                    <a:p>
                      <a:pPr algn="ctr"/>
                      <a:r>
                        <a:rPr lang="en-US" dirty="0" smtClean="0"/>
                        <a:t>90 nm</a:t>
                      </a:r>
                      <a:endParaRPr lang="en-US" dirty="0"/>
                    </a:p>
                  </a:txBody>
                  <a:tcPr anchor="ctr"/>
                </a:tc>
                <a:tc>
                  <a:txBody>
                    <a:bodyPr/>
                    <a:lstStyle/>
                    <a:p>
                      <a:pPr algn="ctr"/>
                      <a:r>
                        <a:rPr lang="en-US" dirty="0" smtClean="0"/>
                        <a:t>2*2</a:t>
                      </a:r>
                      <a:endParaRPr lang="en-US" dirty="0"/>
                    </a:p>
                  </a:txBody>
                  <a:tcPr anchor="ctr"/>
                </a:tc>
                <a:tc>
                  <a:txBody>
                    <a:bodyPr/>
                    <a:lstStyle/>
                    <a:p>
                      <a:pPr algn="ctr"/>
                      <a:r>
                        <a:rPr lang="en-US" dirty="0" smtClean="0"/>
                        <a:t>Montecito</a:t>
                      </a:r>
                      <a:endParaRPr lang="en-US" dirty="0"/>
                    </a:p>
                  </a:txBody>
                  <a:tcPr anchor="ctr"/>
                </a:tc>
                <a:tc>
                  <a:txBody>
                    <a:bodyPr/>
                    <a:lstStyle/>
                    <a:p>
                      <a:pPr algn="ctr"/>
                      <a:r>
                        <a:rPr lang="en-US" dirty="0" smtClean="0"/>
                        <a:t>Intel</a:t>
                      </a:r>
                      <a:endParaRPr lang="en-US" dirty="0"/>
                    </a:p>
                  </a:txBody>
                  <a:tcPr anchor="ctr"/>
                </a:tc>
              </a:tr>
              <a:tr h="370840">
                <a:tc>
                  <a:txBody>
                    <a:bodyPr/>
                    <a:lstStyle/>
                    <a:p>
                      <a:pPr algn="ctr"/>
                      <a:r>
                        <a:rPr lang="en-US" dirty="0" err="1" smtClean="0"/>
                        <a:t>Stratix</a:t>
                      </a:r>
                      <a:r>
                        <a:rPr lang="en-US" dirty="0" smtClean="0"/>
                        <a:t> IV FPGA</a:t>
                      </a:r>
                      <a:endParaRPr lang="en-US" dirty="0"/>
                    </a:p>
                  </a:txBody>
                  <a:tcPr anchor="ctr"/>
                </a:tc>
                <a:tc>
                  <a:txBody>
                    <a:bodyPr/>
                    <a:lstStyle/>
                    <a:p>
                      <a:pPr algn="ctr"/>
                      <a:r>
                        <a:rPr lang="en-US" dirty="0" smtClean="0"/>
                        <a:t>May 2008</a:t>
                      </a:r>
                      <a:endParaRPr lang="en-US" dirty="0"/>
                    </a:p>
                  </a:txBody>
                  <a:tcPr anchor="ctr"/>
                </a:tc>
                <a:tc>
                  <a:txBody>
                    <a:bodyPr/>
                    <a:lstStyle/>
                    <a:p>
                      <a:pPr algn="ctr"/>
                      <a:r>
                        <a:rPr lang="en-US" dirty="0" smtClean="0"/>
                        <a:t>2.5 B</a:t>
                      </a:r>
                      <a:endParaRPr lang="en-US" dirty="0"/>
                    </a:p>
                  </a:txBody>
                  <a:tcPr anchor="ctr"/>
                </a:tc>
                <a:tc>
                  <a:txBody>
                    <a:bodyPr/>
                    <a:lstStyle/>
                    <a:p>
                      <a:pPr algn="ctr"/>
                      <a:r>
                        <a:rPr lang="en-US" dirty="0" smtClean="0"/>
                        <a:t>40 nm</a:t>
                      </a:r>
                      <a:endParaRPr lang="en-US" dirty="0"/>
                    </a:p>
                  </a:txBody>
                  <a:tcPr anchor="ctr"/>
                </a:tc>
                <a:tc>
                  <a:txBody>
                    <a:bodyPr/>
                    <a:lstStyle/>
                    <a:p>
                      <a:pPr algn="ctr"/>
                      <a:r>
                        <a:rPr lang="en-US" b="0" dirty="0" smtClean="0"/>
                        <a:t>680K </a:t>
                      </a:r>
                      <a:endParaRPr lang="en-US" b="0" dirty="0"/>
                    </a:p>
                  </a:txBody>
                  <a:tcPr anchor="ctr"/>
                </a:tc>
                <a:tc>
                  <a:txBody>
                    <a:bodyPr/>
                    <a:lstStyle/>
                    <a:p>
                      <a:pPr algn="ctr"/>
                      <a:r>
                        <a:rPr lang="en-US" dirty="0" smtClean="0"/>
                        <a:t>FPGA Gates</a:t>
                      </a:r>
                      <a:endParaRPr lang="en-US" dirty="0"/>
                    </a:p>
                  </a:txBody>
                  <a:tcPr anchor="ctr"/>
                </a:tc>
                <a:tc>
                  <a:txBody>
                    <a:bodyPr/>
                    <a:lstStyle/>
                    <a:p>
                      <a:pPr algn="ctr"/>
                      <a:r>
                        <a:rPr lang="en-US" dirty="0" err="1" smtClean="0"/>
                        <a:t>Altera</a:t>
                      </a:r>
                      <a:endParaRPr lang="en-US" dirty="0"/>
                    </a:p>
                  </a:txBody>
                  <a:tcPr anchor="ctr"/>
                </a:tc>
              </a:tr>
              <a:tr h="370840">
                <a:tc>
                  <a:txBody>
                    <a:bodyPr/>
                    <a:lstStyle/>
                    <a:p>
                      <a:pPr algn="ctr"/>
                      <a:r>
                        <a:rPr lang="en-US" dirty="0" err="1" smtClean="0"/>
                        <a:t>Virtex</a:t>
                      </a:r>
                      <a:r>
                        <a:rPr lang="en-US" dirty="0" smtClean="0"/>
                        <a:t> FGPA</a:t>
                      </a:r>
                      <a:endParaRPr lang="en-US" dirty="0"/>
                    </a:p>
                  </a:txBody>
                  <a:tcPr anchor="ctr"/>
                </a:tc>
                <a:tc>
                  <a:txBody>
                    <a:bodyPr/>
                    <a:lstStyle/>
                    <a:p>
                      <a:pPr algn="ctr"/>
                      <a:r>
                        <a:rPr lang="en-US" dirty="0" smtClean="0"/>
                        <a:t>Sep 2003</a:t>
                      </a:r>
                      <a:endParaRPr lang="en-US" dirty="0"/>
                    </a:p>
                  </a:txBody>
                  <a:tcPr anchor="ctr"/>
                </a:tc>
                <a:tc>
                  <a:txBody>
                    <a:bodyPr/>
                    <a:lstStyle/>
                    <a:p>
                      <a:pPr algn="ctr"/>
                      <a:r>
                        <a:rPr lang="en-US" dirty="0" smtClean="0"/>
                        <a:t>1 B</a:t>
                      </a:r>
                      <a:endParaRPr lang="en-US" dirty="0"/>
                    </a:p>
                  </a:txBody>
                  <a:tcPr anchor="ctr"/>
                </a:tc>
                <a:tc>
                  <a:txBody>
                    <a:bodyPr/>
                    <a:lstStyle/>
                    <a:p>
                      <a:pPr algn="ctr"/>
                      <a:r>
                        <a:rPr lang="en-US" dirty="0" smtClean="0"/>
                        <a:t>70 nm</a:t>
                      </a:r>
                      <a:endParaRPr lang="en-US" dirty="0"/>
                    </a:p>
                  </a:txBody>
                  <a:tcPr anchor="ctr"/>
                </a:tc>
                <a:tc>
                  <a:txBody>
                    <a:bodyPr/>
                    <a:lstStyle/>
                    <a:p>
                      <a:pPr algn="ctr"/>
                      <a:r>
                        <a:rPr lang="en-US" b="0" dirty="0" smtClean="0"/>
                        <a:t>4 PPC</a:t>
                      </a:r>
                      <a:endParaRPr lang="en-US" b="0" dirty="0"/>
                    </a:p>
                  </a:txBody>
                  <a:tcPr anchor="ctr"/>
                </a:tc>
                <a:tc>
                  <a:txBody>
                    <a:bodyPr/>
                    <a:lstStyle/>
                    <a:p>
                      <a:pPr algn="ctr"/>
                      <a:r>
                        <a:rPr lang="en-US" dirty="0" smtClean="0"/>
                        <a:t>FPGA w/PPC</a:t>
                      </a:r>
                      <a:endParaRPr lang="en-US" dirty="0"/>
                    </a:p>
                  </a:txBody>
                  <a:tcPr anchor="ctr"/>
                </a:tc>
                <a:tc>
                  <a:txBody>
                    <a:bodyPr/>
                    <a:lstStyle/>
                    <a:p>
                      <a:pPr algn="ctr"/>
                      <a:r>
                        <a:rPr lang="en-US" dirty="0" smtClean="0"/>
                        <a:t>Xilinx</a:t>
                      </a:r>
                      <a:endParaRPr lang="en-US" dirty="0"/>
                    </a:p>
                  </a:txBody>
                  <a:tcPr anchor="ctr"/>
                </a:tc>
              </a:tr>
            </a:tbl>
          </a:graphicData>
        </a:graphic>
      </p:graphicFrame>
    </p:spTree>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2314</TotalTime>
  <Words>1155</Words>
  <Application>Microsoft Office PowerPoint</Application>
  <PresentationFormat>On-screen Show (4:3)</PresentationFormat>
  <Paragraphs>265</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Blends</vt:lpstr>
      <vt:lpstr>Update on Physical Scalability Sabotaging Performance Gains!</vt:lpstr>
      <vt:lpstr>Abstract</vt:lpstr>
      <vt:lpstr>Introduction and Outline</vt:lpstr>
      <vt:lpstr>Wire Scaling Prediction 1997</vt:lpstr>
      <vt:lpstr>Non-scaling Drive Distance</vt:lpstr>
      <vt:lpstr>Die reachable per clock</vt:lpstr>
      <vt:lpstr>Trends Since 1997 paper</vt:lpstr>
      <vt:lpstr>Transistor Counts 1971-2008</vt:lpstr>
      <vt:lpstr>Billion Transistor Chips by 2010</vt:lpstr>
      <vt:lpstr>Core Wars</vt:lpstr>
      <vt:lpstr>ITRS: International Technology Roadmap for Semiconductors</vt:lpstr>
      <vt:lpstr>Updated ITRS Forecast</vt:lpstr>
      <vt:lpstr>Intel’s Process Roadmap</vt:lpstr>
      <vt:lpstr>Computer Scaling Limits</vt:lpstr>
      <vt:lpstr>2010 Design Trends</vt:lpstr>
      <vt:lpstr>Memristor Fundamentals</vt:lpstr>
      <vt:lpstr>Scaling Predictions</vt:lpstr>
      <vt:lpstr>Summary</vt:lpstr>
    </vt:vector>
  </TitlesOfParts>
  <Company>self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Matzke</dc:creator>
  <cp:lastModifiedBy>Doug Matzke</cp:lastModifiedBy>
  <cp:revision>171</cp:revision>
  <dcterms:created xsi:type="dcterms:W3CDTF">2006-09-10T02:00:43Z</dcterms:created>
  <dcterms:modified xsi:type="dcterms:W3CDTF">2011-01-24T01:45:31Z</dcterms:modified>
</cp:coreProperties>
</file>