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8" r:id="rId6"/>
    <p:sldId id="269" r:id="rId7"/>
    <p:sldId id="283" r:id="rId8"/>
    <p:sldId id="276" r:id="rId9"/>
    <p:sldId id="279" r:id="rId10"/>
    <p:sldId id="275" r:id="rId11"/>
    <p:sldId id="285" r:id="rId12"/>
    <p:sldId id="263" r:id="rId13"/>
    <p:sldId id="265" r:id="rId14"/>
    <p:sldId id="266" r:id="rId15"/>
    <p:sldId id="272" r:id="rId16"/>
    <p:sldId id="282" r:id="rId17"/>
    <p:sldId id="281" r:id="rId18"/>
    <p:sldId id="267" r:id="rId19"/>
    <p:sldId id="270" r:id="rId20"/>
    <p:sldId id="271" r:id="rId21"/>
    <p:sldId id="284" r:id="rId22"/>
    <p:sldId id="277" r:id="rId23"/>
    <p:sldId id="280" r:id="rId24"/>
    <p:sldId id="274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9" autoAdjust="0"/>
    <p:restoredTop sz="94054" autoAdjust="0"/>
  </p:normalViewPr>
  <p:slideViewPr>
    <p:cSldViewPr snapToGrid="0">
      <p:cViewPr varScale="1">
        <p:scale>
          <a:sx n="68" d="100"/>
          <a:sy n="68" d="100"/>
        </p:scale>
        <p:origin x="-1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FBF1-4347-4B17-9CED-7518BCE266D2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F561-42E7-42C8-A5E5-98724726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F561-42E7-42C8-A5E5-98724726D0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F561-42E7-42C8-A5E5-98724726D0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F561-42E7-42C8-A5E5-98724726D0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F561-42E7-42C8-A5E5-98724726D08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7A25-BEAA-476E-9A4A-DA0E5618107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9D03-6EAB-4BEC-8142-AAF0773A64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ttps://encrypted-tbn2.gstatic.com/images?q=tbn:ANd9GcTKxaW-vkHEeST7zBbnclMmg9dAL-cFpdqZGeaLy2VAkZx1obrF5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0"/>
            <a:ext cx="1219200" cy="121920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29382" t="9271" r="15306"/>
          <a:stretch>
            <a:fillRect/>
          </a:stretch>
        </p:blipFill>
        <p:spPr bwMode="auto">
          <a:xfrm>
            <a:off x="7900988" y="0"/>
            <a:ext cx="1243012" cy="12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doug.com/" TargetMode="Externa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4.jpeg"/><Relationship Id="rId4" Type="http://schemas.openxmlformats.org/officeDocument/2006/relationships/hyperlink" Target="http://www.tauquernions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uquernions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9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1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Higgs and the Pervasive Nature of Quantum Entanglement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749040"/>
            <a:ext cx="5715000" cy="289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Dallas IEEE Computer Society </a:t>
            </a:r>
          </a:p>
          <a:p>
            <a:pPr algn="ctr"/>
            <a:r>
              <a:rPr lang="en-US" sz="2800" dirty="0" smtClean="0"/>
              <a:t>Mar 8, 2013 </a:t>
            </a:r>
          </a:p>
          <a:p>
            <a:pPr algn="ctr"/>
            <a:r>
              <a:rPr lang="en-US" sz="2800" dirty="0" smtClean="0"/>
              <a:t>UT Dallas Campus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Doug Matzke, PhD</a:t>
            </a:r>
          </a:p>
          <a:p>
            <a:pPr algn="ctr"/>
            <a:r>
              <a:rPr lang="en-US" sz="2000" dirty="0" smtClean="0"/>
              <a:t>matzke@IEEE.org</a:t>
            </a:r>
          </a:p>
          <a:p>
            <a:pPr algn="ctr"/>
            <a:r>
              <a:rPr lang="en-US" sz="2000" dirty="0" smtClean="0">
                <a:hlinkClick r:id="rId3"/>
              </a:rPr>
              <a:t>www.QuantumDoug.com</a:t>
            </a:r>
            <a:endParaRPr lang="en-US" sz="2000" dirty="0" smtClean="0"/>
          </a:p>
          <a:p>
            <a:pPr algn="ctr"/>
            <a:r>
              <a:rPr lang="en-US" sz="2000" dirty="0" smtClean="0">
                <a:hlinkClick r:id="rId4"/>
              </a:rPr>
              <a:t>www.TauQuernions.org</a:t>
            </a: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00452" y="0"/>
            <a:ext cx="1828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8" descr="https://encrypted-tbn0.gstatic.com/images?q=tbn:ANd9GcQxzI8wy71NWURzWlVXE_HjorYbG1d5m2avQtTHqtrtkQ0KtjR5k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1316" y="224970"/>
            <a:ext cx="2220077" cy="2209800"/>
          </a:xfrm>
          <a:prstGeom prst="rect">
            <a:avLst/>
          </a:prstGeom>
          <a:noFill/>
        </p:spPr>
      </p:pic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3369432" y="224970"/>
          <a:ext cx="2451702" cy="2242459"/>
        </p:xfrm>
        <a:graphic>
          <a:graphicData uri="http://schemas.openxmlformats.org/presentationml/2006/ole">
            <p:oleObj spid="_x0000_s47105" name="Document" r:id="rId6" imgW="4928400" imgH="4743360" progId="Word.Document.8">
              <p:embed/>
            </p:oleObj>
          </a:graphicData>
        </a:graphic>
      </p:graphicFrame>
      <p:pic>
        <p:nvPicPr>
          <p:cNvPr id="3" name="Picture 2" descr="https://encrypted-tbn2.gstatic.com/images?q=tbn:ANd9GcTKxaW-vkHEeST7zBbnclMmg9dAL-cFpdqZGeaLy2VAkZx1obrF5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9172" y="224970"/>
            <a:ext cx="22098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19314" y="4825186"/>
          <a:ext cx="8420719" cy="1286138"/>
        </p:xfrm>
        <a:graphic>
          <a:graphicData uri="http://schemas.openxmlformats.org/drawingml/2006/table">
            <a:tbl>
              <a:tblPr/>
              <a:tblGrid>
                <a:gridCol w="728148"/>
                <a:gridCol w="1306286"/>
                <a:gridCol w="746102"/>
                <a:gridCol w="2534126"/>
                <a:gridCol w="2193018"/>
                <a:gridCol w="913039"/>
              </a:tblGrid>
              <a:tr h="30520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n=2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all=81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0, 0, 4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Scalars {0, ±1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}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[±±±±]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4.75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0, 1, 3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Row Decode ±(1±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1.75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0, 2, 2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Singletons 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2.17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1, 1, 2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±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±1 ±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±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1.17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314" y="4813397"/>
          <a:ext cx="8432799" cy="1286138"/>
        </p:xfrm>
        <a:graphic>
          <a:graphicData uri="http://schemas.openxmlformats.org/drawingml/2006/table">
            <a:tbl>
              <a:tblPr/>
              <a:tblGrid>
                <a:gridCol w="735763"/>
                <a:gridCol w="1308295"/>
                <a:gridCol w="742685"/>
                <a:gridCol w="2525486"/>
                <a:gridCol w="2204593"/>
                <a:gridCol w="915977"/>
              </a:tblGrid>
              <a:tr h="30520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n=2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all=81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0, 0, 4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), 0)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Scalars {0, ±1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}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[±±±±]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4.75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0, 1, 3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), 3)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Row Decode ±(1±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1.75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0, 2, 2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), 1)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Singletons 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2.17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1, 1, 2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), 2)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±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±1 ±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±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1.17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16807" y="1284516"/>
            <a:ext cx="6939074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7391400" cy="1096962"/>
          </a:xfrm>
        </p:spPr>
        <p:txBody>
          <a:bodyPr/>
          <a:lstStyle/>
          <a:p>
            <a:r>
              <a:rPr lang="en-US" dirty="0" smtClean="0"/>
              <a:t>Complexity</a:t>
            </a:r>
            <a:r>
              <a:rPr lang="en-US" baseline="0" dirty="0" smtClean="0"/>
              <a:t> Signatures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986" y="2550420"/>
            <a:ext cx="693889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Given any multivector in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aseline="-25000" dirty="0" smtClean="0"/>
              <a:t>n</a:t>
            </a:r>
            <a:r>
              <a:rPr lang="en-US" dirty="0" smtClean="0"/>
              <a:t> and its corresponding row vector, compute a tuple (#0s, #+s, #–s) based on the counts of elements in the row vector. The sorted tuple, represents the state complexity of the multivector.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3574" y="1284516"/>
          <a:ext cx="6400800" cy="1143001"/>
        </p:xfrm>
        <a:graphic>
          <a:graphicData uri="http://schemas.openxmlformats.org/drawingml/2006/table">
            <a:tbl>
              <a:tblPr/>
              <a:tblGrid>
                <a:gridCol w="3348111"/>
                <a:gridCol w="3052689"/>
              </a:tblGrid>
              <a:tr h="362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abc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= [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– +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–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– – +]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abc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= [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– +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–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– – +]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latin typeface="Calibri"/>
                          <a:ea typeface="Calibri"/>
                          <a:cs typeface="Times New Roman"/>
                        </a:rPr>
                        <a:t>         +1 = [</a:t>
                      </a:r>
                      <a:r>
                        <a:rPr lang="en-US" sz="2000" u="sng" dirty="0">
                          <a:latin typeface="Calibri"/>
                          <a:ea typeface="Calibri"/>
                          <a:cs typeface="Calibri"/>
                        </a:rPr>
                        <a:t>+ </a:t>
                      </a:r>
                      <a:r>
                        <a:rPr lang="en-US" sz="2000" u="sng" dirty="0">
                          <a:latin typeface="Calibri"/>
                          <a:ea typeface="Calibri"/>
                          <a:cs typeface="Times New Roman"/>
                        </a:rPr>
                        <a:t>+ + </a:t>
                      </a:r>
                      <a:r>
                        <a:rPr lang="en-US" sz="2000" u="sng" dirty="0">
                          <a:latin typeface="Calibri"/>
                          <a:ea typeface="Calibri"/>
                          <a:cs typeface="Calibri"/>
                        </a:rPr>
                        <a:t>+ + </a:t>
                      </a:r>
                      <a:r>
                        <a:rPr lang="en-US" sz="2000" u="sng" dirty="0">
                          <a:latin typeface="Calibri"/>
                          <a:ea typeface="Calibri"/>
                          <a:cs typeface="Times New Roman"/>
                        </a:rPr>
                        <a:t>+ + </a:t>
                      </a:r>
                      <a:r>
                        <a:rPr lang="en-US" sz="2000" u="sng" dirty="0" smtClean="0">
                          <a:latin typeface="Calibri"/>
                          <a:ea typeface="Calibri"/>
                          <a:cs typeface="Calibri"/>
                        </a:rPr>
                        <a:t>+]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latin typeface="Calibri"/>
                          <a:ea typeface="Calibri"/>
                          <a:cs typeface="Calibri"/>
                        </a:rPr>
                        <a:t>      –</a:t>
                      </a:r>
                      <a:r>
                        <a:rPr lang="en-US" sz="2000" u="sng" dirty="0">
                          <a:latin typeface="Calibri"/>
                          <a:ea typeface="Calibri"/>
                          <a:cs typeface="Times New Roman"/>
                        </a:rPr>
                        <a:t>1 = [</a:t>
                      </a:r>
                      <a:r>
                        <a:rPr lang="en-US" sz="2000" u="sng" dirty="0">
                          <a:latin typeface="Calibri"/>
                          <a:ea typeface="Calibri"/>
                          <a:cs typeface="Calibri"/>
                        </a:rPr>
                        <a:t>– – – – – – – </a:t>
                      </a:r>
                      <a:r>
                        <a:rPr lang="en-US" sz="2000" u="sng" dirty="0" smtClean="0">
                          <a:latin typeface="Calibri"/>
                          <a:ea typeface="Calibri"/>
                          <a:cs typeface="Calibri"/>
                        </a:rPr>
                        <a:t>–]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_ 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abc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+1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= [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0 – – 0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Calibri"/>
                        </a:rPr>
                        <a:t>–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0 0 –]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abc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–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 = [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+ 0 0 + 0 + + 0]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9314" y="3521842"/>
          <a:ext cx="8426755" cy="1261872"/>
        </p:xfrm>
        <a:graphic>
          <a:graphicData uri="http://schemas.openxmlformats.org/drawingml/2006/table">
            <a:tbl>
              <a:tblPr/>
              <a:tblGrid>
                <a:gridCol w="735544"/>
                <a:gridCol w="1303570"/>
                <a:gridCol w="754742"/>
                <a:gridCol w="2525490"/>
                <a:gridCol w="2193010"/>
                <a:gridCol w="914399"/>
              </a:tblGrid>
              <a:tr h="239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Space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Signature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Count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Description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Structural complexity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Bits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n=0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(0, 0, 1)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Scalars {0, ±1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}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[±]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n=1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all=9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(0, 0, 2)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Scalars {0, ±1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}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[±±]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1.58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(0, 1, 1)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Vectors 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&amp; ±1±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  <a:sym typeface="Wingdings" pitchFamily="2" charset="2"/>
                        </a:rPr>
                        <a:t>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[±</a:t>
                      </a:r>
                      <a:r>
                        <a:rPr lang="en-US" sz="1200" dirty="0" smtClean="0">
                          <a:latin typeface="Cambria Math"/>
                          <a:ea typeface="Cambria Math"/>
                          <a:cs typeface="Times New Roman"/>
                        </a:rPr>
                        <a:t>∓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0.58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28343" y="6459172"/>
            <a:ext cx="359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Coin Demo 1.000 bit = 2.17 – 1.17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5370" y="5470980"/>
            <a:ext cx="796413" cy="619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5920" y="6114508"/>
            <a:ext cx="814340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Add structural </a:t>
            </a:r>
            <a:r>
              <a:rPr lang="en-US" dirty="0" smtClean="0"/>
              <a:t>complexity </a:t>
            </a:r>
            <a:r>
              <a:rPr lang="en-US" dirty="0" smtClean="0"/>
              <a:t>(singleton count) to the </a:t>
            </a:r>
            <a:r>
              <a:rPr lang="en-US" dirty="0" smtClean="0"/>
              <a:t>signature </a:t>
            </a:r>
            <a:r>
              <a:rPr lang="en-US" dirty="0" smtClean="0"/>
              <a:t>to </a:t>
            </a:r>
            <a:r>
              <a:rPr lang="en-US" dirty="0" smtClean="0"/>
              <a:t>support larger </a:t>
            </a:r>
            <a:r>
              <a:rPr lang="en-US" dirty="0" smtClean="0"/>
              <a:t>spaces.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2344" y="1004340"/>
            <a:ext cx="329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Multivector = Equivalent Row Vector  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08691" y="1006838"/>
            <a:ext cx="3085474" cy="31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</a:rPr>
              <a:t>Multivector = Equivalent Row Vector 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93268" y="1317060"/>
            <a:ext cx="117692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libri"/>
                <a:cs typeface="Times New Roman"/>
                <a:sym typeface="Wingdings" pitchFamily="2" charset="2"/>
              </a:rPr>
              <a:t></a:t>
            </a:r>
            <a:r>
              <a:rPr lang="en-US" dirty="0" smtClean="0">
                <a:ea typeface="Calibri"/>
                <a:cs typeface="Times New Roman"/>
              </a:rPr>
              <a:t>(0, 4, 4) </a:t>
            </a:r>
            <a:endParaRPr lang="en-US" dirty="0" smtClean="0"/>
          </a:p>
          <a:p>
            <a:endParaRPr lang="en-US" sz="1600" dirty="0" smtClean="0">
              <a:ea typeface="Calibri"/>
              <a:cs typeface="Times New Roman"/>
            </a:endParaRPr>
          </a:p>
          <a:p>
            <a:endParaRPr lang="en-US" sz="1600" dirty="0" smtClean="0">
              <a:ea typeface="Calibri"/>
              <a:cs typeface="Times New Roman"/>
            </a:endParaRPr>
          </a:p>
          <a:p>
            <a:r>
              <a:rPr lang="en-US" dirty="0" smtClean="0">
                <a:ea typeface="Calibri"/>
                <a:cs typeface="Times New Roman"/>
                <a:sym typeface="Wingdings" pitchFamily="2" charset="2"/>
              </a:rPr>
              <a:t></a:t>
            </a:r>
            <a:r>
              <a:rPr lang="en-US" dirty="0" smtClean="0">
                <a:ea typeface="Calibri"/>
                <a:cs typeface="Times New Roman"/>
              </a:rPr>
              <a:t>(0, 4, 4)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3" grpId="0" animBg="1"/>
      <p:bldP spid="15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5308"/>
            <a:ext cx="7391400" cy="1096962"/>
          </a:xfrm>
        </p:spPr>
        <p:txBody>
          <a:bodyPr/>
          <a:lstStyle/>
          <a:p>
            <a:r>
              <a:rPr lang="en-US" dirty="0" smtClean="0"/>
              <a:t>More Signatures in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aseline="-25000" dirty="0" smtClean="0"/>
              <a:t>3</a:t>
            </a:r>
            <a:r>
              <a:rPr lang="en-US" dirty="0" smtClean="0"/>
              <a:t> &amp;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3203" y="1316450"/>
          <a:ext cx="8771364" cy="3506547"/>
        </p:xfrm>
        <a:graphic>
          <a:graphicData uri="http://schemas.openxmlformats.org/drawingml/2006/table">
            <a:tbl>
              <a:tblPr/>
              <a:tblGrid>
                <a:gridCol w="735544"/>
                <a:gridCol w="1492885"/>
                <a:gridCol w="747735"/>
                <a:gridCol w="4880801"/>
                <a:gridCol w="914399"/>
              </a:tblGrid>
              <a:tr h="239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Space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Signature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Description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Bits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674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n=3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6,561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((0, 0, 8), 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Scalars {0, ±1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}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[±±±± ±±±±]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11.1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((0, 1, 7), 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Row Decode ±(1±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)(1±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)(1±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[±000 0000]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7.09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((0, 2, 6), 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5.29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((0, 3, 5), 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xy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xz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yz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xyz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4.29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((0, 4, 4), 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Singletons 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xy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xyz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7.29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((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0, 4, 4), 4)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 variations of ±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xz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5.29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2, 2, 4), 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Co-occurrence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y  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is a qubit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2, 3, 3), 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672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Co-occurrence ±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is a photon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3.29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&lt;not shown 5 signatures of </a:t>
                      </a:r>
                      <a:r>
                        <a:rPr lang="en-US" dirty="0" smtClean="0"/>
                        <a:t>14 total bins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((1, 3, 4), 4)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1,344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Smallest information content </a:t>
                      </a:r>
                      <a:r>
                        <a:rPr lang="en-US" dirty="0" smtClean="0"/>
                        <a:t>in 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dirty="0" smtClean="0"/>
                        <a:t>(</a:t>
                      </a:r>
                      <a:r>
                        <a:rPr lang="en-US" sz="1600" dirty="0" smtClean="0"/>
                        <a:t>e.g.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b="1" dirty="0" err="1" smtClean="0"/>
                        <a:t>a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b="1" dirty="0" err="1" smtClean="0"/>
                        <a:t>b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b="1" dirty="0" err="1" smtClean="0"/>
                        <a:t>c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b="1" dirty="0" err="1" smtClean="0"/>
                        <a:t>xy</a:t>
                      </a:r>
                      <a:r>
                        <a:rPr lang="en-US" dirty="0" smtClean="0"/>
                        <a:t>)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 2.29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468" y="4815806"/>
          <a:ext cx="8771364" cy="1892808"/>
        </p:xfrm>
        <a:graphic>
          <a:graphicData uri="http://schemas.openxmlformats.org/drawingml/2006/table">
            <a:tbl>
              <a:tblPr/>
              <a:tblGrid>
                <a:gridCol w="735544"/>
                <a:gridCol w="1492885"/>
                <a:gridCol w="747735"/>
                <a:gridCol w="4880801"/>
                <a:gridCol w="914399"/>
              </a:tblGrid>
              <a:tr h="305200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n=4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aseline="30000" dirty="0" smtClean="0">
                          <a:latin typeface="+mn-lt"/>
                          <a:ea typeface="Calibri"/>
                          <a:cs typeface="Times New Roman"/>
                        </a:rPr>
                        <a:t>(2**n)</a:t>
                      </a:r>
                      <a:endParaRPr lang="en-US" sz="1800" baseline="30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((0, 0, 16), 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Scalars {0, ±1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} 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  <a:sym typeface="Wingdings" pitchFamily="2" charset="2"/>
                        </a:rPr>
                        <a:t>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[±±±± ±±±± ±±±± ±±±±]</a:t>
                      </a:r>
                      <a:endParaRPr lang="en-US" sz="18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23.8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((0, 1, 15), 15)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Row Decode ±(1±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)(1±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)(1±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)(1±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18.8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((0, 8, 8), 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Singletons ±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xy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xyz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wxyz</a:t>
                      </a:r>
                      <a:endParaRPr lang="en-US" sz="18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18.9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((4, 4, 8), 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1,260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Co-occurrence ±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baseline="0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wx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yz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, ±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w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xyz</a:t>
                      </a:r>
                      <a:endParaRPr lang="en-US" sz="18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&lt;not shown 81 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signatures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baseline="0" dirty="0" smtClean="0"/>
                        <a:t>86 total bins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en-US" sz="18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((4, 5, 7),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11)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5,040K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Smallest information content </a:t>
                      </a:r>
                      <a:r>
                        <a:rPr lang="en-US" baseline="0" dirty="0" smtClean="0"/>
                        <a:t>in </a:t>
                      </a:r>
                      <a:r>
                        <a:rPr lang="en-US" baseline="0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(11 singletons)</a:t>
                      </a:r>
                      <a:endParaRPr lang="en-US" sz="18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3.09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3" marR="65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Qubit: a bit in Superposition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207746" y="2487161"/>
            <a:ext cx="1722028" cy="1414461"/>
            <a:chOff x="7207746" y="2487161"/>
            <a:chExt cx="1722028" cy="141446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207746" y="2487161"/>
              <a:ext cx="1722028" cy="141446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7224713" y="2504623"/>
            <a:ext cx="1685925" cy="704320"/>
          </p:xfrm>
          <a:graphic>
            <a:graphicData uri="http://schemas.openxmlformats.org/presentationml/2006/ole">
              <p:oleObj spid="_x0000_s46081" name="Equation" r:id="rId3" imgW="1155600" imgH="457200" progId="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7243763" y="3190317"/>
            <a:ext cx="1666875" cy="704320"/>
          </p:xfrm>
          <a:graphic>
            <a:graphicData uri="http://schemas.openxmlformats.org/presentationml/2006/ole">
              <p:oleObj spid="_x0000_s46082" name="Equation" r:id="rId4" imgW="1104840" imgH="457200" progId="">
                <p:embed/>
              </p:oleObj>
            </a:graphicData>
          </a:graphic>
        </p:graphicFrame>
      </p:grpSp>
      <p:sp>
        <p:nvSpPr>
          <p:cNvPr id="23" name="Text Box 1047"/>
          <p:cNvSpPr txBox="1">
            <a:spLocks noChangeArrowheads="1"/>
          </p:cNvSpPr>
          <p:nvPr/>
        </p:nvSpPr>
        <p:spPr bwMode="auto">
          <a:xfrm>
            <a:off x="228600" y="1219200"/>
            <a:ext cx="32766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Classical bit states: </a:t>
            </a:r>
            <a:r>
              <a:rPr lang="en-US" sz="3200" dirty="0" smtClean="0"/>
              <a:t>Mutually </a:t>
            </a:r>
            <a:r>
              <a:rPr lang="en-US" sz="3200" dirty="0"/>
              <a:t>Exclusive</a:t>
            </a:r>
          </a:p>
        </p:txBody>
      </p:sp>
      <p:sp>
        <p:nvSpPr>
          <p:cNvPr id="24" name="Text Box 1048"/>
          <p:cNvSpPr txBox="1">
            <a:spLocks noChangeArrowheads="1"/>
          </p:cNvSpPr>
          <p:nvPr/>
        </p:nvSpPr>
        <p:spPr bwMode="auto">
          <a:xfrm>
            <a:off x="3552670" y="1219200"/>
            <a:ext cx="3505199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Quantum bit states: Orthogonal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400270" y="2316480"/>
            <a:ext cx="2727325" cy="1790700"/>
            <a:chOff x="3552670" y="2286000"/>
            <a:chExt cx="2727325" cy="1790700"/>
          </a:xfrm>
        </p:grpSpPr>
        <p:sp>
          <p:nvSpPr>
            <p:cNvPr id="31" name="Text Box 1056"/>
            <p:cNvSpPr txBox="1">
              <a:spLocks noChangeArrowheads="1"/>
            </p:cNvSpPr>
            <p:nvPr/>
          </p:nvSpPr>
          <p:spPr bwMode="auto">
            <a:xfrm>
              <a:off x="3552670" y="2286000"/>
              <a:ext cx="11064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State1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074957" y="2682875"/>
              <a:ext cx="2205038" cy="1393825"/>
              <a:chOff x="4074957" y="2682875"/>
              <a:chExt cx="2205038" cy="1393825"/>
            </a:xfrm>
          </p:grpSpPr>
          <p:grpSp>
            <p:nvGrpSpPr>
              <p:cNvPr id="17" name="Group 1041"/>
              <p:cNvGrpSpPr>
                <a:grpSpLocks/>
              </p:cNvGrpSpPr>
              <p:nvPr/>
            </p:nvGrpSpPr>
            <p:grpSpPr bwMode="auto">
              <a:xfrm>
                <a:off x="4092420" y="3384550"/>
                <a:ext cx="1117600" cy="579437"/>
                <a:chOff x="2979" y="1717"/>
                <a:chExt cx="704" cy="365"/>
              </a:xfrm>
            </p:grpSpPr>
            <p:sp>
              <p:nvSpPr>
                <p:cNvPr id="18" name="Line 1042"/>
                <p:cNvSpPr>
                  <a:spLocks noChangeShapeType="1"/>
                </p:cNvSpPr>
                <p:nvPr/>
              </p:nvSpPr>
              <p:spPr bwMode="auto">
                <a:xfrm flipV="1">
                  <a:off x="2979" y="2013"/>
                  <a:ext cx="7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Rectangle 1043"/>
                <p:cNvSpPr>
                  <a:spLocks noChangeArrowheads="1"/>
                </p:cNvSpPr>
                <p:nvPr/>
              </p:nvSpPr>
              <p:spPr bwMode="auto">
                <a:xfrm>
                  <a:off x="3414" y="1717"/>
                  <a:ext cx="201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0" name="Group 1044"/>
              <p:cNvGrpSpPr>
                <a:grpSpLocks/>
              </p:cNvGrpSpPr>
              <p:nvPr/>
            </p:nvGrpSpPr>
            <p:grpSpPr bwMode="auto">
              <a:xfrm>
                <a:off x="4074957" y="2682875"/>
                <a:ext cx="361950" cy="1117600"/>
                <a:chOff x="971" y="1161"/>
                <a:chExt cx="228" cy="704"/>
              </a:xfrm>
            </p:grpSpPr>
            <p:sp>
              <p:nvSpPr>
                <p:cNvPr id="21" name="Line 104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639" y="1513"/>
                  <a:ext cx="7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1046"/>
                <p:cNvSpPr txBox="1">
                  <a:spLocks noChangeArrowheads="1"/>
                </p:cNvSpPr>
                <p:nvPr/>
              </p:nvSpPr>
              <p:spPr bwMode="auto">
                <a:xfrm>
                  <a:off x="971" y="1199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cs typeface="Arial" charset="0"/>
                    </a:rPr>
                    <a:t>+</a:t>
                  </a:r>
                  <a:endParaRPr lang="en-US" sz="2400"/>
                </a:p>
              </p:txBody>
            </p:sp>
          </p:grpSp>
          <p:sp>
            <p:nvSpPr>
              <p:cNvPr id="26" name="AutoShape 1051"/>
              <p:cNvSpPr>
                <a:spLocks noChangeArrowheads="1"/>
              </p:cNvSpPr>
              <p:nvPr/>
            </p:nvSpPr>
            <p:spPr bwMode="auto">
              <a:xfrm flipH="1">
                <a:off x="4103532" y="3084512"/>
                <a:ext cx="654050" cy="738188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1052"/>
              <p:cNvSpPr txBox="1">
                <a:spLocks noChangeArrowheads="1"/>
              </p:cNvSpPr>
              <p:nvPr/>
            </p:nvSpPr>
            <p:spPr bwMode="auto">
              <a:xfrm>
                <a:off x="4703607" y="2813050"/>
                <a:ext cx="11874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/>
                  <a:t>90</a:t>
                </a:r>
                <a:r>
                  <a:rPr lang="en-US" sz="3600">
                    <a:cs typeface="Arial" charset="0"/>
                  </a:rPr>
                  <a:t>°</a:t>
                </a:r>
                <a:endParaRPr lang="en-US" sz="3600"/>
              </a:p>
            </p:txBody>
          </p:sp>
          <p:sp>
            <p:nvSpPr>
              <p:cNvPr id="32" name="Text Box 1057"/>
              <p:cNvSpPr txBox="1">
                <a:spLocks noChangeArrowheads="1"/>
              </p:cNvSpPr>
              <p:nvPr/>
            </p:nvSpPr>
            <p:spPr bwMode="auto">
              <a:xfrm>
                <a:off x="5173507" y="3619500"/>
                <a:ext cx="11064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State0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28600" y="2286000"/>
            <a:ext cx="2295525" cy="3074988"/>
            <a:chOff x="381000" y="2286000"/>
            <a:chExt cx="2295525" cy="3074988"/>
          </a:xfrm>
        </p:grpSpPr>
        <p:grpSp>
          <p:nvGrpSpPr>
            <p:cNvPr id="11" name="Group 1040"/>
            <p:cNvGrpSpPr>
              <a:grpSpLocks/>
            </p:cNvGrpSpPr>
            <p:nvPr/>
          </p:nvGrpSpPr>
          <p:grpSpPr bwMode="auto">
            <a:xfrm>
              <a:off x="896938" y="2670175"/>
              <a:ext cx="361950" cy="1117600"/>
              <a:chOff x="971" y="1161"/>
              <a:chExt cx="228" cy="704"/>
            </a:xfrm>
          </p:grpSpPr>
          <p:sp>
            <p:nvSpPr>
              <p:cNvPr id="12" name="Line 1034"/>
              <p:cNvSpPr>
                <a:spLocks noChangeShapeType="1"/>
              </p:cNvSpPr>
              <p:nvPr/>
            </p:nvSpPr>
            <p:spPr bwMode="auto">
              <a:xfrm rot="5400000" flipV="1">
                <a:off x="639" y="1513"/>
                <a:ext cx="7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1035"/>
              <p:cNvSpPr txBox="1">
                <a:spLocks noChangeArrowheads="1"/>
              </p:cNvSpPr>
              <p:nvPr/>
            </p:nvSpPr>
            <p:spPr bwMode="auto">
              <a:xfrm>
                <a:off x="971" y="1199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cs typeface="Arial" charset="0"/>
                  </a:rPr>
                  <a:t>+</a:t>
                </a:r>
                <a:endParaRPr lang="en-US" sz="2400"/>
              </a:p>
            </p:txBody>
          </p:sp>
        </p:grpSp>
        <p:grpSp>
          <p:nvGrpSpPr>
            <p:cNvPr id="14" name="Group 1039"/>
            <p:cNvGrpSpPr>
              <a:grpSpLocks/>
            </p:cNvGrpSpPr>
            <p:nvPr/>
          </p:nvGrpSpPr>
          <p:grpSpPr bwMode="auto">
            <a:xfrm>
              <a:off x="917573" y="3838575"/>
              <a:ext cx="352424" cy="1139825"/>
              <a:chOff x="979" y="1883"/>
              <a:chExt cx="222" cy="718"/>
            </a:xfrm>
          </p:grpSpPr>
          <p:sp>
            <p:nvSpPr>
              <p:cNvPr id="15" name="Line 1031"/>
              <p:cNvSpPr>
                <a:spLocks noChangeShapeType="1"/>
              </p:cNvSpPr>
              <p:nvPr/>
            </p:nvSpPr>
            <p:spPr bwMode="auto">
              <a:xfrm rot="5400000" flipV="1">
                <a:off x="627" y="2235"/>
                <a:ext cx="7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036"/>
              <p:cNvSpPr>
                <a:spLocks noChangeArrowheads="1"/>
              </p:cNvSpPr>
              <p:nvPr/>
            </p:nvSpPr>
            <p:spPr bwMode="auto">
              <a:xfrm>
                <a:off x="1000" y="2236"/>
                <a:ext cx="2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25" name="Text Box 1050"/>
            <p:cNvSpPr txBox="1">
              <a:spLocks noChangeArrowheads="1"/>
            </p:cNvSpPr>
            <p:nvPr/>
          </p:nvSpPr>
          <p:spPr bwMode="auto">
            <a:xfrm>
              <a:off x="1489075" y="3444875"/>
              <a:ext cx="1187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/>
                <a:t>180</a:t>
              </a:r>
              <a:r>
                <a:rPr lang="en-US" sz="3600">
                  <a:cs typeface="Arial" charset="0"/>
                </a:rPr>
                <a:t>°</a:t>
              </a:r>
              <a:endParaRPr lang="en-US" sz="3600"/>
            </a:p>
          </p:txBody>
        </p:sp>
        <p:sp>
          <p:nvSpPr>
            <p:cNvPr id="29" name="Text Box 1054"/>
            <p:cNvSpPr txBox="1">
              <a:spLocks noChangeArrowheads="1"/>
            </p:cNvSpPr>
            <p:nvPr/>
          </p:nvSpPr>
          <p:spPr bwMode="auto">
            <a:xfrm>
              <a:off x="381000" y="2286000"/>
              <a:ext cx="1106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State1</a:t>
              </a:r>
            </a:p>
          </p:txBody>
        </p:sp>
        <p:sp>
          <p:nvSpPr>
            <p:cNvPr id="30" name="Text Box 1055"/>
            <p:cNvSpPr txBox="1">
              <a:spLocks noChangeArrowheads="1"/>
            </p:cNvSpPr>
            <p:nvPr/>
          </p:nvSpPr>
          <p:spPr bwMode="auto">
            <a:xfrm>
              <a:off x="381000" y="4903788"/>
              <a:ext cx="11064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State0</a:t>
              </a:r>
            </a:p>
          </p:txBody>
        </p:sp>
        <p:sp>
          <p:nvSpPr>
            <p:cNvPr id="33" name="AutoShape 1060"/>
            <p:cNvSpPr>
              <a:spLocks noChangeArrowheads="1"/>
            </p:cNvSpPr>
            <p:nvPr/>
          </p:nvSpPr>
          <p:spPr bwMode="auto">
            <a:xfrm rot="5400000" flipH="1">
              <a:off x="704057" y="3386931"/>
              <a:ext cx="915988" cy="784225"/>
            </a:xfrm>
            <a:custGeom>
              <a:avLst/>
              <a:gdLst>
                <a:gd name="G0" fmla="+- 0 0 0"/>
                <a:gd name="G1" fmla="+- 10259201 0 0"/>
                <a:gd name="G2" fmla="+- 0 0 10259201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10259201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259201"/>
                <a:gd name="G36" fmla="sin G34 10259201"/>
                <a:gd name="G37" fmla="+/ 10259201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604 w 21600"/>
                <a:gd name="T5" fmla="*/ 225 h 21600"/>
                <a:gd name="T6" fmla="*/ 3369 w 21600"/>
                <a:gd name="T7" fmla="*/ 14024 h 21600"/>
                <a:gd name="T8" fmla="*/ 9702 w 21600"/>
                <a:gd name="T9" fmla="*/ 5512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1539"/>
                    <a:pt x="5551" y="12271"/>
                    <a:pt x="5846" y="12949"/>
                  </a:cubicBezTo>
                  <a:lnTo>
                    <a:pt x="892" y="15099"/>
                  </a:lnTo>
                  <a:cubicBezTo>
                    <a:pt x="303" y="13742"/>
                    <a:pt x="0" y="12279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74161" y="2346772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spin ½</a:t>
            </a:r>
            <a:endParaRPr lang="en-US" sz="20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0337" y="4512508"/>
            <a:ext cx="7583305" cy="206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1648" y="4050036"/>
            <a:ext cx="1447186" cy="401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6345205" y="2774973"/>
            <a:ext cx="606880" cy="836734"/>
            <a:chOff x="3190054" y="5256147"/>
            <a:chExt cx="606880" cy="836734"/>
          </a:xfrm>
        </p:grpSpPr>
        <p:sp>
          <p:nvSpPr>
            <p:cNvPr id="37" name="Line 1042"/>
            <p:cNvSpPr>
              <a:spLocks noChangeShapeType="1"/>
            </p:cNvSpPr>
            <p:nvPr/>
          </p:nvSpPr>
          <p:spPr bwMode="auto">
            <a:xfrm flipV="1">
              <a:off x="3247457" y="5909330"/>
              <a:ext cx="4239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1043"/>
            <p:cNvSpPr>
              <a:spLocks noChangeArrowheads="1"/>
            </p:cNvSpPr>
            <p:nvPr/>
          </p:nvSpPr>
          <p:spPr bwMode="auto">
            <a:xfrm>
              <a:off x="3532091" y="5508106"/>
              <a:ext cx="2648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>
                  <a:cs typeface="Arial" charset="0"/>
                </a:rPr>
                <a:t>-</a:t>
              </a:r>
            </a:p>
          </p:txBody>
        </p:sp>
        <p:sp>
          <p:nvSpPr>
            <p:cNvPr id="39" name="Line 1045"/>
            <p:cNvSpPr>
              <a:spLocks noChangeShapeType="1"/>
            </p:cNvSpPr>
            <p:nvPr/>
          </p:nvSpPr>
          <p:spPr bwMode="auto">
            <a:xfrm rot="5400000" flipV="1">
              <a:off x="3049108" y="5717600"/>
              <a:ext cx="4239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046"/>
            <p:cNvSpPr txBox="1">
              <a:spLocks noChangeArrowheads="1"/>
            </p:cNvSpPr>
            <p:nvPr/>
          </p:nvSpPr>
          <p:spPr bwMode="auto">
            <a:xfrm>
              <a:off x="3190054" y="5256147"/>
              <a:ext cx="320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Arial" charset="0"/>
                </a:rPr>
                <a:t>+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34374"/>
            <a:ext cx="3152098" cy="18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096962"/>
          </a:xfrm>
        </p:spPr>
        <p:txBody>
          <a:bodyPr/>
          <a:lstStyle/>
          <a:p>
            <a:r>
              <a:rPr lang="en-US" dirty="0" smtClean="0"/>
              <a:t>Ebits: Entangled</a:t>
            </a:r>
            <a:r>
              <a:rPr lang="en-US" baseline="0" dirty="0" smtClean="0"/>
              <a:t> Qubits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aseline="0" dirty="0" smtClean="0"/>
              <a:t>Bell/Magic Operators (in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aseline="-25000" dirty="0" smtClean="0"/>
              <a:t>4</a:t>
            </a:r>
            <a:r>
              <a:rPr lang="en-US" baseline="0" dirty="0" smtClean="0"/>
              <a:t>):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Bell</a:t>
            </a:r>
            <a:r>
              <a:rPr lang="en-US" dirty="0" smtClean="0"/>
              <a:t>  operator = </a:t>
            </a:r>
            <a:r>
              <a:rPr lang="en-US" b="1" dirty="0" smtClean="0"/>
              <a:t>S</a:t>
            </a:r>
            <a:r>
              <a:rPr lang="en-US" b="1" baseline="-25000" dirty="0" smtClean="0"/>
              <a:t>A</a:t>
            </a:r>
            <a:r>
              <a:rPr lang="en-US" dirty="0" smtClean="0"/>
              <a:t> + </a:t>
            </a:r>
            <a:r>
              <a:rPr lang="en-US" b="1" dirty="0" smtClean="0"/>
              <a:t>S</a:t>
            </a:r>
            <a:r>
              <a:rPr lang="en-US" b="1" baseline="-25000" dirty="0" smtClean="0"/>
              <a:t>B</a:t>
            </a:r>
            <a:r>
              <a:rPr lang="en-US" dirty="0" smtClean="0"/>
              <a:t> = </a:t>
            </a:r>
            <a:r>
              <a:rPr lang="en-US" b="1" dirty="0" smtClean="0"/>
              <a:t>a0 a1 </a:t>
            </a:r>
            <a:r>
              <a:rPr lang="en-US" dirty="0" smtClean="0"/>
              <a:t>+ </a:t>
            </a:r>
            <a:r>
              <a:rPr lang="en-US" b="1" dirty="0" smtClean="0"/>
              <a:t>b0 b1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Magic</a:t>
            </a:r>
            <a:r>
              <a:rPr lang="en-US" dirty="0" smtClean="0"/>
              <a:t> operator = </a:t>
            </a:r>
            <a:r>
              <a:rPr lang="en-US" b="1" dirty="0" smtClean="0"/>
              <a:t>S</a:t>
            </a:r>
            <a:r>
              <a:rPr lang="en-US" b="1" baseline="-25000" dirty="0" smtClean="0"/>
              <a:t>A</a:t>
            </a:r>
            <a:r>
              <a:rPr lang="en-US" dirty="0" smtClean="0"/>
              <a:t> – </a:t>
            </a:r>
            <a:r>
              <a:rPr lang="en-US" b="1" dirty="0" smtClean="0"/>
              <a:t>S</a:t>
            </a:r>
            <a:r>
              <a:rPr lang="en-US" b="1" baseline="-25000" dirty="0" smtClean="0"/>
              <a:t>B</a:t>
            </a:r>
            <a:r>
              <a:rPr lang="en-US" dirty="0" smtClean="0"/>
              <a:t> = </a:t>
            </a:r>
            <a:r>
              <a:rPr lang="en-US" b="1" dirty="0" smtClean="0"/>
              <a:t>a0 a1 </a:t>
            </a:r>
            <a:r>
              <a:rPr lang="en-US" dirty="0" smtClean="0"/>
              <a:t>– </a:t>
            </a:r>
            <a:r>
              <a:rPr lang="en-US" b="1" dirty="0" smtClean="0"/>
              <a:t>b0 b1</a:t>
            </a:r>
            <a:endParaRPr lang="en-US" b="1" baseline="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Bell/Magic States </a:t>
            </a:r>
            <a:r>
              <a:rPr lang="en-US" dirty="0" smtClean="0"/>
              <a:t>B</a:t>
            </a:r>
            <a:r>
              <a:rPr lang="en-US" baseline="-25000" dirty="0" smtClean="0"/>
              <a:t>i</a:t>
            </a:r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 form rings:</a:t>
            </a:r>
            <a:endParaRPr lang="en-US" sz="3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factor: </a:t>
            </a:r>
            <a:r>
              <a:rPr lang="en-US" dirty="0" smtClean="0"/>
              <a:t>– </a:t>
            </a:r>
            <a:r>
              <a:rPr lang="en-US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a0 b0 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en-US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a1 b1 </a:t>
            </a:r>
            <a:r>
              <a:rPr lang="en-US" dirty="0" smtClean="0"/>
              <a:t>(Inseparable)</a:t>
            </a:r>
            <a:endParaRPr lang="en-US" sz="3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Bell</a:t>
            </a:r>
            <a:r>
              <a:rPr lang="en-US" dirty="0" smtClean="0"/>
              <a:t> and </a:t>
            </a:r>
            <a:r>
              <a:rPr lang="en-US" b="1" dirty="0" smtClean="0"/>
              <a:t>Magic</a:t>
            </a:r>
            <a:r>
              <a:rPr lang="en-US" dirty="0" smtClean="0"/>
              <a:t> operators are i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rreversible in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aseline="-25000" dirty="0" smtClean="0"/>
              <a:t>4 </a:t>
            </a:r>
            <a:r>
              <a:rPr lang="en-US" dirty="0" smtClean="0"/>
              <a:t>(different from Hilbert spaces)</a:t>
            </a:r>
            <a:endParaRPr 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proof that 1/(</a:t>
            </a:r>
            <a:r>
              <a:rPr lang="en-US" b="1" dirty="0" smtClean="0"/>
              <a:t>S</a:t>
            </a:r>
            <a:r>
              <a:rPr lang="en-US" b="1" baseline="-25000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ea typeface="Calibri"/>
                <a:cs typeface="Times New Roman"/>
              </a:rPr>
              <a:t>±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b="1" baseline="-25000" dirty="0" smtClean="0"/>
              <a:t>B</a:t>
            </a:r>
            <a:r>
              <a:rPr lang="en-US" dirty="0" smtClean="0"/>
              <a:t>) does not exist for Bell (or Magic) operators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 smtClean="0"/>
              <a:t>Multiplicative Cancellation – </a:t>
            </a:r>
            <a:r>
              <a:rPr lang="en-US" sz="3200" i="1" dirty="0" smtClean="0"/>
              <a:t>Information erasure is irreversible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 smtClean="0"/>
              <a:t>Qubits A</a:t>
            </a:r>
            <a:r>
              <a:rPr lang="en-US" b="1" baseline="-25000" dirty="0" smtClean="0"/>
              <a:t>0</a:t>
            </a:r>
            <a:r>
              <a:rPr lang="en-US" b="1" dirty="0" smtClean="0"/>
              <a:t> B</a:t>
            </a:r>
            <a:r>
              <a:rPr lang="en-US" b="1" baseline="-25000" dirty="0" smtClean="0"/>
              <a:t>0</a:t>
            </a:r>
            <a:r>
              <a:rPr lang="en-US" i="1" dirty="0" smtClean="0"/>
              <a:t> </a:t>
            </a:r>
            <a:r>
              <a:rPr lang="en-US" b="1" dirty="0" smtClean="0"/>
              <a:t>= </a:t>
            </a:r>
            <a:r>
              <a:rPr lang="en-US" dirty="0" smtClean="0"/>
              <a:t>+ </a:t>
            </a:r>
            <a:r>
              <a:rPr lang="en-US" b="1" dirty="0" smtClean="0"/>
              <a:t>a0</a:t>
            </a:r>
            <a:r>
              <a:rPr lang="en-US" dirty="0" smtClean="0"/>
              <a:t> </a:t>
            </a:r>
            <a:r>
              <a:rPr lang="en-US" b="1" dirty="0" smtClean="0"/>
              <a:t>b0</a:t>
            </a:r>
            <a:r>
              <a:rPr lang="en-US" dirty="0" smtClean="0"/>
              <a:t> </a:t>
            </a:r>
            <a:r>
              <a:rPr lang="en-US" u="sng" dirty="0" smtClean="0"/>
              <a:t>– </a:t>
            </a:r>
            <a:r>
              <a:rPr lang="en-US" b="1" u="sng" dirty="0" smtClean="0"/>
              <a:t>a0</a:t>
            </a:r>
            <a:r>
              <a:rPr lang="en-US" u="sng" dirty="0" smtClean="0"/>
              <a:t> </a:t>
            </a:r>
            <a:r>
              <a:rPr lang="en-US" b="1" u="sng" dirty="0" smtClean="0"/>
              <a:t>b1</a:t>
            </a:r>
            <a:r>
              <a:rPr lang="en-US" u="sng" dirty="0" smtClean="0"/>
              <a:t> – </a:t>
            </a:r>
            <a:r>
              <a:rPr lang="en-US" b="1" u="sng" dirty="0" smtClean="0"/>
              <a:t>a1</a:t>
            </a:r>
            <a:r>
              <a:rPr lang="en-US" u="sng" dirty="0" smtClean="0"/>
              <a:t> </a:t>
            </a:r>
            <a:r>
              <a:rPr lang="en-US" b="1" u="sng" dirty="0" smtClean="0"/>
              <a:t>b0</a:t>
            </a:r>
            <a:r>
              <a:rPr lang="en-US" u="sng" dirty="0" smtClean="0"/>
              <a:t> </a:t>
            </a:r>
            <a:r>
              <a:rPr lang="en-US" dirty="0" smtClean="0"/>
              <a:t>+ </a:t>
            </a:r>
            <a:r>
              <a:rPr lang="en-US" b="1" dirty="0" smtClean="0"/>
              <a:t>a1</a:t>
            </a:r>
            <a:r>
              <a:rPr lang="en-US" dirty="0" smtClean="0"/>
              <a:t> </a:t>
            </a:r>
            <a:r>
              <a:rPr lang="en-US" b="1" dirty="0" smtClean="0"/>
              <a:t>b1</a:t>
            </a:r>
            <a:r>
              <a:rPr lang="en-US" dirty="0" smtClean="0"/>
              <a:t> = </a:t>
            </a:r>
            <a:r>
              <a:rPr lang="en-US" u="sng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 + M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0 = </a:t>
            </a:r>
            <a:r>
              <a:rPr lang="en-US" b="1" dirty="0" smtClean="0"/>
              <a:t>Bell * Magic </a:t>
            </a:r>
            <a:r>
              <a:rPr lang="en-US" dirty="0" smtClean="0"/>
              <a:t>= </a:t>
            </a:r>
            <a:r>
              <a:rPr lang="en-US" b="1" dirty="0" smtClean="0"/>
              <a:t>Bell</a:t>
            </a:r>
            <a:r>
              <a:rPr lang="en-US" dirty="0" smtClean="0"/>
              <a:t> *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r>
              <a:rPr lang="en-US" dirty="0" smtClean="0"/>
              <a:t> = </a:t>
            </a:r>
            <a:r>
              <a:rPr lang="en-US" b="1" dirty="0" smtClean="0"/>
              <a:t>Magic</a:t>
            </a:r>
            <a:r>
              <a:rPr lang="en-US" dirty="0" smtClean="0"/>
              <a:t> * B</a:t>
            </a:r>
            <a:r>
              <a:rPr lang="en-US" baseline="-25000" dirty="0" smtClean="0"/>
              <a:t>i</a:t>
            </a:r>
            <a:r>
              <a:rPr lang="en-US" dirty="0" smtClean="0"/>
              <a:t> = B</a:t>
            </a:r>
            <a:r>
              <a:rPr lang="en-US" baseline="-25000" dirty="0" smtClean="0"/>
              <a:t>i</a:t>
            </a:r>
            <a:r>
              <a:rPr lang="en-US" dirty="0" smtClean="0"/>
              <a:t> *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7162800" y="3367314"/>
          <a:ext cx="1752600" cy="948553"/>
        </p:xfrm>
        <a:graphic>
          <a:graphicData uri="http://schemas.openxmlformats.org/presentationml/2006/ole">
            <p:oleObj spid="_x0000_s35841" name="Equation" r:id="rId4" imgW="990360" imgH="507960" progId="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468622"/>
          <a:ext cx="30861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i="1" baseline="-25000" dirty="0" smtClean="0"/>
                        <a:t>(i+1)mod4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= B</a:t>
                      </a:r>
                      <a:r>
                        <a:rPr lang="en-US" i="1" baseline="-25000" dirty="0" smtClean="0"/>
                        <a:t>i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A</a:t>
                      </a:r>
                      <a:r>
                        <a:rPr lang="en-US" i="1" dirty="0" smtClean="0"/>
                        <a:t> </a:t>
                      </a:r>
                      <a:r>
                        <a:rPr lang="en-US" b="1" dirty="0" smtClean="0"/>
                        <a:t>+ S</a:t>
                      </a:r>
                      <a:r>
                        <a:rPr lang="en-US" i="1" baseline="-25000" dirty="0" smtClean="0"/>
                        <a:t>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= </a:t>
                      </a:r>
                      <a:r>
                        <a:rPr lang="en-US" b="1" dirty="0" smtClean="0"/>
                        <a:t>A</a:t>
                      </a:r>
                      <a:r>
                        <a:rPr lang="en-US" b="1" baseline="-25000" dirty="0" smtClean="0"/>
                        <a:t>0</a:t>
                      </a:r>
                      <a:r>
                        <a:rPr lang="en-US" b="1" dirty="0" smtClean="0"/>
                        <a:t> B</a:t>
                      </a:r>
                      <a:r>
                        <a:rPr lang="en-US" b="1" baseline="-25000" dirty="0" smtClean="0"/>
                        <a:t>0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Bell</a:t>
                      </a:r>
                      <a:r>
                        <a:rPr lang="en-US" dirty="0" smtClean="0"/>
                        <a:t> = 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00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11</a:t>
                      </a:r>
                      <a:r>
                        <a:rPr lang="en-US" dirty="0" smtClean="0"/>
                        <a:t> = </a:t>
                      </a:r>
                      <a:r>
                        <a:rPr lang="el-GR" dirty="0" smtClean="0"/>
                        <a:t>Φ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= B</a:t>
                      </a:r>
                      <a:r>
                        <a:rPr lang="en-US" baseline="-25000" dirty="0" smtClean="0"/>
                        <a:t>0 </a:t>
                      </a:r>
                      <a:r>
                        <a:rPr lang="en-US" b="1" dirty="0" smtClean="0"/>
                        <a:t>Bell</a:t>
                      </a:r>
                      <a:r>
                        <a:rPr lang="en-US" dirty="0" smtClean="0"/>
                        <a:t> = 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01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10</a:t>
                      </a:r>
                      <a:r>
                        <a:rPr lang="en-US" dirty="0" smtClean="0"/>
                        <a:t> = 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= B</a:t>
                      </a:r>
                      <a:r>
                        <a:rPr lang="en-US" baseline="-25000" dirty="0" smtClean="0"/>
                        <a:t>1 </a:t>
                      </a:r>
                      <a:r>
                        <a:rPr lang="en-US" b="1" dirty="0" smtClean="0"/>
                        <a:t>Bell</a:t>
                      </a:r>
                      <a:r>
                        <a:rPr lang="en-US" dirty="0" smtClean="0"/>
                        <a:t> = 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00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11 </a:t>
                      </a:r>
                      <a:r>
                        <a:rPr lang="en-US" dirty="0" smtClean="0"/>
                        <a:t>= </a:t>
                      </a:r>
                      <a:r>
                        <a:rPr lang="el-GR" dirty="0" smtClean="0"/>
                        <a:t>Φ</a:t>
                      </a:r>
                      <a:r>
                        <a:rPr lang="en-US" baseline="30000" dirty="0" smtClean="0"/>
                        <a:t>–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= B</a:t>
                      </a:r>
                      <a:r>
                        <a:rPr lang="en-US" baseline="-25000" dirty="0" smtClean="0"/>
                        <a:t>2 </a:t>
                      </a:r>
                      <a:r>
                        <a:rPr lang="en-US" b="1" dirty="0" smtClean="0"/>
                        <a:t>Bell</a:t>
                      </a:r>
                      <a:r>
                        <a:rPr lang="en-US" dirty="0" smtClean="0"/>
                        <a:t> = 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01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10</a:t>
                      </a:r>
                      <a:r>
                        <a:rPr lang="en-US" dirty="0" smtClean="0"/>
                        <a:t> = 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30000" dirty="0" smtClean="0"/>
                        <a:t>–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= B</a:t>
                      </a:r>
                      <a:r>
                        <a:rPr lang="en-US" baseline="-25000" dirty="0" smtClean="0"/>
                        <a:t>3 </a:t>
                      </a:r>
                      <a:r>
                        <a:rPr lang="en-US" b="1" dirty="0" smtClean="0"/>
                        <a:t>Bell </a:t>
                      </a:r>
                      <a:r>
                        <a:rPr lang="en-US" dirty="0" smtClean="0"/>
                        <a:t>= 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00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11</a:t>
                      </a:r>
                      <a:r>
                        <a:rPr lang="en-US" dirty="0" smtClean="0"/>
                        <a:t> = </a:t>
                      </a:r>
                      <a:r>
                        <a:rPr lang="el-GR" dirty="0" smtClean="0"/>
                        <a:t>Φ</a:t>
                      </a:r>
                      <a:r>
                        <a:rPr lang="en-US" baseline="30000" dirty="0" smtClean="0"/>
                        <a:t>+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5-Point Star 7"/>
          <p:cNvSpPr/>
          <p:nvPr/>
        </p:nvSpPr>
        <p:spPr>
          <a:xfrm>
            <a:off x="7160902" y="6049695"/>
            <a:ext cx="584617" cy="5546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54243" y="2468622"/>
          <a:ext cx="294279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797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i="1" baseline="-25000" dirty="0" smtClean="0"/>
                        <a:t>(i+1)mod4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= M</a:t>
                      </a:r>
                      <a:r>
                        <a:rPr lang="en-US" i="1" baseline="-25000" dirty="0" smtClean="0"/>
                        <a:t>i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A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="1" dirty="0" smtClean="0"/>
                        <a:t> S</a:t>
                      </a:r>
                      <a:r>
                        <a:rPr lang="en-US" i="1" baseline="-25000" dirty="0" smtClean="0"/>
                        <a:t>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= </a:t>
                      </a:r>
                      <a:r>
                        <a:rPr lang="en-US" b="1" dirty="0" smtClean="0"/>
                        <a:t>A</a:t>
                      </a:r>
                      <a:r>
                        <a:rPr lang="en-US" b="1" baseline="-25000" dirty="0" smtClean="0"/>
                        <a:t>0</a:t>
                      </a:r>
                      <a:r>
                        <a:rPr lang="en-US" b="1" dirty="0" smtClean="0"/>
                        <a:t> B</a:t>
                      </a:r>
                      <a:r>
                        <a:rPr lang="en-US" b="1" baseline="-25000" dirty="0" smtClean="0"/>
                        <a:t>0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Magic</a:t>
                      </a:r>
                      <a:r>
                        <a:rPr lang="en-US" dirty="0" smtClean="0"/>
                        <a:t> = 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01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10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= M</a:t>
                      </a:r>
                      <a:r>
                        <a:rPr lang="en-US" baseline="-25000" dirty="0" smtClean="0"/>
                        <a:t>0 </a:t>
                      </a:r>
                      <a:r>
                        <a:rPr lang="en-US" b="1" dirty="0" smtClean="0"/>
                        <a:t>Magic</a:t>
                      </a:r>
                      <a:r>
                        <a:rPr lang="en-US" dirty="0" smtClean="0"/>
                        <a:t> = 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00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11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 2</a:t>
                      </a:r>
                      <a:r>
                        <a:rPr lang="en-US" dirty="0" smtClean="0"/>
                        <a:t> = M</a:t>
                      </a:r>
                      <a:r>
                        <a:rPr lang="en-US" baseline="-25000" dirty="0" smtClean="0"/>
                        <a:t>1 </a:t>
                      </a:r>
                      <a:r>
                        <a:rPr lang="en-US" b="1" dirty="0" smtClean="0"/>
                        <a:t>Magic</a:t>
                      </a:r>
                      <a:r>
                        <a:rPr lang="en-US" dirty="0" smtClean="0"/>
                        <a:t> = 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01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10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 3</a:t>
                      </a:r>
                      <a:r>
                        <a:rPr lang="en-US" dirty="0" smtClean="0"/>
                        <a:t> = M</a:t>
                      </a:r>
                      <a:r>
                        <a:rPr lang="en-US" baseline="-25000" dirty="0" smtClean="0"/>
                        <a:t>2 </a:t>
                      </a:r>
                      <a:r>
                        <a:rPr lang="en-US" b="1" dirty="0" smtClean="0"/>
                        <a:t>Magic</a:t>
                      </a:r>
                      <a:r>
                        <a:rPr lang="en-US" dirty="0" smtClean="0"/>
                        <a:t> = 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00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11</a:t>
                      </a:r>
                      <a:endParaRPr lang="en-US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= M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Magic</a:t>
                      </a:r>
                      <a:r>
                        <a:rPr lang="en-US" dirty="0" smtClean="0"/>
                        <a:t> = +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01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– </a:t>
                      </a:r>
                      <a:r>
                        <a:rPr lang="en-US" b="1" dirty="0" smtClean="0"/>
                        <a:t>S</a:t>
                      </a:r>
                      <a:r>
                        <a:rPr lang="en-US" i="1" baseline="-25000" dirty="0" smtClean="0"/>
                        <a:t>10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215675" y="919678"/>
            <a:ext cx="688247" cy="827208"/>
            <a:chOff x="4386263" y="5784832"/>
            <a:chExt cx="688247" cy="827208"/>
          </a:xfrm>
        </p:grpSpPr>
        <p:sp>
          <p:nvSpPr>
            <p:cNvPr id="11" name="Line 1042"/>
            <p:cNvSpPr>
              <a:spLocks noChangeShapeType="1"/>
            </p:cNvSpPr>
            <p:nvPr/>
          </p:nvSpPr>
          <p:spPr bwMode="auto">
            <a:xfrm flipV="1">
              <a:off x="4395014" y="6428489"/>
              <a:ext cx="5539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43"/>
            <p:cNvSpPr>
              <a:spLocks noChangeArrowheads="1"/>
            </p:cNvSpPr>
            <p:nvPr/>
          </p:nvSpPr>
          <p:spPr bwMode="auto">
            <a:xfrm>
              <a:off x="4809667" y="6027265"/>
              <a:ext cx="2648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>
                  <a:cs typeface="Arial" charset="0"/>
                </a:rPr>
                <a:t>-</a:t>
              </a:r>
            </a:p>
          </p:txBody>
        </p:sp>
        <p:sp>
          <p:nvSpPr>
            <p:cNvPr id="13" name="Line 1045"/>
            <p:cNvSpPr>
              <a:spLocks noChangeShapeType="1"/>
            </p:cNvSpPr>
            <p:nvPr/>
          </p:nvSpPr>
          <p:spPr bwMode="auto">
            <a:xfrm rot="5400000" flipV="1">
              <a:off x="4251690" y="6283176"/>
              <a:ext cx="526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046"/>
            <p:cNvSpPr txBox="1">
              <a:spLocks noChangeArrowheads="1"/>
            </p:cNvSpPr>
            <p:nvPr/>
          </p:nvSpPr>
          <p:spPr bwMode="auto">
            <a:xfrm>
              <a:off x="4448578" y="5784832"/>
              <a:ext cx="320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Arial" charset="0"/>
                </a:rPr>
                <a:t>+</a:t>
              </a:r>
              <a:endParaRPr lang="en-US" sz="2400" dirty="0"/>
            </a:p>
          </p:txBody>
        </p:sp>
        <p:sp>
          <p:nvSpPr>
            <p:cNvPr id="15" name="Line 1042"/>
            <p:cNvSpPr>
              <a:spLocks noChangeShapeType="1"/>
            </p:cNvSpPr>
            <p:nvPr/>
          </p:nvSpPr>
          <p:spPr bwMode="auto">
            <a:xfrm flipV="1">
              <a:off x="4386263" y="6536185"/>
              <a:ext cx="563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45"/>
            <p:cNvSpPr>
              <a:spLocks noChangeShapeType="1"/>
            </p:cNvSpPr>
            <p:nvPr/>
          </p:nvSpPr>
          <p:spPr bwMode="auto">
            <a:xfrm rot="5400000" flipV="1">
              <a:off x="4134577" y="6286457"/>
              <a:ext cx="5334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057249" y="2502988"/>
            <a:ext cx="801114" cy="300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82248" y="2514600"/>
            <a:ext cx="810621" cy="286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9828" y="841950"/>
            <a:ext cx="76699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TauQuernions  (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smtClean="0"/>
              <a:t>k</a:t>
            </a:r>
            <a:r>
              <a:rPr lang="en-US" sz="2400" b="1" dirty="0" smtClean="0"/>
              <a:t> &amp; conjugate set 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’,</a:t>
            </a:r>
            <a:r>
              <a:rPr lang="en-US" sz="2400" dirty="0" smtClean="0">
                <a:latin typeface="Cambria Math"/>
                <a:ea typeface="Cambria Math"/>
              </a:rPr>
              <a:t> 𝓣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’,</a:t>
            </a:r>
            <a:r>
              <a:rPr lang="en-US" sz="2400" dirty="0" smtClean="0">
                <a:latin typeface="Cambria Math"/>
                <a:ea typeface="Cambria Math"/>
              </a:rPr>
              <a:t> 𝓣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’</a:t>
            </a:r>
            <a:r>
              <a:rPr lang="en-US" sz="2400" b="1" dirty="0" smtClean="0"/>
              <a:t>):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000" dirty="0" smtClean="0"/>
              <a:t>Entangled Quaternion  isomorphs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Cambria Math"/>
                <a:ea typeface="Cambria Math"/>
              </a:rPr>
              <a:t> 𝓣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</a:t>
            </a:r>
            <a:r>
              <a:rPr lang="en-US" sz="2000" b="1" dirty="0" smtClean="0"/>
              <a:t>ab </a:t>
            </a:r>
            <a:r>
              <a:rPr lang="en-US" sz="2000" dirty="0" smtClean="0"/>
              <a:t>– </a:t>
            </a:r>
            <a:r>
              <a:rPr lang="en-US" sz="2000" b="1" dirty="0" smtClean="0"/>
              <a:t>cd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 = </a:t>
            </a:r>
            <a:r>
              <a:rPr lang="en-US" sz="2000" b="1" dirty="0" smtClean="0"/>
              <a:t>ac </a:t>
            </a:r>
            <a:r>
              <a:rPr lang="en-US" sz="2000" dirty="0" smtClean="0"/>
              <a:t>+ </a:t>
            </a:r>
            <a:r>
              <a:rPr lang="en-US" sz="2000" b="1" dirty="0" err="1" smtClean="0"/>
              <a:t>bd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 = </a:t>
            </a:r>
            <a:r>
              <a:rPr lang="en-US" sz="2000" b="1" dirty="0" smtClean="0"/>
              <a:t>ad </a:t>
            </a:r>
            <a:r>
              <a:rPr lang="en-US" sz="2000" dirty="0" smtClean="0"/>
              <a:t>– </a:t>
            </a:r>
            <a:r>
              <a:rPr lang="en-US" sz="2000" b="1" dirty="0" smtClean="0"/>
              <a:t>bc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’= </a:t>
            </a:r>
            <a:r>
              <a:rPr lang="en-US" sz="2000" b="1" dirty="0" smtClean="0"/>
              <a:t>ab </a:t>
            </a:r>
            <a:r>
              <a:rPr lang="en-US" sz="2000" dirty="0" smtClean="0"/>
              <a:t>+ </a:t>
            </a:r>
            <a:r>
              <a:rPr lang="en-US" sz="2000" b="1" dirty="0" smtClean="0"/>
              <a:t>cd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’= </a:t>
            </a:r>
            <a:r>
              <a:rPr lang="en-US" sz="2000" b="1" dirty="0" smtClean="0"/>
              <a:t>ac </a:t>
            </a:r>
            <a:r>
              <a:rPr lang="en-US" sz="2000" dirty="0" smtClean="0"/>
              <a:t>– </a:t>
            </a:r>
            <a:r>
              <a:rPr lang="en-US" sz="2000" b="1" dirty="0" err="1" smtClean="0"/>
              <a:t>bd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’= </a:t>
            </a:r>
            <a:r>
              <a:rPr lang="en-US" sz="2000" b="1" dirty="0" smtClean="0"/>
              <a:t>ad </a:t>
            </a:r>
            <a:r>
              <a:rPr lang="en-US" sz="2000" dirty="0" smtClean="0"/>
              <a:t>+ </a:t>
            </a:r>
            <a:r>
              <a:rPr lang="en-US" sz="2000" b="1" dirty="0" smtClean="0"/>
              <a:t>bc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Anti-Commutative: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= –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Cambria Math"/>
                <a:ea typeface="Cambria Math"/>
              </a:rPr>
              <a:t> 𝓣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𝓣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 = 1 + </a:t>
            </a:r>
            <a:r>
              <a:rPr lang="en-US" sz="2000" b="1" dirty="0" smtClean="0"/>
              <a:t>abcd </a:t>
            </a:r>
            <a:r>
              <a:rPr lang="en-US" sz="2000" dirty="0" smtClean="0"/>
              <a:t>= “–1” (sparse –1)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(“–1”)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“+1” = –1 ±</a:t>
            </a:r>
            <a:r>
              <a:rPr lang="en-US" sz="2000" b="1" dirty="0" smtClean="0"/>
              <a:t>abcd </a:t>
            </a:r>
            <a:r>
              <a:rPr lang="en-US" sz="2000" dirty="0" smtClean="0"/>
              <a:t>(sparse +1:idempotent)  </a:t>
            </a:r>
            <a:endParaRPr lang="en-US" sz="2000" dirty="0"/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 t="7442"/>
          <a:stretch>
            <a:fillRect/>
          </a:stretch>
        </p:blipFill>
        <p:spPr bwMode="auto">
          <a:xfrm>
            <a:off x="6550702" y="1224875"/>
            <a:ext cx="2578308" cy="198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710"/>
            <a:ext cx="73914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TauQuernions:</a:t>
            </a:r>
            <a:r>
              <a:rPr lang="en-US" sz="3600" baseline="0" dirty="0" smtClean="0"/>
              <a:t> </a:t>
            </a:r>
            <a:r>
              <a:rPr lang="en-US" sz="3600" dirty="0" smtClean="0"/>
              <a:t>Entangled</a:t>
            </a:r>
            <a:r>
              <a:rPr lang="en-US" sz="3600" baseline="0" dirty="0" smtClean="0"/>
              <a:t> Quaternions</a:t>
            </a:r>
            <a:endParaRPr lang="en-US" sz="3600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88614" y="4006120"/>
          <a:ext cx="4267200" cy="1121664"/>
        </p:xfrm>
        <a:graphic>
          <a:graphicData uri="http://schemas.openxmlformats.org/drawingml/2006/table">
            <a:tbl>
              <a:tblPr/>
              <a:tblGrid>
                <a:gridCol w="603193"/>
                <a:gridCol w="1220962"/>
                <a:gridCol w="1220962"/>
                <a:gridCol w="122208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MMI10"/>
                        </a:rPr>
                        <a:t>*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j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k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err="1" smtClean="0"/>
                        <a:t>i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CMMI10"/>
                        </a:rPr>
                        <a:t>1 + </a:t>
                      </a:r>
                      <a:r>
                        <a:rPr lang="en-US" sz="1600" b="1">
                          <a:latin typeface="Calibri"/>
                          <a:ea typeface="Calibri"/>
                          <a:cs typeface="CMMI10"/>
                        </a:rPr>
                        <a:t>abcd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ad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bc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ac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MR10"/>
                        </a:rPr>
                        <a:t>+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bd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j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ad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bc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CMMI10"/>
                        </a:rPr>
                        <a:t>1 + </a:t>
                      </a:r>
                      <a:r>
                        <a:rPr lang="en-US" sz="1600" b="1">
                          <a:latin typeface="Calibri"/>
                          <a:ea typeface="Calibri"/>
                          <a:cs typeface="CMMI10"/>
                        </a:rPr>
                        <a:t>abcd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ab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k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ac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bd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ab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MMI10"/>
                        </a:rPr>
                        <a:t>1 +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CMMI10"/>
                        </a:rPr>
                        <a:t>abcd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5201904" y="4006120"/>
          <a:ext cx="2895600" cy="1121664"/>
        </p:xfrm>
        <a:graphic>
          <a:graphicData uri="http://schemas.openxmlformats.org/drawingml/2006/table">
            <a:tbl>
              <a:tblPr/>
              <a:tblGrid>
                <a:gridCol w="570426"/>
                <a:gridCol w="775058"/>
                <a:gridCol w="775058"/>
                <a:gridCol w="775058"/>
              </a:tblGrid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MMI10"/>
                        </a:rPr>
                        <a:t>*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y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k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CMMI10"/>
                        </a:rPr>
                        <a:t>“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>
                          <a:latin typeface="Calibri"/>
                          <a:ea typeface="Calibri"/>
                          <a:cs typeface="CMMI10"/>
                        </a:rPr>
                        <a:t>1”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k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j</a:t>
                      </a:r>
                      <a:r>
                        <a:rPr lang="en-US" sz="1600" dirty="0" smtClean="0"/>
                        <a:t> </a:t>
                      </a:r>
                      <a:endParaRPr lang="en-US" sz="1600" dirty="0" smtClean="0">
                        <a:latin typeface="+mn-lt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j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k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CMMI10"/>
                        </a:rPr>
                        <a:t>“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>
                          <a:latin typeface="Calibri"/>
                          <a:ea typeface="Calibri"/>
                          <a:cs typeface="CMMI10"/>
                        </a:rPr>
                        <a:t>1”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err="1" smtClean="0"/>
                        <a:t>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k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j</a:t>
                      </a:r>
                      <a:r>
                        <a:rPr lang="en-US" sz="1600" dirty="0" smtClean="0"/>
                        <a:t> </a:t>
                      </a:r>
                      <a:endParaRPr lang="en-US" sz="1600" dirty="0" smtClean="0">
                        <a:latin typeface="+mn-lt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err="1" smtClean="0"/>
                        <a:t>i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MMI10"/>
                        </a:rPr>
                        <a:t>“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MMI10"/>
                        </a:rPr>
                        <a:t>1”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977562" y="5282894"/>
          <a:ext cx="3048000" cy="1402080"/>
        </p:xfrm>
        <a:graphic>
          <a:graphicData uri="http://schemas.openxmlformats.org/drawingml/2006/table">
            <a:tbl>
              <a:tblPr/>
              <a:tblGrid>
                <a:gridCol w="931204"/>
                <a:gridCol w="1058398"/>
                <a:gridCol w="105839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j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k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MMI10"/>
                        </a:rPr>
                        <a:t>Magic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MMI10"/>
                        </a:rPr>
                        <a:t>Magic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MMI10"/>
                        </a:rPr>
                        <a:t>Magic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CMMI10"/>
                        </a:rPr>
                        <a:t>Magic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 dirty="0">
                          <a:latin typeface="Castellar"/>
                          <a:ea typeface="Calibri"/>
                          <a:cs typeface="Castellar"/>
                        </a:rPr>
                        <a:t>M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200806" y="5282894"/>
          <a:ext cx="3124201" cy="1402080"/>
        </p:xfrm>
        <a:graphic>
          <a:graphicData uri="http://schemas.openxmlformats.org/drawingml/2006/table">
            <a:tbl>
              <a:tblPr/>
              <a:tblGrid>
                <a:gridCol w="925830"/>
                <a:gridCol w="1044237"/>
                <a:gridCol w="1154134"/>
              </a:tblGrid>
              <a:tr h="255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’ 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j</a:t>
                      </a:r>
                      <a:r>
                        <a:rPr lang="en-US" sz="1600" dirty="0" smtClean="0"/>
                        <a:t>’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/>
                          <a:ea typeface="Cambria Math"/>
                        </a:rPr>
                        <a:t>𝓣</a:t>
                      </a:r>
                      <a:r>
                        <a:rPr lang="en-US" sz="1600" baseline="-25000" dirty="0" smtClean="0"/>
                        <a:t>k</a:t>
                      </a:r>
                      <a:r>
                        <a:rPr lang="en-US" sz="1600" dirty="0" smtClean="0"/>
                        <a:t>’</a:t>
                      </a:r>
                      <a:endParaRPr lang="en-US" sz="1600" dirty="0">
                        <a:latin typeface="Calibri"/>
                        <a:ea typeface="Calibri"/>
                        <a:cs typeface="CMMI1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257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Times New Roman"/>
                          <a:cs typeface="CMMI10"/>
                        </a:rPr>
                        <a:t>Bell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MMI10"/>
                        </a:rPr>
                        <a:t>Bell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MMI10"/>
                        </a:rPr>
                        <a:t>Bell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 dirty="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MMI10"/>
                        </a:rPr>
                        <a:t>Bell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 dirty="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= –</a:t>
                      </a:r>
                      <a:r>
                        <a:rPr lang="en-US" sz="1600" dirty="0">
                          <a:latin typeface="Castellar"/>
                          <a:ea typeface="Calibri"/>
                          <a:cs typeface="Castellar"/>
                        </a:rPr>
                        <a:t>B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 t="25149" b="23483"/>
          <a:stretch>
            <a:fillRect/>
          </a:stretch>
        </p:blipFill>
        <p:spPr bwMode="auto">
          <a:xfrm>
            <a:off x="689546" y="3297838"/>
            <a:ext cx="6191349" cy="5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33337" y="3402769"/>
            <a:ext cx="2818151" cy="14990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35837" y="3660099"/>
            <a:ext cx="2818151" cy="14990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27164" y="3122382"/>
            <a:ext cx="1843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Quaternions </a:t>
            </a:r>
            <a:r>
              <a:rPr lang="en-US" dirty="0" err="1" smtClean="0"/>
              <a:t>i,j,k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{xy, xz, yz}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75164" y="5541788"/>
            <a:ext cx="157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use –𝓣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as the Higgs own</a:t>
            </a:r>
          </a:p>
          <a:p>
            <a:r>
              <a:rPr lang="en-US" dirty="0" smtClean="0">
                <a:latin typeface="Cambria Math"/>
                <a:ea typeface="Cambria Math"/>
              </a:rPr>
              <a:t>anti-particles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224854" y="5696265"/>
            <a:ext cx="584617" cy="5546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10" grpId="0" animBg="1"/>
      <p:bldP spid="11" grpId="0" animBg="1"/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0366" y="5084850"/>
          <a:ext cx="840098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882"/>
                <a:gridCol w="1271472"/>
                <a:gridCol w="3442405"/>
                <a:gridCol w="2562224"/>
              </a:tblGrid>
              <a:tr h="321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4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7,280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Different signatures</a:t>
                      </a:r>
                      <a:endParaRPr lang="en-US" dirty="0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dirty="0" smtClean="0"/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and Dark</a:t>
                      </a:r>
                      <a:r>
                        <a:rPr lang="en-US" baseline="0" dirty="0" smtClean="0"/>
                        <a:t> Bosons</a:t>
                      </a:r>
                      <a:endParaRPr lang="en-US" dirty="0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+ (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+ (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&amp;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Higgs Boson &amp; others</a:t>
                      </a:r>
                      <a:endParaRPr lang="en-US" dirty="0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 more</a:t>
                      </a:r>
                      <a:r>
                        <a:rPr lang="en-US" baseline="0" dirty="0" smtClean="0"/>
                        <a:t> signatures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0366" y="2891016"/>
          <a:ext cx="840098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882"/>
                <a:gridCol w="1271472"/>
                <a:gridCol w="3442405"/>
                <a:gridCol w="2562224"/>
              </a:tblGrid>
              <a:tr h="350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3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*quarks</a:t>
                      </a:r>
                      <a:r>
                        <a:rPr lang="en-US" baseline="0" dirty="0" smtClean="0"/>
                        <a:t> are: </a:t>
                      </a:r>
                      <a:r>
                        <a:rPr lang="en-US" dirty="0" smtClean="0"/>
                        <a:t>±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yz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(Standard model Space)</a:t>
                      </a:r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</a:t>
                      </a:r>
                      <a:r>
                        <a:rPr lang="en-US" b="1" dirty="0" smtClean="0"/>
                        <a:t>a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b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c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Photonic Boson (Qutrit)</a:t>
                      </a:r>
                      <a:endParaRPr lang="en-US" dirty="0"/>
                    </a:p>
                  </a:txBody>
                  <a:tcPr/>
                </a:tc>
              </a:tr>
              <a:tr h="3176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xy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Weak Force Bosons in 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3</a:t>
                      </a:r>
                      <a:endParaRPr lang="en-US" b="1" dirty="0" smtClean="0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</a:t>
                      </a:r>
                      <a:r>
                        <a:rPr lang="en-US" b="1" dirty="0" smtClean="0"/>
                        <a:t>ab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ac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Quaternions are bosonic</a:t>
                      </a:r>
                      <a:endParaRPr lang="en-US" dirty="0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z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xy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Mesons are two quarks</a:t>
                      </a:r>
                      <a:endParaRPr lang="en-US" dirty="0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y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z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xy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xz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yz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Force (Gluons)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52"/>
            <a:ext cx="7391400" cy="1096962"/>
          </a:xfrm>
        </p:spPr>
        <p:txBody>
          <a:bodyPr/>
          <a:lstStyle/>
          <a:p>
            <a:r>
              <a:rPr lang="en-US" dirty="0" smtClean="0"/>
              <a:t>Bosons </a:t>
            </a:r>
            <a:r>
              <a:rPr lang="en-US" baseline="0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=0 (Nilpotents)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0366" y="1422412"/>
          <a:ext cx="83999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37"/>
                <a:gridCol w="1271310"/>
                <a:gridCol w="3441965"/>
                <a:gridCol w="2561896"/>
              </a:tblGrid>
              <a:tr h="321129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Boson Multivector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Boson Description</a:t>
                      </a:r>
                      <a:endParaRPr lang="en-US" dirty="0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0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&amp; 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1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 0 from this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=0</a:t>
                      </a:r>
                      <a:endParaRPr lang="en-US" dirty="0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</a:t>
                      </a:r>
                      <a:r>
                        <a:rPr lang="en-US" b="0" dirty="0" smtClean="0"/>
                        <a:t>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(qubit space)</a:t>
                      </a:r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xy</a:t>
                      </a:r>
                      <a:r>
                        <a:rPr lang="en-US" dirty="0" smtClean="0"/>
                        <a:t> = ±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*(1 ± </a:t>
                      </a:r>
                      <a:r>
                        <a:rPr lang="en-US" b="1" dirty="0" smtClean="0"/>
                        <a:t>y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Force Bosons W/Z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955" y="1056652"/>
            <a:ext cx="7155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Find all bosons in </a:t>
            </a:r>
            <a:r>
              <a:rPr lang="en-US" sz="2000" dirty="0" smtClean="0">
                <a:latin typeface="Cambria Math"/>
                <a:ea typeface="Cambria Math"/>
              </a:rPr>
              <a:t>𝔾 using</a:t>
            </a:r>
            <a:r>
              <a:rPr lang="pt-BR" sz="2000" dirty="0" smtClean="0"/>
              <a:t>: gasolve([a,b, ...], lambda X: X*X, 0)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16181" y="6473678"/>
            <a:ext cx="818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="1" baseline="-25000" dirty="0" smtClean="0"/>
              <a:t>3</a:t>
            </a:r>
            <a:r>
              <a:rPr lang="pt-BR" dirty="0" smtClean="0"/>
              <a:t> is equivalent to Pauli Algebra and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="1" baseline="-25000" dirty="0" smtClean="0"/>
              <a:t>4</a:t>
            </a:r>
            <a:r>
              <a:rPr lang="pt-BR" dirty="0" smtClean="0"/>
              <a:t> contains Dirac Algebra. Also Parsevals Identity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50787" y="1137870"/>
            <a:ext cx="3670515" cy="2407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5839" y="5130653"/>
          <a:ext cx="839355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87"/>
                <a:gridCol w="1437259"/>
                <a:gridCol w="2549843"/>
                <a:gridCol w="3265869"/>
              </a:tblGrid>
              <a:tr h="36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4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12,690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Different signatures</a:t>
                      </a:r>
                      <a:endParaRPr lang="en-US" dirty="0"/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wxyz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Vectors and Mass Carrier</a:t>
                      </a:r>
                      <a:endParaRPr lang="en-US" dirty="0"/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 more</a:t>
                      </a:r>
                      <a:r>
                        <a:rPr lang="en-US" baseline="0" dirty="0" smtClean="0"/>
                        <a:t> signatures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05839" y="3293997"/>
          <a:ext cx="839355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87"/>
                <a:gridCol w="1437259"/>
                <a:gridCol w="2549843"/>
                <a:gridCol w="3265869"/>
              </a:tblGrid>
              <a:tr h="36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3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*quarks</a:t>
                      </a:r>
                      <a:r>
                        <a:rPr lang="en-US" baseline="0" dirty="0" smtClean="0"/>
                        <a:t> are: </a:t>
                      </a:r>
                      <a:r>
                        <a:rPr lang="en-US" dirty="0" smtClean="0"/>
                        <a:t>±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 ±</a:t>
                      </a:r>
                      <a:r>
                        <a:rPr lang="en-US" b="1" dirty="0" smtClean="0"/>
                        <a:t>yz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(Standard model Space)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25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Vectors are distinctions</a:t>
                      </a:r>
                      <a:endParaRPr lang="en-US" dirty="0"/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Neutrinos (3x8=24)</a:t>
                      </a:r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xy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 (3x4=12)</a:t>
                      </a:r>
                      <a:endParaRPr lang="en-US" dirty="0"/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 (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neutrons = xyz protons)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7391400" cy="1096962"/>
          </a:xfrm>
        </p:spPr>
        <p:txBody>
          <a:bodyPr/>
          <a:lstStyle/>
          <a:p>
            <a:r>
              <a:rPr lang="en-US" dirty="0" smtClean="0"/>
              <a:t>Particles X</a:t>
            </a:r>
            <a:r>
              <a:rPr lang="en-US" baseline="30000" dirty="0" smtClean="0"/>
              <a:t>2</a:t>
            </a:r>
            <a:r>
              <a:rPr lang="en-US" dirty="0" smtClean="0"/>
              <a:t>=1 (Unitary)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5839" y="1469855"/>
          <a:ext cx="839355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87"/>
                <a:gridCol w="1437259"/>
                <a:gridCol w="2549843"/>
                <a:gridCol w="3265869"/>
              </a:tblGrid>
              <a:tr h="362556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Unitary Multivector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1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</a:t>
                      </a:r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 scalar value of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/>
                          <a:ea typeface="Cambria Math"/>
                        </a:rPr>
                        <a:t>𝔾</a:t>
                      </a:r>
                      <a:r>
                        <a:rPr lang="en-US" b="1" baseline="-25000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</a:t>
                      </a:r>
                      <a:r>
                        <a:rPr lang="en-US" b="0" dirty="0" smtClean="0"/>
                        <a:t>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(qubit space)</a:t>
                      </a:r>
                      <a:endParaRPr lang="en-US" dirty="0"/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Vectors are distinctions</a:t>
                      </a:r>
                      <a:endParaRPr lang="en-US" dirty="0"/>
                    </a:p>
                  </a:txBody>
                  <a:tcPr/>
                </a:tc>
              </a:tr>
              <a:tr h="3625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Neutrinos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9272" y="1063359"/>
            <a:ext cx="742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Find all Unitaries in </a:t>
            </a:r>
            <a:r>
              <a:rPr lang="en-US" sz="2000" dirty="0" smtClean="0">
                <a:latin typeface="Cambria Math"/>
                <a:ea typeface="Cambria Math"/>
              </a:rPr>
              <a:t>𝔾 using</a:t>
            </a:r>
            <a:r>
              <a:rPr lang="pt-BR" sz="2000" dirty="0" smtClean="0"/>
              <a:t>: gasolve([a,b, ...], lambda X: X*X, 1)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5000" y="6263586"/>
            <a:ext cx="843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</a:t>
            </a:r>
            <a:r>
              <a:rPr lang="en-US" b="1" dirty="0" smtClean="0"/>
              <a:t> X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b="1" dirty="0" smtClean="0"/>
              <a:t>X </a:t>
            </a:r>
            <a:r>
              <a:rPr lang="en-US" dirty="0" smtClean="0"/>
              <a:t>(Idempotent</a:t>
            </a:r>
            <a:r>
              <a:rPr lang="en-US" dirty="0" smtClean="0"/>
              <a:t>) </a:t>
            </a:r>
            <a:r>
              <a:rPr lang="en-US" dirty="0" smtClean="0"/>
              <a:t>and </a:t>
            </a:r>
            <a:r>
              <a:rPr lang="en-US" b="1" dirty="0" smtClean="0"/>
              <a:t>U</a:t>
            </a:r>
            <a:r>
              <a:rPr lang="en-US" baseline="30000" dirty="0" smtClean="0"/>
              <a:t>2</a:t>
            </a:r>
            <a:r>
              <a:rPr lang="en-US" dirty="0" smtClean="0"/>
              <a:t> = 1 (Unitary) then </a:t>
            </a:r>
            <a:r>
              <a:rPr lang="en-US" b="1" dirty="0" smtClean="0"/>
              <a:t>X</a:t>
            </a:r>
            <a:r>
              <a:rPr lang="en-US" dirty="0" smtClean="0"/>
              <a:t> = –1 ± </a:t>
            </a:r>
            <a:r>
              <a:rPr lang="en-US" b="1" dirty="0" smtClean="0"/>
              <a:t>U </a:t>
            </a:r>
            <a:r>
              <a:rPr lang="en-US" dirty="0" smtClean="0"/>
              <a:t> (proof </a:t>
            </a:r>
            <a:r>
              <a:rPr lang="en-US" b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= (–1 ± </a:t>
            </a:r>
            <a:r>
              <a:rPr lang="en-US" b="1" dirty="0" smtClean="0"/>
              <a:t>U</a:t>
            </a:r>
            <a:r>
              <a:rPr lang="en-US" dirty="0" smtClean="0"/>
              <a:t>)</a:t>
            </a:r>
            <a:r>
              <a:rPr lang="en-US" baseline="30000" dirty="0" smtClean="0"/>
              <a:t> 2</a:t>
            </a:r>
            <a:r>
              <a:rPr lang="en-US" dirty="0" smtClean="0"/>
              <a:t> = </a:t>
            </a:r>
            <a:r>
              <a:rPr lang="en-US" b="1" dirty="0" smtClean="0"/>
              <a:t>X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77399" y="1151938"/>
            <a:ext cx="3670515" cy="2407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768"/>
            <a:ext cx="7391400" cy="1096962"/>
          </a:xfrm>
        </p:spPr>
        <p:txBody>
          <a:bodyPr/>
          <a:lstStyle/>
          <a:p>
            <a:r>
              <a:rPr lang="en-US" dirty="0" smtClean="0"/>
              <a:t>Standard Model in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aseline="-25000" dirty="0" smtClean="0"/>
              <a:t>2</a:t>
            </a:r>
            <a:r>
              <a:rPr lang="en-US" dirty="0" smtClean="0"/>
              <a:t> &amp;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7908"/>
          <a:stretch>
            <a:fillRect/>
          </a:stretch>
        </p:blipFill>
        <p:spPr bwMode="auto">
          <a:xfrm>
            <a:off x="4556738" y="2213400"/>
            <a:ext cx="4339525" cy="459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 l="28577" b="2266"/>
          <a:stretch>
            <a:fillRect/>
          </a:stretch>
        </p:blipFill>
        <p:spPr bwMode="auto">
          <a:xfrm>
            <a:off x="232714" y="2173449"/>
            <a:ext cx="3936568" cy="203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 cstate="print"/>
          <a:srcRect t="1449"/>
          <a:stretch>
            <a:fillRect/>
          </a:stretch>
        </p:blipFill>
        <p:spPr bwMode="auto">
          <a:xfrm>
            <a:off x="232712" y="4266307"/>
            <a:ext cx="3936569" cy="242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Brace 14"/>
          <p:cNvSpPr/>
          <p:nvPr/>
        </p:nvSpPr>
        <p:spPr>
          <a:xfrm>
            <a:off x="4138284" y="2216956"/>
            <a:ext cx="216975" cy="19682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141481" y="4280820"/>
            <a:ext cx="244774" cy="23789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/>
          <p:nvPr/>
        </p:nvCxnSpPr>
        <p:spPr>
          <a:xfrm rot="16200000" flipH="1">
            <a:off x="4270021" y="5604893"/>
            <a:ext cx="666427" cy="402954"/>
          </a:xfrm>
          <a:prstGeom prst="bentConnector3">
            <a:avLst>
              <a:gd name="adj1" fmla="val 9973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3770467" y="3789789"/>
            <a:ext cx="1731131" cy="532113"/>
          </a:xfrm>
          <a:prstGeom prst="bentConnector3">
            <a:avLst>
              <a:gd name="adj1" fmla="val 1000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H="1">
            <a:off x="4085088" y="2685918"/>
            <a:ext cx="1337344" cy="488126"/>
          </a:xfrm>
          <a:prstGeom prst="bentConnector3">
            <a:avLst>
              <a:gd name="adj1" fmla="val 999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 cstate="print"/>
          <a:srcRect b="72968"/>
          <a:stretch>
            <a:fillRect/>
          </a:stretch>
        </p:blipFill>
        <p:spPr bwMode="auto">
          <a:xfrm>
            <a:off x="275274" y="1271835"/>
            <a:ext cx="2770134" cy="8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t="37851" b="36563"/>
          <a:stretch>
            <a:fillRect/>
          </a:stretch>
        </p:blipFill>
        <p:spPr bwMode="auto">
          <a:xfrm>
            <a:off x="3126052" y="1301815"/>
            <a:ext cx="2770134" cy="8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t="73967"/>
          <a:stretch>
            <a:fillRect/>
          </a:stretch>
        </p:blipFill>
        <p:spPr bwMode="auto">
          <a:xfrm>
            <a:off x="5961365" y="1299725"/>
            <a:ext cx="2770134" cy="82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958866" y="3101121"/>
            <a:ext cx="764498" cy="2098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61366" y="4003021"/>
            <a:ext cx="764498" cy="1907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Brace 72"/>
          <p:cNvSpPr/>
          <p:nvPr/>
        </p:nvSpPr>
        <p:spPr>
          <a:xfrm rot="5400000">
            <a:off x="4402738" y="-2090949"/>
            <a:ext cx="203200" cy="8476342"/>
          </a:xfrm>
          <a:prstGeom prst="rightBrace">
            <a:avLst>
              <a:gd name="adj1" fmla="val 3970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17114" y="1556211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  <p:bldP spid="73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1230"/>
            <a:ext cx="7665720" cy="1096962"/>
          </a:xfrm>
        </p:spPr>
        <p:txBody>
          <a:bodyPr/>
          <a:lstStyle/>
          <a:p>
            <a:r>
              <a:rPr lang="en-US" dirty="0" smtClean="0"/>
              <a:t>Higgs Bosons 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Entangled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110" y="995132"/>
            <a:ext cx="8915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3200" dirty="0" smtClean="0"/>
              <a:t>The proposed Higgs Boson in </a:t>
            </a:r>
            <a:r>
              <a:rPr lang="en-US" sz="3200" dirty="0" smtClean="0">
                <a:latin typeface="Cambria Math"/>
                <a:ea typeface="Cambria Math"/>
              </a:rPr>
              <a:t>𝔾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:</a:t>
            </a:r>
            <a:endParaRPr lang="en-US" sz="28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ℋ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+ 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 (where </a:t>
            </a:r>
            <a:r>
              <a:rPr lang="en-US" sz="2400" dirty="0" smtClean="0">
                <a:latin typeface="Cambria Math"/>
                <a:ea typeface="Cambria Math"/>
              </a:rPr>
              <a:t>ℋ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0)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Eight triples: ±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±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±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(and 8 more for ±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’±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’±</a:t>
            </a:r>
            <a:r>
              <a:rPr lang="en-US" sz="2400" dirty="0" smtClean="0">
                <a:latin typeface="Cambria Math"/>
                <a:ea typeface="Cambria Math"/>
              </a:rPr>
              <a:t>𝓣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’)</a:t>
            </a:r>
          </a:p>
          <a:p>
            <a:pPr lvl="1"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Also various factorizations: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ℋ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(±1 ±</a:t>
            </a:r>
            <a:r>
              <a:rPr lang="en-US" sz="2400" b="1" dirty="0" smtClean="0"/>
              <a:t>abcd</a:t>
            </a:r>
            <a:r>
              <a:rPr lang="en-US" sz="2400" dirty="0" smtClean="0"/>
              <a:t>)(</a:t>
            </a:r>
            <a:r>
              <a:rPr lang="en-US" sz="2400" b="1" dirty="0" smtClean="0"/>
              <a:t>ab</a:t>
            </a:r>
            <a:r>
              <a:rPr lang="en-US" sz="2400" dirty="0" smtClean="0"/>
              <a:t> + </a:t>
            </a:r>
            <a:r>
              <a:rPr lang="en-US" sz="2400" b="1" dirty="0" smtClean="0"/>
              <a:t>ac </a:t>
            </a:r>
            <a:r>
              <a:rPr lang="en-US" sz="2400" dirty="0" smtClean="0"/>
              <a:t>+ </a:t>
            </a:r>
            <a:r>
              <a:rPr lang="en-US" sz="2400" b="1" dirty="0" smtClean="0"/>
              <a:t>bc</a:t>
            </a:r>
            <a:r>
              <a:rPr lang="en-US" sz="2400" dirty="0" smtClean="0"/>
              <a:t>)     Time-like mass </a:t>
            </a:r>
            <a:r>
              <a:rPr lang="en-US" sz="2400" dirty="0" smtClean="0"/>
              <a:t>acts on </a:t>
            </a:r>
            <a:r>
              <a:rPr lang="en-US" sz="2400" dirty="0" smtClean="0"/>
              <a:t>Space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ℋ</a:t>
            </a:r>
            <a:r>
              <a:rPr lang="en-US" sz="2400" dirty="0" smtClean="0"/>
              <a:t> = (</a:t>
            </a:r>
            <a:r>
              <a:rPr lang="en-US" sz="2400" b="1" dirty="0" smtClean="0"/>
              <a:t>a</a:t>
            </a:r>
            <a:r>
              <a:rPr lang="en-US" sz="2400" dirty="0" smtClean="0"/>
              <a:t> + </a:t>
            </a:r>
            <a:r>
              <a:rPr lang="en-US" sz="2400" b="1" dirty="0" smtClean="0"/>
              <a:t>b</a:t>
            </a:r>
            <a:r>
              <a:rPr lang="en-US" sz="2400" dirty="0" smtClean="0"/>
              <a:t> – </a:t>
            </a:r>
            <a:r>
              <a:rPr lang="en-US" sz="2400" b="1" dirty="0" smtClean="0"/>
              <a:t>c</a:t>
            </a:r>
            <a:r>
              <a:rPr lang="en-US" sz="2400" dirty="0" smtClean="0"/>
              <a:t>)</a:t>
            </a:r>
            <a:r>
              <a:rPr lang="en-US" sz="2400" b="1" dirty="0" smtClean="0"/>
              <a:t>d  + ab</a:t>
            </a:r>
            <a:r>
              <a:rPr lang="en-US" sz="2400" dirty="0" smtClean="0"/>
              <a:t> + </a:t>
            </a:r>
            <a:r>
              <a:rPr lang="en-US" sz="2400" b="1" dirty="0" smtClean="0"/>
              <a:t>ac</a:t>
            </a:r>
            <a:r>
              <a:rPr lang="en-US" sz="2400" dirty="0" smtClean="0"/>
              <a:t> – </a:t>
            </a:r>
            <a:r>
              <a:rPr lang="en-US" sz="2400" b="1" dirty="0" smtClean="0"/>
              <a:t>bc</a:t>
            </a:r>
            <a:r>
              <a:rPr lang="en-US" sz="2400" dirty="0" smtClean="0"/>
              <a:t>  Light and space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ℋ is its own anti-particle (when using –𝓣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Higgs </a:t>
            </a:r>
            <a:r>
              <a:rPr lang="en-US" sz="2800" dirty="0" smtClean="0">
                <a:latin typeface="Cambria Math"/>
                <a:ea typeface="Cambria Math"/>
              </a:rPr>
              <a:t>ℋ </a:t>
            </a:r>
            <a:r>
              <a:rPr lang="en-US" sz="2800" dirty="0" smtClean="0"/>
              <a:t>and proto-mass </a:t>
            </a:r>
            <a:r>
              <a:rPr lang="en-US" sz="2800" dirty="0" smtClean="0">
                <a:latin typeface="Cambria Math"/>
                <a:ea typeface="Cambria Math"/>
              </a:rPr>
              <a:t>ℳ </a:t>
            </a:r>
            <a:r>
              <a:rPr lang="en-US" sz="2800" dirty="0" smtClean="0"/>
              <a:t>cover even subalgebra: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 Math"/>
                <a:ea typeface="Cambria Math"/>
              </a:rPr>
              <a:t> ℋ</a:t>
            </a:r>
            <a:r>
              <a:rPr lang="en-US" sz="2400" dirty="0" smtClean="0"/>
              <a:t> = {</a:t>
            </a:r>
            <a:r>
              <a:rPr lang="en-US" sz="2400" b="1" dirty="0" smtClean="0"/>
              <a:t>X</a:t>
            </a:r>
            <a:r>
              <a:rPr lang="en-US" sz="2400" dirty="0" smtClean="0"/>
              <a:t> = ± </a:t>
            </a:r>
            <a:r>
              <a:rPr lang="en-US" sz="2400" b="1" dirty="0" smtClean="0"/>
              <a:t>ab </a:t>
            </a:r>
            <a:r>
              <a:rPr lang="en-US" sz="2400" dirty="0" smtClean="0"/>
              <a:t>±</a:t>
            </a:r>
            <a:r>
              <a:rPr lang="en-US" sz="2400" b="1" dirty="0" smtClean="0"/>
              <a:t>ac </a:t>
            </a:r>
            <a:r>
              <a:rPr lang="en-US" sz="2400" dirty="0" smtClean="0"/>
              <a:t>±</a:t>
            </a:r>
            <a:r>
              <a:rPr lang="en-US" sz="2400" b="1" dirty="0" smtClean="0"/>
              <a:t>bc</a:t>
            </a:r>
            <a:r>
              <a:rPr lang="en-US" sz="2400" dirty="0" smtClean="0"/>
              <a:t> ±</a:t>
            </a:r>
            <a:r>
              <a:rPr lang="en-US" sz="2400" b="1" dirty="0" smtClean="0"/>
              <a:t>ad </a:t>
            </a:r>
            <a:r>
              <a:rPr lang="en-US" sz="2400" dirty="0" smtClean="0"/>
              <a:t>±</a:t>
            </a:r>
            <a:r>
              <a:rPr lang="en-US" sz="2400" b="1" dirty="0" smtClean="0"/>
              <a:t>bd </a:t>
            </a:r>
            <a:r>
              <a:rPr lang="en-US" sz="2400" dirty="0" smtClean="0"/>
              <a:t>±</a:t>
            </a:r>
            <a:r>
              <a:rPr lang="en-US" sz="2400" b="1" dirty="0" smtClean="0"/>
              <a:t>cd</a:t>
            </a:r>
            <a:r>
              <a:rPr lang="en-US" sz="2400" dirty="0" smtClean="0"/>
              <a:t> | </a:t>
            </a:r>
            <a:r>
              <a:rPr lang="en-US" sz="2400" b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0} (16)</a:t>
            </a:r>
          </a:p>
          <a:p>
            <a:pPr lvl="2"/>
            <a:r>
              <a:rPr lang="en-US" sz="2400" dirty="0" smtClean="0"/>
              <a:t>     For X = </a:t>
            </a:r>
            <a:r>
              <a:rPr lang="en-US" sz="2400" dirty="0" smtClean="0">
                <a:latin typeface="Cambria Math"/>
                <a:ea typeface="Cambria Math"/>
              </a:rPr>
              <a:t>ℋ</a:t>
            </a:r>
            <a:r>
              <a:rPr lang="en-US" sz="2400" dirty="0" smtClean="0"/>
              <a:t> then </a:t>
            </a:r>
            <a:r>
              <a:rPr lang="en-US" sz="2400" b="1" dirty="0" smtClean="0"/>
              <a:t>X abcd </a:t>
            </a:r>
            <a:r>
              <a:rPr lang="en-US" sz="2400" dirty="0" smtClean="0"/>
              <a:t>=</a:t>
            </a:r>
            <a:r>
              <a:rPr lang="en-US" sz="2400" b="1" dirty="0" smtClean="0"/>
              <a:t> abcd X </a:t>
            </a:r>
            <a:r>
              <a:rPr lang="en-US" sz="2400" dirty="0" smtClean="0"/>
              <a:t>=</a:t>
            </a:r>
            <a:r>
              <a:rPr lang="en-US" sz="2400" b="1" dirty="0" smtClean="0"/>
              <a:t> </a:t>
            </a:r>
            <a:r>
              <a:rPr lang="en-US" sz="2400" dirty="0" smtClean="0"/>
              <a:t>± </a:t>
            </a:r>
            <a:r>
              <a:rPr lang="en-US" sz="2400" b="1" dirty="0" smtClean="0"/>
              <a:t>X</a:t>
            </a:r>
          </a:p>
          <a:p>
            <a:pPr lvl="2"/>
            <a:endParaRPr lang="en-US" sz="12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 Math"/>
                <a:ea typeface="Cambria Math"/>
              </a:rPr>
              <a:t>ℳ </a:t>
            </a:r>
            <a:r>
              <a:rPr lang="en-US" sz="2400" dirty="0" smtClean="0"/>
              <a:t>= {</a:t>
            </a:r>
            <a:r>
              <a:rPr lang="en-US" sz="2400" b="1" dirty="0" smtClean="0"/>
              <a:t>X</a:t>
            </a:r>
            <a:r>
              <a:rPr lang="en-US" sz="2400" dirty="0" smtClean="0"/>
              <a:t> = ±</a:t>
            </a:r>
            <a:r>
              <a:rPr lang="en-US" sz="2400" b="1" dirty="0" smtClean="0"/>
              <a:t>ab </a:t>
            </a:r>
            <a:r>
              <a:rPr lang="en-US" sz="2400" dirty="0" smtClean="0"/>
              <a:t>±</a:t>
            </a:r>
            <a:r>
              <a:rPr lang="en-US" sz="2400" b="1" dirty="0" smtClean="0"/>
              <a:t>ac </a:t>
            </a:r>
            <a:r>
              <a:rPr lang="en-US" sz="2400" dirty="0" smtClean="0"/>
              <a:t>±</a:t>
            </a:r>
            <a:r>
              <a:rPr lang="en-US" sz="2400" b="1" dirty="0" smtClean="0"/>
              <a:t>bc</a:t>
            </a:r>
            <a:r>
              <a:rPr lang="en-US" sz="2400" dirty="0" smtClean="0"/>
              <a:t> ±</a:t>
            </a:r>
            <a:r>
              <a:rPr lang="en-US" sz="2400" b="1" dirty="0" smtClean="0"/>
              <a:t>ad </a:t>
            </a:r>
            <a:r>
              <a:rPr lang="en-US" sz="2400" dirty="0" smtClean="0"/>
              <a:t>±</a:t>
            </a:r>
            <a:r>
              <a:rPr lang="en-US" sz="2400" b="1" dirty="0" smtClean="0"/>
              <a:t>bd </a:t>
            </a:r>
            <a:r>
              <a:rPr lang="en-US" sz="2400" dirty="0" smtClean="0"/>
              <a:t>±</a:t>
            </a:r>
            <a:r>
              <a:rPr lang="en-US" sz="2400" b="1" dirty="0" smtClean="0"/>
              <a:t>cd</a:t>
            </a:r>
            <a:r>
              <a:rPr lang="en-US" sz="2400" dirty="0" smtClean="0"/>
              <a:t> | </a:t>
            </a:r>
            <a:r>
              <a:rPr lang="en-US" sz="2400" b="1" dirty="0" smtClean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±</a:t>
            </a:r>
            <a:r>
              <a:rPr lang="en-US" sz="2400" b="1" dirty="0" smtClean="0"/>
              <a:t>abcd</a:t>
            </a:r>
            <a:r>
              <a:rPr lang="en-US" sz="2400" dirty="0" smtClean="0"/>
              <a:t>} (48)</a:t>
            </a:r>
          </a:p>
          <a:p>
            <a:pPr lvl="2"/>
            <a:r>
              <a:rPr lang="en-US" sz="2400" dirty="0" smtClean="0"/>
              <a:t>      For X = </a:t>
            </a:r>
            <a:r>
              <a:rPr lang="en-US" sz="2400" dirty="0" smtClean="0">
                <a:latin typeface="Cambria Math"/>
                <a:ea typeface="Cambria Math"/>
              </a:rPr>
              <a:t>ℳ</a:t>
            </a:r>
            <a:r>
              <a:rPr lang="en-US" sz="2400" dirty="0" smtClean="0"/>
              <a:t> then only </a:t>
            </a:r>
            <a:r>
              <a:rPr lang="en-US" sz="2400" b="1" dirty="0" smtClean="0"/>
              <a:t>X abcd </a:t>
            </a:r>
            <a:r>
              <a:rPr lang="en-US" sz="2400" dirty="0" smtClean="0"/>
              <a:t>=</a:t>
            </a:r>
            <a:r>
              <a:rPr lang="en-US" sz="2400" b="1" dirty="0" smtClean="0"/>
              <a:t> abcd X</a:t>
            </a:r>
          </a:p>
          <a:p>
            <a:pPr lvl="1"/>
            <a:r>
              <a:rPr lang="en-US" sz="2400" b="1" dirty="0" smtClean="0"/>
              <a:t>	      </a:t>
            </a:r>
            <a:r>
              <a:rPr lang="en-US" sz="2400" dirty="0" smtClean="0"/>
              <a:t>sig ((4, 6, 6), 6) = 32 and sig ((0, 6, 10), 6) = 16</a:t>
            </a:r>
            <a:endParaRPr lang="en-US" sz="2400" dirty="0"/>
          </a:p>
        </p:txBody>
      </p:sp>
      <p:sp>
        <p:nvSpPr>
          <p:cNvPr id="5" name="5-Point Star 4"/>
          <p:cNvSpPr/>
          <p:nvPr/>
        </p:nvSpPr>
        <p:spPr>
          <a:xfrm>
            <a:off x="7409982" y="4624122"/>
            <a:ext cx="584617" cy="5546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463908" y="5887872"/>
            <a:ext cx="584617" cy="5546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2335" y="3786241"/>
          <a:ext cx="54013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18"/>
                <a:gridCol w="1717675"/>
                <a:gridCol w="2345881"/>
              </a:tblGrid>
              <a:tr h="331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r>
                        <a:rPr lang="en-US" dirty="0" smtClean="0"/>
                        <a:t>Magic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wx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yz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y</a:t>
                      </a:r>
                      <a:r>
                        <a:rPr lang="en-US" dirty="0" smtClean="0"/>
                        <a:t> + </a:t>
                      </a:r>
                      <a:r>
                        <a:rPr lang="en-US" b="1" dirty="0" smtClean="0"/>
                        <a:t>wxz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+ </a:t>
                      </a:r>
                      <a:r>
                        <a:rPr lang="en-US" b="1" dirty="0" smtClean="0"/>
                        <a:t>wz</a:t>
                      </a:r>
                      <a:r>
                        <a:rPr lang="pt-BR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pt-BR" dirty="0" smtClean="0"/>
                        <a:t> </a:t>
                      </a:r>
                      <a:r>
                        <a:rPr lang="en-US" b="1" dirty="0" smtClean="0"/>
                        <a:t>xy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+ </a:t>
                      </a:r>
                      <a:r>
                        <a:rPr lang="en-US" b="1" dirty="0" smtClean="0"/>
                        <a:t>w</a:t>
                      </a:r>
                      <a:r>
                        <a:rPr lang="pt-BR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pt-BR" dirty="0" smtClean="0"/>
                        <a:t> </a:t>
                      </a:r>
                      <a:r>
                        <a:rPr lang="en-US" b="1" dirty="0" smtClean="0"/>
                        <a:t>xyz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pt-BR" dirty="0" smtClean="0"/>
                        <a:t> </a:t>
                      </a:r>
                      <a:r>
                        <a:rPr lang="en-US" b="1" dirty="0" smtClean="0"/>
                        <a:t>wy</a:t>
                      </a:r>
                      <a:r>
                        <a:rPr lang="pt-BR" b="0" baseline="0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pt-BR" dirty="0" smtClean="0"/>
                        <a:t> </a:t>
                      </a:r>
                      <a:r>
                        <a:rPr lang="en-US" b="1" dirty="0" smtClean="0"/>
                        <a:t>xz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pt-BR" dirty="0" smtClean="0"/>
                        <a:t> </a:t>
                      </a:r>
                      <a:r>
                        <a:rPr lang="en-US" b="1" dirty="0" smtClean="0"/>
                        <a:t>x</a:t>
                      </a:r>
                      <a:r>
                        <a:rPr lang="pt-BR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pt-BR" dirty="0" smtClean="0"/>
                        <a:t> </a:t>
                      </a:r>
                      <a:r>
                        <a:rPr lang="en-US" b="1" dirty="0" smtClean="0"/>
                        <a:t>wyz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pt-BR" dirty="0" smtClean="0"/>
                        <a:t> </a:t>
                      </a:r>
                      <a:r>
                        <a:rPr lang="en-US" b="1" dirty="0" smtClean="0"/>
                        <a:t>wz</a:t>
                      </a:r>
                      <a:r>
                        <a:rPr lang="pt-BR" dirty="0" smtClean="0"/>
                        <a:t> + </a:t>
                      </a:r>
                      <a:r>
                        <a:rPr lang="en-US" b="1" dirty="0" smtClean="0"/>
                        <a:t>xy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pt-BR" dirty="0" smtClean="0"/>
                        <a:t> </a:t>
                      </a:r>
                      <a:r>
                        <a:rPr lang="en-US" b="1" dirty="0" smtClean="0"/>
                        <a:t>w</a:t>
                      </a:r>
                      <a:r>
                        <a:rPr lang="pt-BR" dirty="0" smtClean="0"/>
                        <a:t> + </a:t>
                      </a:r>
                      <a:r>
                        <a:rPr lang="en-US" b="1" dirty="0" smtClean="0"/>
                        <a:t>xyz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+ </a:t>
                      </a:r>
                      <a:r>
                        <a:rPr lang="en-US" b="1" dirty="0" smtClean="0"/>
                        <a:t>wy</a:t>
                      </a:r>
                      <a:r>
                        <a:rPr lang="pt-BR" dirty="0" smtClean="0"/>
                        <a:t> + </a:t>
                      </a:r>
                      <a:r>
                        <a:rPr lang="en-US" b="1" dirty="0" smtClean="0"/>
                        <a:t>xz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+ </a:t>
                      </a:r>
                      <a:r>
                        <a:rPr lang="en-US" b="1" dirty="0" smtClean="0"/>
                        <a:t>x</a:t>
                      </a:r>
                      <a:r>
                        <a:rPr lang="pt-BR" dirty="0" smtClean="0"/>
                        <a:t> + </a:t>
                      </a:r>
                      <a:r>
                        <a:rPr lang="en-US" b="1" dirty="0" smtClean="0"/>
                        <a:t>wyz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3730" name="Picture 2" descr="http://www.nrao.edu/images/darkMatterPie250.jpg"/>
          <p:cNvPicPr>
            <a:picLocks noChangeAspect="1" noChangeArrowheads="1"/>
          </p:cNvPicPr>
          <p:nvPr/>
        </p:nvPicPr>
        <p:blipFill>
          <a:blip r:embed="rId2" cstate="print"/>
          <a:srcRect t="5456" b="3163"/>
          <a:stretch>
            <a:fillRect/>
          </a:stretch>
        </p:blipFill>
        <p:spPr bwMode="auto">
          <a:xfrm>
            <a:off x="6274190" y="2616590"/>
            <a:ext cx="2785402" cy="26165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096962"/>
          </a:xfrm>
        </p:spPr>
        <p:txBody>
          <a:bodyPr/>
          <a:lstStyle/>
          <a:p>
            <a:r>
              <a:rPr lang="en-US" dirty="0" smtClean="0"/>
              <a:t>Dark Bosons are also Entangled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3359" y="1667053"/>
          <a:ext cx="540137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18"/>
                <a:gridCol w="1717675"/>
                <a:gridCol w="2345881"/>
              </a:tblGrid>
              <a:tr h="356384">
                <a:tc>
                  <a:txBody>
                    <a:bodyPr/>
                    <a:lstStyle/>
                    <a:p>
                      <a:r>
                        <a:rPr lang="en-US" dirty="0" smtClean="0"/>
                        <a:t>State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Entangled</a:t>
                      </a:r>
                      <a:r>
                        <a:rPr lang="en-US" baseline="0" dirty="0" smtClean="0"/>
                        <a:t>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𝓓</a:t>
                      </a:r>
                      <a:r>
                        <a:rPr lang="en-US" sz="1800" baseline="-25000" dirty="0" smtClean="0"/>
                        <a:t>B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dirty="0" smtClean="0"/>
                        <a:t> = State * (</a:t>
                      </a:r>
                      <a:r>
                        <a:rPr lang="en-US" b="1" dirty="0" err="1" smtClean="0"/>
                        <a:t>wxy</a:t>
                      </a:r>
                      <a:r>
                        <a:rPr lang="en-US" dirty="0" smtClean="0"/>
                        <a:t>)†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r>
                        <a:rPr lang="en-US" dirty="0" smtClean="0"/>
                        <a:t>Bell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wx</a:t>
                      </a:r>
                      <a:r>
                        <a:rPr lang="en-US" dirty="0" smtClean="0"/>
                        <a:t> + </a:t>
                      </a:r>
                      <a:r>
                        <a:rPr lang="en-US" b="1" dirty="0" smtClean="0"/>
                        <a:t>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y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wxz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r>
                        <a:rPr lang="en-US" dirty="0" smtClean="0"/>
                        <a:t>B0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wy</a:t>
                      </a:r>
                      <a:r>
                        <a:rPr lang="en-US" dirty="0" smtClean="0"/>
                        <a:t> + </a:t>
                      </a:r>
                      <a:r>
                        <a:rPr lang="en-US" b="1" dirty="0" smtClean="0"/>
                        <a:t>xz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 + </a:t>
                      </a:r>
                      <a:r>
                        <a:rPr lang="en-US" b="1" dirty="0" smtClean="0"/>
                        <a:t>wyz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wz</a:t>
                      </a:r>
                      <a:r>
                        <a:rPr lang="en-US" dirty="0" smtClean="0"/>
                        <a:t> + </a:t>
                      </a:r>
                      <a:r>
                        <a:rPr lang="en-US" b="1" dirty="0" smtClean="0"/>
                        <a:t>xy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w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xyz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wy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xz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x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b="1" dirty="0" smtClean="0"/>
                        <a:t>wyz</a:t>
                      </a:r>
                      <a:endParaRPr lang="en-US" dirty="0"/>
                    </a:p>
                  </a:txBody>
                  <a:tcPr/>
                </a:tc>
              </a:tr>
              <a:tr h="331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wz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–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xy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b="1" dirty="0" smtClean="0"/>
                        <a:t>w</a:t>
                      </a:r>
                      <a:r>
                        <a:rPr lang="en-US" dirty="0" smtClean="0"/>
                        <a:t> + </a:t>
                      </a:r>
                      <a:r>
                        <a:rPr lang="en-US" b="1" dirty="0" smtClean="0"/>
                        <a:t>xyz</a:t>
                      </a:r>
                      <a:endParaRPr lang="en-US" dirty="0"/>
                    </a:p>
                  </a:txBody>
                  <a:tcPr/>
                </a:tc>
              </a:tr>
              <a:tr h="217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9311" y="6030194"/>
            <a:ext cx="5049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† Results are dark bosons 𝓓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where (𝓓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 and are entangled since 𝓓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are not separable.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8389" y="1146629"/>
            <a:ext cx="645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err="1" smtClean="0"/>
              <a:t>wx</a:t>
            </a:r>
            <a:r>
              <a:rPr lang="en-US" sz="2000" dirty="0" err="1" smtClean="0"/>
              <a:t>+</a:t>
            </a:r>
            <a:r>
              <a:rPr lang="en-US" sz="2000" b="1" dirty="0" err="1" smtClean="0"/>
              <a:t>yz</a:t>
            </a:r>
            <a:r>
              <a:rPr lang="en-US" sz="2000" dirty="0" smtClean="0"/>
              <a:t>)(</a:t>
            </a:r>
            <a:r>
              <a:rPr lang="en-US" sz="2000" b="1" dirty="0" smtClean="0"/>
              <a:t>xyz</a:t>
            </a:r>
            <a:r>
              <a:rPr lang="en-US" sz="2000" dirty="0" smtClean="0"/>
              <a:t>) = (–</a:t>
            </a:r>
            <a:r>
              <a:rPr lang="en-US" sz="2000" b="1" dirty="0" err="1" smtClean="0"/>
              <a:t>x</a:t>
            </a:r>
            <a:r>
              <a:rPr lang="en-US" sz="2000" dirty="0" err="1" smtClean="0"/>
              <a:t>+</a:t>
            </a:r>
            <a:r>
              <a:rPr lang="en-US" sz="2000" b="1" dirty="0" err="1" smtClean="0"/>
              <a:t>wyz</a:t>
            </a:r>
            <a:r>
              <a:rPr lang="en-US" sz="2000" dirty="0" smtClean="0"/>
              <a:t>) and also (</a:t>
            </a:r>
            <a:r>
              <a:rPr lang="en-US" sz="2000" b="1" dirty="0" err="1" smtClean="0"/>
              <a:t>w</a:t>
            </a:r>
            <a:r>
              <a:rPr lang="en-US" sz="2000" dirty="0" err="1" smtClean="0"/>
              <a:t>+</a:t>
            </a:r>
            <a:r>
              <a:rPr lang="en-US" sz="2000" b="1" dirty="0" err="1" smtClean="0"/>
              <a:t>xyz</a:t>
            </a:r>
            <a:r>
              <a:rPr lang="en-US" sz="2000" dirty="0" smtClean="0"/>
              <a:t>)(</a:t>
            </a:r>
            <a:r>
              <a:rPr lang="en-US" sz="2000" b="1" dirty="0" err="1" smtClean="0"/>
              <a:t>wxy</a:t>
            </a:r>
            <a:r>
              <a:rPr lang="en-US" sz="2000" dirty="0" smtClean="0"/>
              <a:t>) = (</a:t>
            </a:r>
            <a:r>
              <a:rPr lang="en-US" sz="2000" b="1" dirty="0" err="1" smtClean="0"/>
              <a:t>wz</a:t>
            </a:r>
            <a:r>
              <a:rPr lang="en-US" sz="2000" dirty="0" err="1" smtClean="0"/>
              <a:t>+</a:t>
            </a:r>
            <a:r>
              <a:rPr lang="en-US" sz="2000" b="1" dirty="0" err="1" smtClean="0"/>
              <a:t>xy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5-Point Star 7"/>
          <p:cNvSpPr/>
          <p:nvPr/>
        </p:nvSpPr>
        <p:spPr>
          <a:xfrm>
            <a:off x="5593184" y="6071767"/>
            <a:ext cx="584617" cy="5546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85544" y="1425355"/>
            <a:ext cx="963034" cy="1303778"/>
            <a:chOff x="7118638" y="4413847"/>
            <a:chExt cx="1447860" cy="1488120"/>
          </a:xfrm>
        </p:grpSpPr>
        <p:sp>
          <p:nvSpPr>
            <p:cNvPr id="13" name="Rectangle 1043"/>
            <p:cNvSpPr>
              <a:spLocks noChangeArrowheads="1"/>
            </p:cNvSpPr>
            <p:nvPr/>
          </p:nvSpPr>
          <p:spPr bwMode="auto">
            <a:xfrm>
              <a:off x="8040532" y="4917311"/>
              <a:ext cx="525966" cy="98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>
                  <a:cs typeface="Arial" charset="0"/>
                </a:rPr>
                <a:t>-</a:t>
              </a:r>
            </a:p>
          </p:txBody>
        </p:sp>
        <p:sp>
          <p:nvSpPr>
            <p:cNvPr id="15" name="Text Box 1046"/>
            <p:cNvSpPr txBox="1">
              <a:spLocks noChangeArrowheads="1"/>
            </p:cNvSpPr>
            <p:nvPr/>
          </p:nvSpPr>
          <p:spPr bwMode="auto">
            <a:xfrm>
              <a:off x="7118638" y="4413847"/>
              <a:ext cx="635628" cy="77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Arial" charset="0"/>
                </a:rPr>
                <a:t>+</a:t>
              </a:r>
              <a:endParaRPr lang="en-US" sz="2400" dirty="0"/>
            </a:p>
          </p:txBody>
        </p:sp>
        <p:sp>
          <p:nvSpPr>
            <p:cNvPr id="16" name="Line 1042"/>
            <p:cNvSpPr>
              <a:spLocks noChangeShapeType="1"/>
            </p:cNvSpPr>
            <p:nvPr/>
          </p:nvSpPr>
          <p:spPr bwMode="auto">
            <a:xfrm flipV="1">
              <a:off x="7132997" y="5507077"/>
              <a:ext cx="11187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45"/>
            <p:cNvSpPr>
              <a:spLocks noChangeShapeType="1"/>
            </p:cNvSpPr>
            <p:nvPr/>
          </p:nvSpPr>
          <p:spPr bwMode="auto">
            <a:xfrm rot="5400000" flipV="1">
              <a:off x="6674357" y="5159776"/>
              <a:ext cx="9580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42"/>
            <p:cNvSpPr>
              <a:spLocks noChangeShapeType="1"/>
            </p:cNvSpPr>
            <p:nvPr/>
          </p:nvSpPr>
          <p:spPr bwMode="auto">
            <a:xfrm flipV="1">
              <a:off x="7137917" y="5630899"/>
              <a:ext cx="11187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42"/>
            <p:cNvSpPr>
              <a:spLocks noChangeShapeType="1"/>
            </p:cNvSpPr>
            <p:nvPr/>
          </p:nvSpPr>
          <p:spPr bwMode="auto">
            <a:xfrm flipV="1">
              <a:off x="7132997" y="5383253"/>
              <a:ext cx="11187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63022" y="1453338"/>
            <a:ext cx="855417" cy="1081190"/>
            <a:chOff x="4386263" y="5784832"/>
            <a:chExt cx="688247" cy="827208"/>
          </a:xfrm>
        </p:grpSpPr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 flipV="1">
              <a:off x="4395014" y="6428489"/>
              <a:ext cx="5539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043"/>
            <p:cNvSpPr>
              <a:spLocks noChangeArrowheads="1"/>
            </p:cNvSpPr>
            <p:nvPr/>
          </p:nvSpPr>
          <p:spPr bwMode="auto">
            <a:xfrm>
              <a:off x="4809667" y="6027265"/>
              <a:ext cx="2648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>
                  <a:cs typeface="Arial" charset="0"/>
                </a:rPr>
                <a:t>-</a:t>
              </a:r>
            </a:p>
          </p:txBody>
        </p:sp>
        <p:sp>
          <p:nvSpPr>
            <p:cNvPr id="24" name="Line 1045"/>
            <p:cNvSpPr>
              <a:spLocks noChangeShapeType="1"/>
            </p:cNvSpPr>
            <p:nvPr/>
          </p:nvSpPr>
          <p:spPr bwMode="auto">
            <a:xfrm rot="5400000" flipV="1">
              <a:off x="4251690" y="6283176"/>
              <a:ext cx="526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046"/>
            <p:cNvSpPr txBox="1">
              <a:spLocks noChangeArrowheads="1"/>
            </p:cNvSpPr>
            <p:nvPr/>
          </p:nvSpPr>
          <p:spPr bwMode="auto">
            <a:xfrm>
              <a:off x="4448578" y="5784832"/>
              <a:ext cx="320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Arial" charset="0"/>
                </a:rPr>
                <a:t>+</a:t>
              </a:r>
              <a:endParaRPr lang="en-US" sz="2400" dirty="0"/>
            </a:p>
          </p:txBody>
        </p:sp>
        <p:sp>
          <p:nvSpPr>
            <p:cNvPr id="26" name="Line 1042"/>
            <p:cNvSpPr>
              <a:spLocks noChangeShapeType="1"/>
            </p:cNvSpPr>
            <p:nvPr/>
          </p:nvSpPr>
          <p:spPr bwMode="auto">
            <a:xfrm flipV="1">
              <a:off x="4386263" y="6536185"/>
              <a:ext cx="563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45"/>
            <p:cNvSpPr>
              <a:spLocks noChangeShapeType="1"/>
            </p:cNvSpPr>
            <p:nvPr/>
          </p:nvSpPr>
          <p:spPr bwMode="auto">
            <a:xfrm rot="5400000" flipV="1">
              <a:off x="4134577" y="6286457"/>
              <a:ext cx="5334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" name="Curved Connector 27"/>
          <p:cNvCxnSpPr/>
          <p:nvPr/>
        </p:nvCxnSpPr>
        <p:spPr>
          <a:xfrm rot="10800000" flipH="1" flipV="1">
            <a:off x="7281832" y="1743589"/>
            <a:ext cx="485775" cy="342900"/>
          </a:xfrm>
          <a:prstGeom prst="curvedConnector3">
            <a:avLst>
              <a:gd name="adj1" fmla="val 50000"/>
            </a:avLst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63373" y="5327248"/>
            <a:ext cx="27118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Quarks: ± </a:t>
            </a:r>
            <a:r>
              <a:rPr lang="en-US" b="1" dirty="0" smtClean="0"/>
              <a:t>w</a:t>
            </a:r>
            <a:r>
              <a:rPr lang="en-US" dirty="0" smtClean="0"/>
              <a:t> ± </a:t>
            </a:r>
            <a:r>
              <a:rPr lang="en-US" b="1" dirty="0" smtClean="0"/>
              <a:t>xy</a:t>
            </a:r>
            <a:endParaRPr lang="en-US" dirty="0" smtClean="0"/>
          </a:p>
          <a:p>
            <a:r>
              <a:rPr lang="en-US" dirty="0" smtClean="0"/>
              <a:t>Dark bosons: ±</a:t>
            </a:r>
            <a:r>
              <a:rPr lang="pt-BR" dirty="0" smtClean="0"/>
              <a:t> </a:t>
            </a:r>
            <a:r>
              <a:rPr lang="en-US" b="1" dirty="0" smtClean="0"/>
              <a:t>w</a:t>
            </a:r>
            <a:r>
              <a:rPr lang="pt-BR" dirty="0" smtClean="0"/>
              <a:t> </a:t>
            </a:r>
            <a:r>
              <a:rPr lang="en-US" dirty="0" smtClean="0"/>
              <a:t>±</a:t>
            </a:r>
            <a:r>
              <a:rPr lang="pt-BR" dirty="0" smtClean="0"/>
              <a:t> </a:t>
            </a:r>
            <a:r>
              <a:rPr lang="en-US" b="1" dirty="0" smtClean="0"/>
              <a:t>xyz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58"/>
            <a:ext cx="7391400" cy="1096962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Are you curious about the Higgs boson that captured everyone's attention last year? This talk discusses a new model of the Higgs Boson based entirely on quantum entanglement's Bell and Magic states (see </a:t>
            </a:r>
            <a:r>
              <a:rPr lang="en-US" sz="1600" dirty="0" smtClean="0">
                <a:hlinkClick r:id="rId2"/>
              </a:rPr>
              <a:t>www.TauQuernions.org</a:t>
            </a:r>
            <a:r>
              <a:rPr lang="en-US" sz="1600" dirty="0" smtClean="0"/>
              <a:t>). I will introduce and discuss: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How entanglement originates from quantum computing (qubits are NOT part of the Standard Model),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The nature of quantum non-locality for ebits (many things acting non-locally as one),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Why entanglement is irreversible (due to information erasure),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How entanglement becomes the basis for 3+1d space itself (TauQuernions are entangled Quaternions),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How the entangled TauQuernions form the Higgs.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Additionally, we predict "dark bosons" (3D rotations of TauQuernions ) that combine to form 4 variants of dark matter. We also predict two Higgs decay forms using our novel state classification system.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During the talk, I will demonstrate the custom Python-based symbolic math tools we developed. These tools allowed an information-theoretic analysis over all the states of our finite and discrete algebras (Geometric Algebra), leading ultimately to a novel entropically-driven Bit Bang model of the universe.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This presentation is intended for an audience of non-technical, CS, EE and Physics personnel. So everyone curious about the informational nature of entanglement, the Higgs and dark matter is welcome. This presentation is being recorded and will be available on YouTube.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096962"/>
          </a:xfrm>
        </p:spPr>
        <p:txBody>
          <a:bodyPr/>
          <a:lstStyle/>
          <a:p>
            <a:r>
              <a:rPr lang="en-US" dirty="0" smtClean="0"/>
              <a:t>Dark Matter 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Entangled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866" y="1323277"/>
            <a:ext cx="86421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Define set 𝓓 as sum of 4 dark bosons (count 256) :</a:t>
            </a:r>
          </a:p>
          <a:p>
            <a:pPr>
              <a:buNone/>
            </a:pPr>
            <a:r>
              <a:rPr lang="en-US" sz="2400" dirty="0" smtClean="0"/>
              <a:t>𝓓 = {(±</a:t>
            </a:r>
            <a:r>
              <a:rPr lang="en-US" sz="2400" b="1" dirty="0" smtClean="0"/>
              <a:t>w</a:t>
            </a:r>
            <a:r>
              <a:rPr lang="en-US" sz="2400" dirty="0" smtClean="0"/>
              <a:t> ±</a:t>
            </a:r>
            <a:r>
              <a:rPr lang="en-US" sz="2400" b="1" dirty="0" smtClean="0"/>
              <a:t>xyz</a:t>
            </a:r>
            <a:r>
              <a:rPr lang="en-US" sz="2400" dirty="0" smtClean="0"/>
              <a:t>) + (±</a:t>
            </a:r>
            <a:r>
              <a:rPr lang="en-US" sz="2400" b="1" dirty="0" smtClean="0"/>
              <a:t>x</a:t>
            </a:r>
            <a:r>
              <a:rPr lang="en-US" sz="2400" dirty="0" smtClean="0"/>
              <a:t> ±</a:t>
            </a:r>
            <a:r>
              <a:rPr lang="en-US" sz="2400" b="1" dirty="0" smtClean="0"/>
              <a:t>wyz</a:t>
            </a:r>
            <a:r>
              <a:rPr lang="en-US" sz="2400" dirty="0" smtClean="0"/>
              <a:t>) + (±</a:t>
            </a:r>
            <a:r>
              <a:rPr lang="en-US" sz="2400" b="1" dirty="0" smtClean="0"/>
              <a:t>y</a:t>
            </a:r>
            <a:r>
              <a:rPr lang="en-US" sz="2400" dirty="0" smtClean="0"/>
              <a:t> ±</a:t>
            </a:r>
            <a:r>
              <a:rPr lang="en-US" sz="2400" b="1" dirty="0" smtClean="0"/>
              <a:t>wxz</a:t>
            </a:r>
            <a:r>
              <a:rPr lang="en-US" sz="2400" dirty="0" smtClean="0"/>
              <a:t>) + (±</a:t>
            </a:r>
            <a:r>
              <a:rPr lang="en-US" sz="2400" b="1" dirty="0" smtClean="0"/>
              <a:t>z</a:t>
            </a:r>
            <a:r>
              <a:rPr lang="en-US" sz="2400" dirty="0" smtClean="0"/>
              <a:t> ±</a:t>
            </a:r>
            <a:r>
              <a:rPr lang="en-US" sz="2400" b="1" dirty="0" err="1" smtClean="0"/>
              <a:t>wxy</a:t>
            </a:r>
            <a:r>
              <a:rPr lang="en-US" sz="2400" dirty="0" smtClean="0"/>
              <a:t>)}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where 𝓓 is the largest </a:t>
            </a:r>
            <a:r>
              <a:rPr lang="en-US" sz="2400" i="1" dirty="0" smtClean="0">
                <a:solidFill>
                  <a:srgbClr val="FF0000"/>
                </a:solidFill>
              </a:rPr>
              <a:t>odd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sub-algebra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</a:t>
            </a:r>
            <a:r>
              <a:rPr lang="en-US" sz="2400" dirty="0" smtClean="0">
                <a:latin typeface="Cambria Math"/>
                <a:ea typeface="Cambria Math"/>
              </a:rPr>
              <a:t>𝔾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and </a:t>
            </a:r>
          </a:p>
          <a:p>
            <a:r>
              <a:rPr lang="en-US" sz="2400" dirty="0" smtClean="0"/>
              <a:t>rotations {</a:t>
            </a:r>
            <a:r>
              <a:rPr lang="en-US" sz="2400" b="1" dirty="0" smtClean="0"/>
              <a:t>xyz</a:t>
            </a:r>
            <a:r>
              <a:rPr lang="en-US" sz="2400" dirty="0" smtClean="0"/>
              <a:t> 𝓓} = {–1 + </a:t>
            </a:r>
            <a:r>
              <a:rPr lang="en-US" sz="2400" b="1" dirty="0" smtClean="0"/>
              <a:t>wxyz</a:t>
            </a:r>
            <a:r>
              <a:rPr lang="en-US" sz="2400" dirty="0" smtClean="0"/>
              <a:t> + </a:t>
            </a:r>
            <a:r>
              <a:rPr lang="en-US" sz="2400" dirty="0" smtClean="0">
                <a:latin typeface="Cambria Math"/>
                <a:ea typeface="Cambria Math"/>
              </a:rPr>
              <a:t>ℋ</a:t>
            </a:r>
            <a:r>
              <a:rPr lang="en-US" sz="2400" dirty="0" smtClean="0"/>
              <a:t> ⋃ </a:t>
            </a:r>
            <a:r>
              <a:rPr lang="en-US" sz="2400" dirty="0" smtClean="0">
                <a:latin typeface="Cambria Math"/>
                <a:ea typeface="Cambria Math"/>
              </a:rPr>
              <a:t>ℳ</a:t>
            </a:r>
            <a:r>
              <a:rPr lang="en-US" sz="2400" dirty="0" smtClean="0"/>
              <a:t>}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elements of 𝓓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form three (four) subsets:</a:t>
            </a:r>
          </a:p>
          <a:p>
            <a:pPr>
              <a:buNone/>
            </a:pPr>
            <a:r>
              <a:rPr lang="en-US" sz="2400" dirty="0" smtClean="0"/>
              <a:t>𝓓</a:t>
            </a:r>
            <a:r>
              <a:rPr lang="en-US" sz="2400" baseline="-25000" dirty="0" smtClean="0"/>
              <a:t>q</a:t>
            </a:r>
            <a:r>
              <a:rPr lang="en-US" sz="2400" dirty="0" smtClean="0"/>
              <a:t> = {𝓓 </a:t>
            </a:r>
            <a:r>
              <a:rPr lang="az-Cyrl-AZ" sz="2400" dirty="0" smtClean="0">
                <a:latin typeface="Cambria Math"/>
                <a:ea typeface="Cambria Math"/>
              </a:rPr>
              <a:t>Є</a:t>
            </a:r>
            <a:r>
              <a:rPr lang="en-US" sz="2400" dirty="0" smtClean="0"/>
              <a:t> D| D</a:t>
            </a:r>
            <a:r>
              <a:rPr lang="en-US" sz="2400" baseline="30000" dirty="0" smtClean="0"/>
              <a:t>2</a:t>
            </a:r>
            <a:r>
              <a:rPr lang="en-US" sz="2400" b="1" dirty="0" smtClean="0"/>
              <a:t> = xy</a:t>
            </a:r>
            <a:r>
              <a:rPr lang="en-US" sz="2400" dirty="0" smtClean="0"/>
              <a:t> + </a:t>
            </a:r>
            <a:r>
              <a:rPr lang="en-US" sz="2400" b="1" dirty="0" smtClean="0"/>
              <a:t>xz</a:t>
            </a:r>
            <a:r>
              <a:rPr lang="en-US" sz="2400" dirty="0" smtClean="0"/>
              <a:t> + </a:t>
            </a:r>
            <a:r>
              <a:rPr lang="en-US" sz="2400" b="1" dirty="0" smtClean="0"/>
              <a:t>yz</a:t>
            </a:r>
            <a:r>
              <a:rPr lang="en-US" sz="2400" dirty="0" smtClean="0"/>
              <a:t>} (count 128, sig ((2, 7, 7), 8), 6.87 bits)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𝓓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{𝓓 </a:t>
            </a:r>
            <a:r>
              <a:rPr lang="az-Cyrl-AZ" sz="2400" dirty="0" smtClean="0">
                <a:latin typeface="Cambria Math"/>
                <a:ea typeface="Cambria Math"/>
              </a:rPr>
              <a:t>Є</a:t>
            </a:r>
            <a:r>
              <a:rPr lang="en-US" sz="2400" dirty="0" smtClean="0"/>
              <a:t> D| D</a:t>
            </a:r>
            <a:r>
              <a:rPr lang="en-US" sz="2400" baseline="30000" dirty="0" smtClean="0"/>
              <a:t>2</a:t>
            </a:r>
            <a:r>
              <a:rPr lang="en-US" sz="2400" b="1" dirty="0" smtClean="0"/>
              <a:t> = </a:t>
            </a:r>
            <a:r>
              <a:rPr lang="en-US" sz="2400" dirty="0" smtClean="0"/>
              <a:t>0}  (</a:t>
            </a:r>
            <a:r>
              <a:rPr lang="en-US" sz="2400" dirty="0" smtClean="0">
                <a:solidFill>
                  <a:srgbClr val="FF0000"/>
                </a:solidFill>
              </a:rPr>
              <a:t>Bosons</a:t>
            </a:r>
            <a:r>
              <a:rPr lang="en-US" sz="2400" dirty="0" smtClean="0"/>
              <a:t>) (count 32,    sig ((4, 4, 8), 8), 5.53 bits)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𝓓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= {𝓓 </a:t>
            </a:r>
            <a:r>
              <a:rPr lang="az-Cyrl-AZ" sz="2400" dirty="0" smtClean="0">
                <a:latin typeface="Cambria Math"/>
                <a:ea typeface="Cambria Math"/>
              </a:rPr>
              <a:t>Є</a:t>
            </a:r>
            <a:r>
              <a:rPr lang="en-US" sz="2400" dirty="0" smtClean="0"/>
              <a:t> D| D</a:t>
            </a:r>
            <a:r>
              <a:rPr lang="en-US" sz="2400" baseline="30000" dirty="0" smtClean="0"/>
              <a:t>2</a:t>
            </a:r>
            <a:r>
              <a:rPr lang="en-US" sz="2400" b="1" dirty="0" smtClean="0"/>
              <a:t> = </a:t>
            </a:r>
            <a:r>
              <a:rPr lang="en-US" sz="2400" dirty="0" smtClean="0"/>
              <a:t>(</a:t>
            </a:r>
            <a:r>
              <a:rPr lang="en-US" sz="2400" b="1" dirty="0" smtClean="0"/>
              <a:t>w </a:t>
            </a:r>
            <a:r>
              <a:rPr lang="en-US" sz="2400" dirty="0" smtClean="0"/>
              <a:t>+</a:t>
            </a:r>
            <a:r>
              <a:rPr lang="en-US" sz="2400" b="1" dirty="0" smtClean="0"/>
              <a:t> x</a:t>
            </a:r>
            <a:r>
              <a:rPr lang="en-US" sz="2400" dirty="0" smtClean="0"/>
              <a:t>)(</a:t>
            </a:r>
            <a:r>
              <a:rPr lang="en-US" sz="2400" b="1" dirty="0" smtClean="0"/>
              <a:t>y </a:t>
            </a:r>
            <a:r>
              <a:rPr lang="en-US" sz="2400" dirty="0" smtClean="0"/>
              <a:t>+</a:t>
            </a:r>
            <a:r>
              <a:rPr lang="en-US" sz="2400" b="1" dirty="0" smtClean="0"/>
              <a:t> z</a:t>
            </a:r>
            <a:r>
              <a:rPr lang="en-US" sz="2400" dirty="0" smtClean="0"/>
              <a:t>) &amp; D</a:t>
            </a:r>
            <a:r>
              <a:rPr lang="en-US" sz="2400" baseline="30000" dirty="0" smtClean="0"/>
              <a:t>8</a:t>
            </a:r>
            <a:r>
              <a:rPr lang="en-US" sz="2400" b="1" dirty="0" smtClean="0"/>
              <a:t> = </a:t>
            </a:r>
            <a:r>
              <a:rPr lang="en-US" sz="2400" dirty="0" smtClean="0"/>
              <a:t> 1 (</a:t>
            </a:r>
            <a:r>
              <a:rPr lang="en-US" sz="2400" dirty="0" smtClean="0">
                <a:solidFill>
                  <a:srgbClr val="FF0000"/>
                </a:solidFill>
              </a:rPr>
              <a:t>2 qubits</a:t>
            </a:r>
            <a:r>
              <a:rPr lang="en-US" sz="2400" dirty="0" smtClean="0"/>
              <a:t>) (count 96)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𝓓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with (count 80, sig ((4, 4, 8), 8),   5.53 bits)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𝓓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with (count 16, sig ((1, 1, 14), 8), 15.9 bits)</a:t>
            </a:r>
          </a:p>
        </p:txBody>
      </p:sp>
      <p:pic>
        <p:nvPicPr>
          <p:cNvPr id="9" name="Picture 2" descr="http://www.newscientist.com/blogs/culturelab/2011/01/24/05-0188-01DJellybeanuniverse.jpg"/>
          <p:cNvPicPr>
            <a:picLocks noChangeAspect="1" noChangeArrowheads="1"/>
          </p:cNvPicPr>
          <p:nvPr/>
        </p:nvPicPr>
        <p:blipFill>
          <a:blip r:embed="rId2" cstate="print"/>
          <a:srcRect l="10924" r="11765"/>
          <a:stretch>
            <a:fillRect/>
          </a:stretch>
        </p:blipFill>
        <p:spPr bwMode="auto">
          <a:xfrm>
            <a:off x="7195279" y="1471257"/>
            <a:ext cx="1648918" cy="2231064"/>
          </a:xfrm>
          <a:prstGeom prst="rect">
            <a:avLst/>
          </a:prstGeom>
          <a:noFill/>
        </p:spPr>
      </p:pic>
      <p:sp>
        <p:nvSpPr>
          <p:cNvPr id="10" name="5-Point Star 9"/>
          <p:cNvSpPr/>
          <p:nvPr/>
        </p:nvSpPr>
        <p:spPr>
          <a:xfrm>
            <a:off x="7029433" y="5820464"/>
            <a:ext cx="584617" cy="5546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28093" y="2233733"/>
            <a:ext cx="193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Vectors</a:t>
            </a:r>
          </a:p>
          <a:p>
            <a:endParaRPr lang="en-US" sz="3600" dirty="0" smtClean="0"/>
          </a:p>
          <a:p>
            <a:endParaRPr lang="en-US" sz="3200" dirty="0" smtClean="0"/>
          </a:p>
          <a:p>
            <a:endParaRPr lang="en-US" sz="3600" dirty="0" smtClean="0"/>
          </a:p>
          <a:p>
            <a:endParaRPr lang="en-US" sz="3200" dirty="0" smtClean="0"/>
          </a:p>
          <a:p>
            <a:r>
              <a:rPr lang="en-US" sz="3600" dirty="0" smtClean="0"/>
              <a:t>2.17 bits</a:t>
            </a:r>
          </a:p>
          <a:p>
            <a:endParaRPr lang="en-US" sz="2400" dirty="0" smtClean="0"/>
          </a:p>
          <a:p>
            <a:r>
              <a:rPr lang="en-US" sz="3600" dirty="0" smtClean="0"/>
              <a:t>0.58 bits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7391400" cy="1096962"/>
          </a:xfrm>
        </p:spPr>
        <p:txBody>
          <a:bodyPr>
            <a:normAutofit/>
          </a:bodyPr>
          <a:lstStyle/>
          <a:p>
            <a:r>
              <a:rPr lang="en-US" baseline="0" dirty="0" smtClean="0"/>
              <a:t>Big Bang</a:t>
            </a:r>
            <a:r>
              <a:rPr lang="en-US" dirty="0" smtClean="0"/>
              <a:t> Energy from Bit </a:t>
            </a:r>
            <a:r>
              <a:rPr lang="en-US" baseline="0" dirty="0" smtClean="0"/>
              <a:t>Bang?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9521" y="2762234"/>
            <a:ext cx="2012079" cy="3903535"/>
            <a:chOff x="629521" y="2747486"/>
            <a:chExt cx="2012079" cy="3903535"/>
          </a:xfrm>
        </p:grpSpPr>
        <p:sp>
          <p:nvSpPr>
            <p:cNvPr id="6" name="Rectangle 5"/>
            <p:cNvSpPr/>
            <p:nvPr/>
          </p:nvSpPr>
          <p:spPr>
            <a:xfrm>
              <a:off x="629521" y="5727691"/>
              <a:ext cx="1847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9521" y="4674816"/>
              <a:ext cx="92525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 smtClean="0"/>
                <a:t>G</a:t>
              </a:r>
              <a:r>
                <a:rPr lang="en-US" sz="5400" baseline="-25000" dirty="0" smtClean="0"/>
                <a:t>2</a:t>
              </a:r>
            </a:p>
            <a:p>
              <a:endParaRPr lang="en-US" sz="1600" baseline="-25000" dirty="0" smtClean="0"/>
            </a:p>
            <a:p>
              <a:r>
                <a:rPr lang="en-US" sz="5400" dirty="0" smtClean="0"/>
                <a:t>G</a:t>
              </a:r>
              <a:r>
                <a:rPr lang="en-US" sz="5400" baseline="-25000" dirty="0" smtClean="0"/>
                <a:t>1</a:t>
              </a:r>
              <a:endParaRPr lang="en-US" sz="5400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9521" y="3740888"/>
              <a:ext cx="1847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521" y="2747486"/>
              <a:ext cx="1847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944914" y="5950625"/>
              <a:ext cx="696686" cy="391884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99130" y="2246296"/>
            <a:ext cx="2478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Space</a:t>
            </a:r>
            <a:r>
              <a:rPr lang="en-US" sz="3600" b="1" dirty="0" smtClean="0"/>
              <a:t>  </a:t>
            </a:r>
            <a:r>
              <a:rPr lang="en-US" sz="3600" b="1" u="sng" dirty="0" smtClean="0"/>
              <a:t>Dims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930" y="1097546"/>
            <a:ext cx="857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Bit Bang </a:t>
            </a:r>
            <a:r>
              <a:rPr lang="en-US" sz="2400" dirty="0" smtClean="0"/>
              <a:t>information growth as source of energy: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Space-like co-occurrence of vectors (+) creates non-Shannon bits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Time-like operator (*) creates new n-vectors, increasing diversity</a:t>
            </a:r>
            <a:endParaRPr lang="en-US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47732" y="2375260"/>
          <a:ext cx="375812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708"/>
                <a:gridCol w="2665413"/>
              </a:tblGrid>
              <a:tr h="12319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Informational Effect</a:t>
                      </a:r>
                      <a:endParaRPr lang="en-US" dirty="0"/>
                    </a:p>
                  </a:txBody>
                  <a:tcPr/>
                </a:tc>
              </a:tr>
              <a:tr h="1642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Non-Shannon</a:t>
                      </a:r>
                      <a:r>
                        <a:rPr lang="en-US" baseline="0" dirty="0" smtClean="0"/>
                        <a:t> Information</a:t>
                      </a:r>
                      <a:endParaRPr lang="en-US" dirty="0"/>
                    </a:p>
                  </a:txBody>
                  <a:tcPr/>
                </a:tc>
              </a:tr>
              <a:tr h="123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Creates new n-vectors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654447" y="2983042"/>
            <a:ext cx="427220" cy="3642611"/>
            <a:chOff x="4654447" y="2983042"/>
            <a:chExt cx="427220" cy="3642611"/>
          </a:xfrm>
        </p:grpSpPr>
        <p:sp>
          <p:nvSpPr>
            <p:cNvPr id="25" name="Right Arrow 24"/>
            <p:cNvSpPr/>
            <p:nvPr/>
          </p:nvSpPr>
          <p:spPr>
            <a:xfrm rot="16200000">
              <a:off x="3046751" y="4590738"/>
              <a:ext cx="3642611" cy="4272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1901" y="3507701"/>
              <a:ext cx="31479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Complxi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679" y="2737658"/>
            <a:ext cx="4114551" cy="2140633"/>
            <a:chOff x="634430" y="2752405"/>
            <a:chExt cx="4114551" cy="2140633"/>
          </a:xfrm>
        </p:grpSpPr>
        <p:pic>
          <p:nvPicPr>
            <p:cNvPr id="24" name="Picture 2" descr="C:\Internet\matzkefamily.net\doug\papers\CafeMetaPhysics\Lecture_2011_Nov_17\Animations\squar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7351" y="3873707"/>
              <a:ext cx="1014413" cy="1019331"/>
            </a:xfrm>
            <a:prstGeom prst="rect">
              <a:avLst/>
            </a:prstGeom>
            <a:noFill/>
          </p:spPr>
        </p:pic>
        <p:pic>
          <p:nvPicPr>
            <p:cNvPr id="27" name="Picture 3" descr="C:\Internet\matzkefamily.net\doug\papers\CafeMetaPhysics\Lecture_2011_Nov_17\Animations\quantum_tessera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842" y="2854376"/>
              <a:ext cx="1019331" cy="1019331"/>
            </a:xfrm>
            <a:prstGeom prst="rect">
              <a:avLst/>
            </a:prstGeom>
            <a:noFill/>
          </p:spPr>
        </p:pic>
        <p:grpSp>
          <p:nvGrpSpPr>
            <p:cNvPr id="33" name="Group 32"/>
            <p:cNvGrpSpPr/>
            <p:nvPr/>
          </p:nvGrpSpPr>
          <p:grpSpPr>
            <a:xfrm>
              <a:off x="634430" y="2752405"/>
              <a:ext cx="856325" cy="1918474"/>
              <a:chOff x="339470" y="2752405"/>
              <a:chExt cx="856325" cy="191847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39470" y="3745807"/>
                <a:ext cx="18473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54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9470" y="2752405"/>
                <a:ext cx="856325" cy="1918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/>
                  <a:t>G</a:t>
                </a:r>
                <a:r>
                  <a:rPr lang="en-US" sz="5400" baseline="-25000" dirty="0" smtClean="0"/>
                  <a:t>4</a:t>
                </a:r>
              </a:p>
              <a:p>
                <a:endParaRPr lang="en-US" sz="1600" baseline="-25000" dirty="0" smtClean="0"/>
              </a:p>
              <a:p>
                <a:r>
                  <a:rPr lang="en-US" sz="5400" dirty="0" smtClean="0"/>
                  <a:t>G</a:t>
                </a:r>
                <a:r>
                  <a:rPr lang="en-US" sz="5400" baseline="-25000" dirty="0" smtClean="0"/>
                  <a:t>3</a:t>
                </a:r>
                <a:endParaRPr lang="en-US" sz="5400" dirty="0" smtClean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2934930" y="2879487"/>
              <a:ext cx="1814051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18.9 bits</a:t>
              </a:r>
            </a:p>
            <a:p>
              <a:endParaRPr lang="en-US" sz="2800" dirty="0" smtClean="0"/>
            </a:p>
            <a:p>
              <a:r>
                <a:rPr lang="en-US" sz="3600" dirty="0" smtClean="0"/>
                <a:t>7.29 bits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560142" y="4984961"/>
            <a:ext cx="3082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{±1 ±</a:t>
            </a:r>
            <a:r>
              <a:rPr lang="en-US" sz="2800" b="1" dirty="0" smtClean="0"/>
              <a:t>a</a:t>
            </a:r>
            <a:r>
              <a:rPr lang="en-US" sz="2800" dirty="0" smtClean="0"/>
              <a:t> ±</a:t>
            </a:r>
            <a:r>
              <a:rPr lang="en-US" sz="2800" b="1" dirty="0" smtClean="0"/>
              <a:t>b</a:t>
            </a:r>
            <a:r>
              <a:rPr lang="en-US" sz="2800" dirty="0" smtClean="0"/>
              <a:t> ±</a:t>
            </a:r>
            <a:r>
              <a:rPr lang="en-US" sz="2800" b="1" dirty="0" smtClean="0"/>
              <a:t>ab</a:t>
            </a:r>
            <a:r>
              <a:rPr lang="en-US" sz="2800" dirty="0" smtClean="0"/>
              <a:t>}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{±1 ±</a:t>
            </a:r>
            <a:r>
              <a:rPr lang="en-US" sz="2800" b="1" dirty="0" smtClean="0"/>
              <a:t>a</a:t>
            </a:r>
            <a:r>
              <a:rPr lang="en-US" sz="2800" dirty="0" smtClean="0"/>
              <a:t>}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58696" y="3415620"/>
            <a:ext cx="3908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{±1 ±</a:t>
            </a:r>
            <a:r>
              <a:rPr lang="en-US" sz="2000" b="1" dirty="0" smtClean="0"/>
              <a:t>a </a:t>
            </a:r>
            <a:r>
              <a:rPr lang="en-US" sz="2000" dirty="0" smtClean="0"/>
              <a:t>±</a:t>
            </a:r>
            <a:r>
              <a:rPr lang="en-US" sz="2000" b="1" dirty="0" smtClean="0"/>
              <a:t>b </a:t>
            </a:r>
            <a:r>
              <a:rPr lang="en-US" sz="2000" dirty="0" smtClean="0"/>
              <a:t>±</a:t>
            </a:r>
            <a:r>
              <a:rPr lang="en-US" sz="2000" b="1" dirty="0" smtClean="0"/>
              <a:t>c </a:t>
            </a:r>
            <a:r>
              <a:rPr lang="en-US" sz="2000" dirty="0" smtClean="0"/>
              <a:t>±</a:t>
            </a:r>
            <a:r>
              <a:rPr lang="en-US" sz="2000" b="1" dirty="0" smtClean="0"/>
              <a:t>d … </a:t>
            </a:r>
            <a:r>
              <a:rPr lang="en-US" sz="2000" dirty="0" smtClean="0"/>
              <a:t>±</a:t>
            </a:r>
            <a:r>
              <a:rPr lang="en-US" sz="2000" b="1" dirty="0" smtClean="0"/>
              <a:t>abcd</a:t>
            </a:r>
            <a:r>
              <a:rPr lang="en-US" sz="2000" dirty="0" smtClean="0"/>
              <a:t>}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{±1 ±</a:t>
            </a:r>
            <a:r>
              <a:rPr lang="en-US" sz="2000" b="1" dirty="0" smtClean="0"/>
              <a:t>a </a:t>
            </a:r>
            <a:r>
              <a:rPr lang="en-US" sz="2000" dirty="0" smtClean="0"/>
              <a:t>±</a:t>
            </a:r>
            <a:r>
              <a:rPr lang="en-US" sz="2000" b="1" dirty="0" smtClean="0"/>
              <a:t>b </a:t>
            </a:r>
            <a:r>
              <a:rPr lang="en-US" sz="2000" dirty="0" smtClean="0"/>
              <a:t>±</a:t>
            </a:r>
            <a:r>
              <a:rPr lang="en-US" sz="2000" b="1" dirty="0" smtClean="0"/>
              <a:t>c </a:t>
            </a:r>
            <a:r>
              <a:rPr lang="en-US" sz="2000" dirty="0" smtClean="0"/>
              <a:t>±</a:t>
            </a:r>
            <a:r>
              <a:rPr lang="en-US" sz="2000" b="1" dirty="0" smtClean="0"/>
              <a:t>ab </a:t>
            </a:r>
            <a:r>
              <a:rPr lang="en-US" sz="2000" dirty="0" smtClean="0"/>
              <a:t>±</a:t>
            </a:r>
            <a:r>
              <a:rPr lang="en-US" sz="2000" b="1" dirty="0" smtClean="0"/>
              <a:t>ac </a:t>
            </a:r>
            <a:r>
              <a:rPr lang="en-US" sz="2000" dirty="0" smtClean="0"/>
              <a:t>±</a:t>
            </a:r>
            <a:r>
              <a:rPr lang="en-US" sz="2000" b="1" dirty="0" smtClean="0"/>
              <a:t>bc </a:t>
            </a:r>
            <a:r>
              <a:rPr lang="en-US" sz="2000" dirty="0" smtClean="0"/>
              <a:t>±</a:t>
            </a:r>
            <a:r>
              <a:rPr lang="en-US" sz="2000" b="1" dirty="0" err="1" smtClean="0"/>
              <a:t>abc</a:t>
            </a:r>
            <a:r>
              <a:rPr lang="en-US" sz="2000" dirty="0" smtClean="0"/>
              <a:t>}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24962" y="3488791"/>
            <a:ext cx="3475345" cy="3129398"/>
            <a:chOff x="5397912" y="3613355"/>
            <a:chExt cx="3475345" cy="3129398"/>
          </a:xfrm>
        </p:grpSpPr>
        <p:sp>
          <p:nvSpPr>
            <p:cNvPr id="40" name="Rectangle 39"/>
            <p:cNvSpPr/>
            <p:nvPr/>
          </p:nvSpPr>
          <p:spPr>
            <a:xfrm>
              <a:off x="5397912" y="3613355"/>
              <a:ext cx="3465870" cy="31266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572085" y="3672345"/>
              <a:ext cx="3301172" cy="3070408"/>
              <a:chOff x="5557336" y="3598606"/>
              <a:chExt cx="3301172" cy="3070408"/>
            </a:xfrm>
          </p:grpSpPr>
          <p:pic>
            <p:nvPicPr>
              <p:cNvPr id="22" name="Picture 14" descr="https://encrypted-tbn2.gstatic.com/images?q=tbn:ANd9GcT4gaAh4F4A7hK2Hx_0opHOT-d4qP8c4UpYcLXhJGYYJ-jIt9P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130" t="13412" r="21366"/>
              <a:stretch>
                <a:fillRect/>
              </a:stretch>
            </p:blipFill>
            <p:spPr bwMode="auto">
              <a:xfrm flipV="1">
                <a:off x="6560846" y="5784593"/>
                <a:ext cx="999262" cy="858360"/>
              </a:xfrm>
              <a:prstGeom prst="rect">
                <a:avLst/>
              </a:prstGeom>
              <a:solidFill>
                <a:schemeClr val="accent1"/>
              </a:solidFill>
            </p:spPr>
          </p:pic>
          <p:pic>
            <p:nvPicPr>
              <p:cNvPr id="4" name="Picture 2" descr="https://encrypted-tbn2.gstatic.com/images?q=tbn:ANd9GcQczxajWQQvOEYzsnPHmEoKJBQwp8_RsK9vSGHeVopbR2bPTn-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83500" y="3598606"/>
                <a:ext cx="2807753" cy="2481542"/>
              </a:xfrm>
              <a:prstGeom prst="rect">
                <a:avLst/>
              </a:prstGeom>
              <a:solidFill>
                <a:schemeClr val="accent1"/>
              </a:solidFill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557336" y="6022683"/>
                <a:ext cx="11345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 Space</a:t>
                </a:r>
              </a:p>
              <a:p>
                <a:r>
                  <a:rPr lang="en-US" dirty="0" smtClean="0"/>
                  <a:t>No Time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71531" y="6003810"/>
                <a:ext cx="1286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 Matter</a:t>
                </a:r>
              </a:p>
              <a:p>
                <a:r>
                  <a:rPr lang="en-US" dirty="0" smtClean="0"/>
                  <a:t>No Energy</a:t>
                </a:r>
                <a:endParaRPr lang="en-US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930400" y="4949371"/>
            <a:ext cx="711200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27" y="1555153"/>
            <a:ext cx="7717436" cy="49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4" cstate="print"/>
          <a:srcRect l="4679" r="86172" b="-28624"/>
          <a:stretch>
            <a:fillRect/>
          </a:stretch>
        </p:blipFill>
        <p:spPr bwMode="auto">
          <a:xfrm>
            <a:off x="694270" y="6464272"/>
            <a:ext cx="124670" cy="4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50" y="76200"/>
            <a:ext cx="7442616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Big Bang </a:t>
            </a:r>
            <a:r>
              <a:rPr lang="en-US" baseline="0" dirty="0" smtClean="0"/>
              <a:t>Fueled by </a:t>
            </a:r>
            <a:r>
              <a:rPr lang="en-US" dirty="0" smtClean="0"/>
              <a:t>Bit Bang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599" y="3315854"/>
            <a:ext cx="594611" cy="224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3979" y="6012363"/>
            <a:ext cx="497564" cy="4366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9228" y="6447210"/>
            <a:ext cx="295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Tentative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  <a:r>
              <a:rPr lang="en-US" u="sng" dirty="0" smtClean="0">
                <a:solidFill>
                  <a:srgbClr val="0070C0"/>
                </a:solidFill>
              </a:rPr>
              <a:t>bosons (nilpotent)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45966" y="2236570"/>
            <a:ext cx="2278505" cy="149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25590" y="2406948"/>
            <a:ext cx="559630" cy="236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06852" y="6006905"/>
            <a:ext cx="571056" cy="44213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01624" y="3762531"/>
            <a:ext cx="562984" cy="224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99360" y="4905053"/>
            <a:ext cx="555486" cy="2173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01859" y="5129906"/>
            <a:ext cx="552987" cy="204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12704" y="3993151"/>
            <a:ext cx="550183" cy="475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82719" y="2409206"/>
            <a:ext cx="572127" cy="232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52340" y="2409206"/>
            <a:ext cx="527162" cy="232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30977" y="2409206"/>
            <a:ext cx="587123" cy="232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04580" y="3768295"/>
            <a:ext cx="1015063" cy="67709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64151" y="5553475"/>
            <a:ext cx="498184" cy="2278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54323" y="3980359"/>
            <a:ext cx="490531" cy="222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73991" y="3312825"/>
            <a:ext cx="490531" cy="224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03739" y="3318387"/>
            <a:ext cx="557152" cy="221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869071" y="5322185"/>
            <a:ext cx="490531" cy="222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265" y="1279284"/>
            <a:ext cx="7867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94362" y="5327664"/>
            <a:ext cx="562984" cy="225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96862" y="5544922"/>
            <a:ext cx="562984" cy="2345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3756074"/>
            <a:ext cx="594610" cy="7129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676927" y="6489466"/>
            <a:ext cx="1288878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Higher Entropy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13562" y="6489466"/>
            <a:ext cx="1286646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Lower Entropy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6717323" y="2876960"/>
            <a:ext cx="594610" cy="2179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41341" y="6020972"/>
            <a:ext cx="481953" cy="3938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00665" y="5347302"/>
            <a:ext cx="606218" cy="4204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6" grpId="0" animBg="1"/>
      <p:bldP spid="28" grpId="0" animBg="1"/>
      <p:bldP spid="29" grpId="0" animBg="1"/>
      <p:bldP spid="30" grpId="1" animBg="1"/>
      <p:bldP spid="31" grpId="0" animBg="1"/>
      <p:bldP spid="17" grpId="0" animBg="1"/>
      <p:bldP spid="18" grpId="0" animBg="1"/>
      <p:bldP spid="15" grpId="0" animBg="1"/>
      <p:bldP spid="34" grpId="0" animBg="1"/>
      <p:bldP spid="35" grpId="0" animBg="1"/>
      <p:bldP spid="32" grpId="0" animBg="1"/>
      <p:bldP spid="33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63" y="1660457"/>
            <a:ext cx="8540773" cy="45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160"/>
            <a:ext cx="73914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Entanglement, Mass &amp; Higgs in </a:t>
            </a:r>
            <a:r>
              <a:rPr lang="en-US" dirty="0" smtClean="0">
                <a:latin typeface="Cambria Math"/>
                <a:ea typeface="Cambria Math"/>
              </a:rPr>
              <a:t>𝔾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69640" y="3136554"/>
            <a:ext cx="599606" cy="3025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870" y="6256944"/>
            <a:ext cx="86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Higgs &amp; dark matter states are </a:t>
            </a:r>
            <a:r>
              <a:rPr lang="en-US" i="1" dirty="0" smtClean="0">
                <a:solidFill>
                  <a:srgbClr val="FF0000"/>
                </a:solidFill>
              </a:rPr>
              <a:t>very common</a:t>
            </a:r>
            <a:r>
              <a:rPr lang="en-US" dirty="0" smtClean="0"/>
              <a:t>; </a:t>
            </a:r>
            <a:r>
              <a:rPr lang="en-US" dirty="0" smtClean="0"/>
              <a:t>simple </a:t>
            </a:r>
            <a:r>
              <a:rPr lang="en-US" dirty="0" smtClean="0">
                <a:solidFill>
                  <a:srgbClr val="FF0000"/>
                </a:solidFill>
              </a:rPr>
              <a:t>entangled </a:t>
            </a:r>
            <a:r>
              <a:rPr lang="en-US" dirty="0" smtClean="0">
                <a:solidFill>
                  <a:srgbClr val="FF0000"/>
                </a:solidFill>
              </a:rPr>
              <a:t>states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others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i="1" dirty="0" smtClean="0"/>
              <a:t>less </a:t>
            </a:r>
            <a:r>
              <a:rPr lang="en-US" i="1" dirty="0" smtClean="0"/>
              <a:t>so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6144" y="5622217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8644" y="5070087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1134" y="3616033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1134" y="336120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46154" y="5342407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71070" y="2658533"/>
            <a:ext cx="562984" cy="2370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71070" y="2398426"/>
            <a:ext cx="569228" cy="25733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15" y="1304144"/>
            <a:ext cx="868683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171070" y="3368490"/>
            <a:ext cx="584853" cy="2600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71070" y="3622488"/>
            <a:ext cx="584853" cy="2600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71070" y="5103423"/>
            <a:ext cx="584853" cy="2600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71070" y="5357421"/>
            <a:ext cx="584853" cy="2600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71070" y="5625933"/>
            <a:ext cx="584853" cy="2600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6751" y="5105794"/>
            <a:ext cx="370363" cy="2846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6751" y="5359792"/>
            <a:ext cx="370363" cy="2846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6751" y="5628304"/>
            <a:ext cx="370363" cy="2846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6750" y="3389534"/>
            <a:ext cx="398499" cy="2366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6750" y="3643532"/>
            <a:ext cx="398499" cy="2366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4405" y="3137096"/>
            <a:ext cx="1892019" cy="2391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4405" y="5922498"/>
            <a:ext cx="1892019" cy="2250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59262" y="3123028"/>
            <a:ext cx="602565" cy="2368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59262" y="5922361"/>
            <a:ext cx="602565" cy="2228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74182" y="2866916"/>
            <a:ext cx="562984" cy="2370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2.gstatic.com/images?q=tbn:ANd9GcQczxajWQQvOEYzsnPHmEoKJBQwp8_RsK9vSGHeVopbR2bPTn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568" y="5101499"/>
            <a:ext cx="1796481" cy="1599103"/>
          </a:xfrm>
          <a:prstGeom prst="rect">
            <a:avLst/>
          </a:prstGeom>
          <a:noFill/>
        </p:spPr>
      </p:pic>
      <p:pic>
        <p:nvPicPr>
          <p:cNvPr id="12" name="Picture 6" descr="https://encrypted-tbn1.gstatic.com/images?q=tbn:ANd9GcRKS1ROrgYGTf6MyB5uYeo7z6-qylI5ZVw8JvqFMy22UPbAgzzB"/>
          <p:cNvPicPr>
            <a:picLocks noChangeAspect="1" noChangeArrowheads="1"/>
          </p:cNvPicPr>
          <p:nvPr/>
        </p:nvPicPr>
        <p:blipFill>
          <a:blip r:embed="rId3" cstate="print"/>
          <a:srcRect l="7006" t="9434" r="8035" b="10157"/>
          <a:stretch>
            <a:fillRect/>
          </a:stretch>
        </p:blipFill>
        <p:spPr bwMode="auto">
          <a:xfrm>
            <a:off x="151114" y="1319131"/>
            <a:ext cx="2022460" cy="15621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90" y="50038"/>
            <a:ext cx="7495830" cy="1096962"/>
          </a:xfrm>
        </p:spPr>
        <p:txBody>
          <a:bodyPr>
            <a:normAutofit/>
          </a:bodyPr>
          <a:lstStyle/>
          <a:p>
            <a:r>
              <a:rPr lang="en-US" baseline="0" dirty="0" smtClean="0"/>
              <a:t>Novel Conclusions &amp; Predictions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797" y="1241863"/>
            <a:ext cx="6220705" cy="503919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i="1" dirty="0" smtClean="0">
                <a:solidFill>
                  <a:srgbClr val="FF0000"/>
                </a:solidFill>
              </a:rPr>
              <a:t>Geometric Algebra </a:t>
            </a:r>
            <a:r>
              <a:rPr lang="en-US" sz="1800" dirty="0" smtClean="0"/>
              <a:t>is useful computer science paradigm     for quantum computing, and enables tool construction</a:t>
            </a:r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dirty="0" smtClean="0"/>
              <a:t>Space/time proto-physics is connected to</a:t>
            </a:r>
            <a:r>
              <a:rPr lang="en-US" sz="1800" i="1" dirty="0" smtClean="0">
                <a:solidFill>
                  <a:srgbClr val="FF0000"/>
                </a:solidFill>
              </a:rPr>
              <a:t> non-Shannon </a:t>
            </a:r>
            <a:r>
              <a:rPr lang="en-US" sz="1800" dirty="0" smtClean="0"/>
              <a:t>space-like information creation and release (Coin-Demo)</a:t>
            </a:r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dirty="0" smtClean="0"/>
              <a:t>Data mining of nilpotents/idempotents/</a:t>
            </a:r>
            <a:r>
              <a:rPr lang="en-US" sz="1800" dirty="0" err="1" smtClean="0"/>
              <a:t>unitaries</a:t>
            </a:r>
            <a:r>
              <a:rPr lang="en-US" sz="1800" dirty="0" smtClean="0"/>
              <a:t> in G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– G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identifies the </a:t>
            </a:r>
            <a:r>
              <a:rPr lang="en-US" sz="1800" i="1" dirty="0" smtClean="0">
                <a:solidFill>
                  <a:srgbClr val="FF0000"/>
                </a:solidFill>
              </a:rPr>
              <a:t>Standard Model </a:t>
            </a:r>
            <a:r>
              <a:rPr lang="en-US" sz="1800" dirty="0" smtClean="0"/>
              <a:t>bosons/fermions (</a:t>
            </a:r>
            <a:r>
              <a:rPr lang="en-US" sz="1800" i="1" dirty="0" smtClean="0">
                <a:solidFill>
                  <a:srgbClr val="FF0000"/>
                </a:solidFill>
              </a:rPr>
              <a:t>4 neutrinos</a:t>
            </a:r>
            <a:r>
              <a:rPr lang="en-US" sz="1800" dirty="0" smtClean="0"/>
              <a:t>)</a:t>
            </a:r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dirty="0" smtClean="0"/>
              <a:t>Qubits (in G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construct ebits (in G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) and lead to novel results about </a:t>
            </a:r>
            <a:r>
              <a:rPr lang="en-US" sz="1800" i="1" dirty="0" smtClean="0">
                <a:solidFill>
                  <a:srgbClr val="FF0000"/>
                </a:solidFill>
              </a:rPr>
              <a:t>irreversibility</a:t>
            </a:r>
            <a:r>
              <a:rPr lang="en-US" sz="1800" dirty="0" smtClean="0"/>
              <a:t> of Bell/Magic operators/states</a:t>
            </a:r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i="1" dirty="0" smtClean="0">
                <a:solidFill>
                  <a:srgbClr val="FF0000"/>
                </a:solidFill>
              </a:rPr>
              <a:t>TauQuernions</a:t>
            </a:r>
            <a:r>
              <a:rPr lang="en-US" sz="1800" dirty="0" smtClean="0"/>
              <a:t> form entangled 3-space with its entangled  Higgs field supporting the proposed </a:t>
            </a:r>
            <a:r>
              <a:rPr lang="en-US" sz="1800" i="1" dirty="0" smtClean="0">
                <a:solidFill>
                  <a:srgbClr val="FF0000"/>
                </a:solidFill>
              </a:rPr>
              <a:t>Higgs Boson </a:t>
            </a:r>
            <a:r>
              <a:rPr lang="en-US" sz="1800" dirty="0" smtClean="0"/>
              <a:t>in G</a:t>
            </a:r>
            <a:r>
              <a:rPr lang="en-US" sz="1800" baseline="-25000" dirty="0" smtClean="0"/>
              <a:t>4</a:t>
            </a:r>
            <a:endParaRPr lang="en-US" sz="1800" dirty="0" smtClean="0"/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dirty="0" smtClean="0"/>
              <a:t>Odd sub-algebra of rotated Higgs produces entangled </a:t>
            </a:r>
            <a:r>
              <a:rPr lang="en-US" sz="1800" i="1" dirty="0" smtClean="0">
                <a:solidFill>
                  <a:srgbClr val="FF0000"/>
                </a:solidFill>
              </a:rPr>
              <a:t>Dark Bosons </a:t>
            </a:r>
            <a:r>
              <a:rPr lang="en-US" sz="1800" dirty="0" smtClean="0"/>
              <a:t>and 4 forms of proposed </a:t>
            </a:r>
            <a:r>
              <a:rPr lang="en-US" sz="1800" i="1" dirty="0" smtClean="0">
                <a:solidFill>
                  <a:srgbClr val="FF0000"/>
                </a:solidFill>
              </a:rPr>
              <a:t>Dark Matter </a:t>
            </a:r>
            <a:r>
              <a:rPr lang="en-US" sz="1800" dirty="0" smtClean="0"/>
              <a:t>(some bosons)</a:t>
            </a:r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dirty="0" smtClean="0"/>
              <a:t>Complexity </a:t>
            </a:r>
            <a:r>
              <a:rPr lang="en-US" sz="1800" i="1" dirty="0" smtClean="0">
                <a:solidFill>
                  <a:srgbClr val="FF0000"/>
                </a:solidFill>
              </a:rPr>
              <a:t>Signatures</a:t>
            </a:r>
            <a:r>
              <a:rPr lang="en-US" sz="1800" dirty="0" smtClean="0"/>
              <a:t> and Bit Content in                                     G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– G</a:t>
            </a:r>
            <a:r>
              <a:rPr lang="en-US" sz="1800" baseline="-25000" dirty="0" smtClean="0"/>
              <a:t>4</a:t>
            </a:r>
            <a:r>
              <a:rPr lang="en-US" sz="1800" dirty="0" smtClean="0">
                <a:latin typeface="Cambria Math"/>
                <a:ea typeface="Cambria Math"/>
              </a:rPr>
              <a:t> f</a:t>
            </a:r>
            <a:r>
              <a:rPr lang="en-US" sz="1800" dirty="0" smtClean="0"/>
              <a:t>uel information creation of </a:t>
            </a:r>
            <a:r>
              <a:rPr lang="en-US" sz="1800" i="1" dirty="0" smtClean="0">
                <a:solidFill>
                  <a:srgbClr val="FF0000"/>
                </a:solidFill>
              </a:rPr>
              <a:t>Bit Bang</a:t>
            </a:r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i="1" dirty="0" smtClean="0">
                <a:solidFill>
                  <a:srgbClr val="FF0000"/>
                </a:solidFill>
              </a:rPr>
              <a:t>Particle/Antiparticle </a:t>
            </a:r>
            <a:r>
              <a:rPr lang="en-US" sz="1800" dirty="0" smtClean="0"/>
              <a:t>are co-exclusions (P+A=0)</a:t>
            </a:r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en-US" sz="1800" i="1" dirty="0" smtClean="0">
                <a:solidFill>
                  <a:srgbClr val="FF0000"/>
                </a:solidFill>
              </a:rPr>
              <a:t>Entanglement pervades </a:t>
            </a:r>
            <a:r>
              <a:rPr lang="en-US" sz="1800" dirty="0" smtClean="0"/>
              <a:t>Space, Higgs &amp; Dark States</a:t>
            </a:r>
          </a:p>
        </p:txBody>
      </p:sp>
      <p:pic>
        <p:nvPicPr>
          <p:cNvPr id="7" name="Picture 2" descr="http://www.newscientist.com/blogs/culturelab/2011/01/24/05-0188-01DJellybeanuniverse.jpg"/>
          <p:cNvPicPr>
            <a:picLocks noChangeAspect="1" noChangeArrowheads="1"/>
          </p:cNvPicPr>
          <p:nvPr/>
        </p:nvPicPr>
        <p:blipFill>
          <a:blip r:embed="rId5" cstate="print"/>
          <a:srcRect l="-1818" r="-901"/>
          <a:stretch>
            <a:fillRect/>
          </a:stretch>
        </p:blipFill>
        <p:spPr bwMode="auto">
          <a:xfrm>
            <a:off x="149901" y="4842789"/>
            <a:ext cx="2053653" cy="1808736"/>
          </a:xfrm>
          <a:prstGeom prst="rect">
            <a:avLst/>
          </a:prstGeom>
          <a:noFill/>
        </p:spPr>
      </p:pic>
      <p:pic>
        <p:nvPicPr>
          <p:cNvPr id="74754" name="Picture 2" descr="http://scienceblogs.com/startswithabang/files/2012/04/9357_we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767" y="2947904"/>
            <a:ext cx="1986808" cy="1818963"/>
          </a:xfrm>
          <a:prstGeom prst="rect">
            <a:avLst/>
          </a:prstGeom>
          <a:noFill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3220" y="6471523"/>
            <a:ext cx="251326" cy="2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78480" y="6397228"/>
            <a:ext cx="41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Means </a:t>
            </a:r>
            <a:r>
              <a:rPr lang="en-US" i="1" dirty="0" smtClean="0">
                <a:solidFill>
                  <a:srgbClr val="FF0000"/>
                </a:solidFill>
              </a:rPr>
              <a:t>novel</a:t>
            </a:r>
            <a:r>
              <a:rPr lang="en-US" dirty="0" smtClean="0"/>
              <a:t> results reported in Dec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58"/>
            <a:ext cx="7391400" cy="1096962"/>
          </a:xfrm>
        </p:spPr>
        <p:txBody>
          <a:bodyPr/>
          <a:lstStyle/>
          <a:p>
            <a:r>
              <a:rPr lang="en-US" dirty="0" smtClean="0"/>
              <a:t>Summary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5370"/>
            <a:ext cx="84582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Quantum Entanglement is: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From Qubits/Ebits (not classical nor standard model)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Dimensional for n ≥ 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Probability amplitudes (non-local waves)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Non-local correlations (EPR/Bell’s Theorem)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Pervasive and stable due to irreversibility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Quantum Entanglement underlies: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Quantum Computing (e.g. Shor’s algorithm)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Entangled 3D+1 TauQuernion Space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Higgs Field and Higgs Boson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Dark Bosons and Dark Matter</a:t>
            </a:r>
            <a:endParaRPr lang="en-US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249" y="2357206"/>
            <a:ext cx="14207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61496"/>
            <a:ext cx="2640515" cy="17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of Entanglement: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2850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en-US" sz="3200" dirty="0" smtClean="0"/>
              <a:t>Entanglement is a quantum property: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 Only Quantum systems (not classical)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 Non-local due to high dimensions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 Einstein’s “Spooky action at a distance”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 EPR and Bell/Magic states/operators are  well defined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 Property known as </a:t>
            </a:r>
            <a:r>
              <a:rPr lang="en-US" sz="2800" i="1" dirty="0" smtClean="0"/>
              <a:t>inseparable</a:t>
            </a:r>
            <a:r>
              <a:rPr lang="en-US" sz="2800" dirty="0" smtClean="0"/>
              <a:t> quantum states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 Bell/Magic Operators are irreversible in GALG*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 Multiple things (Qubits) acting as one thing (Ebit)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22" descr="https://encrypted-tbn2.gstatic.com/images?q=tbn:ANd9GcSBTmfD8_P7_A-KY61hg3UcXNfBuOlEZZtewr1QImnkDxReTvn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336" y="1959428"/>
            <a:ext cx="1925864" cy="1508847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3190054" y="5256147"/>
            <a:ext cx="606880" cy="836734"/>
            <a:chOff x="3190054" y="5256147"/>
            <a:chExt cx="606880" cy="836734"/>
          </a:xfrm>
        </p:grpSpPr>
        <p:sp>
          <p:nvSpPr>
            <p:cNvPr id="8" name="Line 1042"/>
            <p:cNvSpPr>
              <a:spLocks noChangeShapeType="1"/>
            </p:cNvSpPr>
            <p:nvPr/>
          </p:nvSpPr>
          <p:spPr bwMode="auto">
            <a:xfrm flipV="1">
              <a:off x="3247457" y="5909330"/>
              <a:ext cx="4239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043"/>
            <p:cNvSpPr>
              <a:spLocks noChangeArrowheads="1"/>
            </p:cNvSpPr>
            <p:nvPr/>
          </p:nvSpPr>
          <p:spPr bwMode="auto">
            <a:xfrm>
              <a:off x="3532091" y="5508106"/>
              <a:ext cx="2648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>
                  <a:cs typeface="Arial" charset="0"/>
                </a:rPr>
                <a:t>-</a:t>
              </a:r>
            </a:p>
          </p:txBody>
        </p:sp>
        <p:sp>
          <p:nvSpPr>
            <p:cNvPr id="11" name="Line 1045"/>
            <p:cNvSpPr>
              <a:spLocks noChangeShapeType="1"/>
            </p:cNvSpPr>
            <p:nvPr/>
          </p:nvSpPr>
          <p:spPr bwMode="auto">
            <a:xfrm rot="5400000" flipV="1">
              <a:off x="3049108" y="5717600"/>
              <a:ext cx="4239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046"/>
            <p:cNvSpPr txBox="1">
              <a:spLocks noChangeArrowheads="1"/>
            </p:cNvSpPr>
            <p:nvPr/>
          </p:nvSpPr>
          <p:spPr bwMode="auto">
            <a:xfrm>
              <a:off x="3190054" y="5256147"/>
              <a:ext cx="320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Arial" charset="0"/>
                </a:rPr>
                <a:t>+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62438" y="5789595"/>
            <a:ext cx="688247" cy="827208"/>
            <a:chOff x="4386263" y="5784832"/>
            <a:chExt cx="688247" cy="827208"/>
          </a:xfrm>
        </p:grpSpPr>
        <p:sp>
          <p:nvSpPr>
            <p:cNvPr id="20" name="Line 1042"/>
            <p:cNvSpPr>
              <a:spLocks noChangeShapeType="1"/>
            </p:cNvSpPr>
            <p:nvPr/>
          </p:nvSpPr>
          <p:spPr bwMode="auto">
            <a:xfrm flipV="1">
              <a:off x="4395014" y="6428489"/>
              <a:ext cx="5539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043"/>
            <p:cNvSpPr>
              <a:spLocks noChangeArrowheads="1"/>
            </p:cNvSpPr>
            <p:nvPr/>
          </p:nvSpPr>
          <p:spPr bwMode="auto">
            <a:xfrm>
              <a:off x="4809667" y="6027265"/>
              <a:ext cx="2648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>
                  <a:cs typeface="Arial" charset="0"/>
                </a:rPr>
                <a:t>-</a:t>
              </a:r>
            </a:p>
          </p:txBody>
        </p:sp>
        <p:sp>
          <p:nvSpPr>
            <p:cNvPr id="22" name="Line 1045"/>
            <p:cNvSpPr>
              <a:spLocks noChangeShapeType="1"/>
            </p:cNvSpPr>
            <p:nvPr/>
          </p:nvSpPr>
          <p:spPr bwMode="auto">
            <a:xfrm rot="5400000" flipV="1">
              <a:off x="4251690" y="6283176"/>
              <a:ext cx="526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046"/>
            <p:cNvSpPr txBox="1">
              <a:spLocks noChangeArrowheads="1"/>
            </p:cNvSpPr>
            <p:nvPr/>
          </p:nvSpPr>
          <p:spPr bwMode="auto">
            <a:xfrm>
              <a:off x="4448578" y="5784832"/>
              <a:ext cx="320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Arial" charset="0"/>
                </a:rPr>
                <a:t>+</a:t>
              </a:r>
              <a:endParaRPr lang="en-US" sz="2400" dirty="0"/>
            </a:p>
          </p:txBody>
        </p:sp>
        <p:sp>
          <p:nvSpPr>
            <p:cNvPr id="24" name="Line 1042"/>
            <p:cNvSpPr>
              <a:spLocks noChangeShapeType="1"/>
            </p:cNvSpPr>
            <p:nvPr/>
          </p:nvSpPr>
          <p:spPr bwMode="auto">
            <a:xfrm flipV="1">
              <a:off x="4386263" y="6536185"/>
              <a:ext cx="563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45"/>
            <p:cNvSpPr>
              <a:spLocks noChangeShapeType="1"/>
            </p:cNvSpPr>
            <p:nvPr/>
          </p:nvSpPr>
          <p:spPr bwMode="auto">
            <a:xfrm rot="5400000" flipV="1">
              <a:off x="4134577" y="6286457"/>
              <a:ext cx="5334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33177" y="5256144"/>
            <a:ext cx="606880" cy="836734"/>
            <a:chOff x="3190054" y="5256147"/>
            <a:chExt cx="606880" cy="836734"/>
          </a:xfrm>
        </p:grpSpPr>
        <p:sp>
          <p:nvSpPr>
            <p:cNvPr id="30" name="Line 1042"/>
            <p:cNvSpPr>
              <a:spLocks noChangeShapeType="1"/>
            </p:cNvSpPr>
            <p:nvPr/>
          </p:nvSpPr>
          <p:spPr bwMode="auto">
            <a:xfrm flipV="1">
              <a:off x="3247457" y="5909330"/>
              <a:ext cx="4239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043"/>
            <p:cNvSpPr>
              <a:spLocks noChangeArrowheads="1"/>
            </p:cNvSpPr>
            <p:nvPr/>
          </p:nvSpPr>
          <p:spPr bwMode="auto">
            <a:xfrm>
              <a:off x="3532091" y="5508106"/>
              <a:ext cx="2648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>
                  <a:cs typeface="Arial" charset="0"/>
                </a:rPr>
                <a:t>-</a:t>
              </a:r>
            </a:p>
          </p:txBody>
        </p:sp>
        <p:sp>
          <p:nvSpPr>
            <p:cNvPr id="32" name="Line 1045"/>
            <p:cNvSpPr>
              <a:spLocks noChangeShapeType="1"/>
            </p:cNvSpPr>
            <p:nvPr/>
          </p:nvSpPr>
          <p:spPr bwMode="auto">
            <a:xfrm rot="5400000" flipV="1">
              <a:off x="3049108" y="5717600"/>
              <a:ext cx="4239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046"/>
            <p:cNvSpPr txBox="1">
              <a:spLocks noChangeArrowheads="1"/>
            </p:cNvSpPr>
            <p:nvPr/>
          </p:nvSpPr>
          <p:spPr bwMode="auto">
            <a:xfrm>
              <a:off x="3190054" y="5256147"/>
              <a:ext cx="320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Arial" charset="0"/>
                </a:rPr>
                <a:t>+</a:t>
              </a:r>
              <a:endParaRPr lang="en-US" sz="2400" dirty="0"/>
            </a:p>
          </p:txBody>
        </p:sp>
      </p:grpSp>
      <p:cxnSp>
        <p:nvCxnSpPr>
          <p:cNvPr id="37" name="Curved Connector 36"/>
          <p:cNvCxnSpPr/>
          <p:nvPr/>
        </p:nvCxnSpPr>
        <p:spPr>
          <a:xfrm rot="10800000" flipV="1">
            <a:off x="4757738" y="5739733"/>
            <a:ext cx="485775" cy="342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0800000" flipH="1" flipV="1">
            <a:off x="3667126" y="5714999"/>
            <a:ext cx="485775" cy="342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16519" y="6200894"/>
            <a:ext cx="211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Geometric Algebra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920" y="1654388"/>
            <a:ext cx="1950720" cy="151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096962"/>
          </a:xfrm>
        </p:spPr>
        <p:txBody>
          <a:bodyPr/>
          <a:lstStyle/>
          <a:p>
            <a:r>
              <a:rPr lang="en-US" dirty="0" smtClean="0"/>
              <a:t>Geometric Algebra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0" y="1143000"/>
            <a:ext cx="8942522" cy="5638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Vectors,</a:t>
            </a:r>
            <a:r>
              <a:rPr lang="en-US" baseline="0" dirty="0" smtClean="0"/>
              <a:t> bivector, trivectors, n-vectors, </a:t>
            </a:r>
            <a:r>
              <a:rPr lang="en-US" dirty="0"/>
              <a:t>m</a:t>
            </a:r>
            <a:r>
              <a:rPr lang="en-US" baseline="0" dirty="0" smtClean="0"/>
              <a:t>ultivectors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Multivector Spaces (for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r>
              <a:rPr lang="en-US" dirty="0" smtClean="0"/>
              <a:t> size is 3</a:t>
            </a:r>
            <a:r>
              <a:rPr lang="en-US" baseline="30000" dirty="0" smtClean="0"/>
              <a:t>(2**n)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 is size 3: {0, ±1}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is size 9: {0, ±1, ±</a:t>
            </a:r>
            <a:r>
              <a:rPr lang="en-US" b="1" dirty="0" smtClean="0"/>
              <a:t>a</a:t>
            </a:r>
            <a:r>
              <a:rPr lang="en-US" dirty="0" smtClean="0"/>
              <a:t>}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is size 81: {0, ±1, ±</a:t>
            </a:r>
            <a:r>
              <a:rPr lang="en-US" b="1" dirty="0" smtClean="0"/>
              <a:t>a</a:t>
            </a:r>
            <a:r>
              <a:rPr lang="en-US" dirty="0" smtClean="0"/>
              <a:t>, ±</a:t>
            </a:r>
            <a:r>
              <a:rPr lang="en-US" b="1" dirty="0" smtClean="0"/>
              <a:t>b</a:t>
            </a:r>
            <a:r>
              <a:rPr lang="en-US" dirty="0" smtClean="0"/>
              <a:t>, ±</a:t>
            </a:r>
            <a:r>
              <a:rPr lang="en-US" b="1" dirty="0" smtClean="0"/>
              <a:t>ab</a:t>
            </a:r>
            <a:r>
              <a:rPr lang="en-US" dirty="0" smtClean="0"/>
              <a:t>}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</a:t>
            </a:r>
            <a:r>
              <a:rPr lang="en-US" baseline="-25000" dirty="0" smtClean="0"/>
              <a:t>3</a:t>
            </a:r>
            <a:r>
              <a:rPr lang="en-US" dirty="0" smtClean="0"/>
              <a:t> is size 6,561: {0, ±1, ±</a:t>
            </a:r>
            <a:r>
              <a:rPr lang="en-US" b="1" dirty="0" smtClean="0"/>
              <a:t>a</a:t>
            </a:r>
            <a:r>
              <a:rPr lang="en-US" dirty="0" smtClean="0"/>
              <a:t>, ±</a:t>
            </a:r>
            <a:r>
              <a:rPr lang="en-US" b="1" dirty="0" smtClean="0"/>
              <a:t>b</a:t>
            </a:r>
            <a:r>
              <a:rPr lang="en-US" dirty="0" smtClean="0"/>
              <a:t>, ±</a:t>
            </a:r>
            <a:r>
              <a:rPr lang="en-US" b="1" dirty="0" smtClean="0"/>
              <a:t>c</a:t>
            </a:r>
            <a:r>
              <a:rPr lang="en-US" dirty="0" smtClean="0"/>
              <a:t>, ±</a:t>
            </a:r>
            <a:r>
              <a:rPr lang="en-US" b="1" dirty="0" smtClean="0"/>
              <a:t>ab</a:t>
            </a:r>
            <a:r>
              <a:rPr lang="en-US" dirty="0" smtClean="0"/>
              <a:t>, ±</a:t>
            </a:r>
            <a:r>
              <a:rPr lang="en-US" b="1" dirty="0" smtClean="0"/>
              <a:t>ac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±</a:t>
            </a:r>
            <a:r>
              <a:rPr lang="en-US" b="1" dirty="0" smtClean="0"/>
              <a:t>bc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±</a:t>
            </a:r>
            <a:r>
              <a:rPr lang="en-US" b="1" dirty="0" err="1" smtClean="0"/>
              <a:t>abc</a:t>
            </a:r>
            <a:r>
              <a:rPr lang="en-US" dirty="0" smtClean="0"/>
              <a:t>}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 is size 43,046,721: {0, ±1, ±</a:t>
            </a:r>
            <a:r>
              <a:rPr lang="en-US" b="1" dirty="0" smtClean="0"/>
              <a:t>a</a:t>
            </a:r>
            <a:r>
              <a:rPr lang="en-US" dirty="0" smtClean="0"/>
              <a:t>, ±</a:t>
            </a:r>
            <a:r>
              <a:rPr lang="en-US" b="1" dirty="0" smtClean="0"/>
              <a:t>b</a:t>
            </a:r>
            <a:r>
              <a:rPr lang="en-US" dirty="0" smtClean="0"/>
              <a:t>, ±</a:t>
            </a:r>
            <a:r>
              <a:rPr lang="en-US" b="1" dirty="0" smtClean="0"/>
              <a:t>c</a:t>
            </a:r>
            <a:r>
              <a:rPr lang="en-US" dirty="0" smtClean="0"/>
              <a:t>, ±</a:t>
            </a:r>
            <a:r>
              <a:rPr lang="en-US" b="1" dirty="0" smtClean="0"/>
              <a:t>d</a:t>
            </a:r>
            <a:r>
              <a:rPr lang="en-US" dirty="0" smtClean="0"/>
              <a:t>, …, ±</a:t>
            </a:r>
            <a:r>
              <a:rPr lang="en-US" b="1" dirty="0" err="1" smtClean="0"/>
              <a:t>bcd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±</a:t>
            </a:r>
            <a:r>
              <a:rPr lang="en-US" b="1" dirty="0" smtClean="0"/>
              <a:t>abcd</a:t>
            </a:r>
            <a:r>
              <a:rPr lang="en-US" dirty="0" smtClean="0"/>
              <a:t>}</a:t>
            </a:r>
            <a:endParaRPr lang="en-US" baseline="0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Anti-commuting vector space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ab</a:t>
            </a:r>
            <a:r>
              <a:rPr lang="en-US" dirty="0" smtClean="0"/>
              <a:t> = –</a:t>
            </a:r>
            <a:r>
              <a:rPr lang="en-US" b="1" dirty="0" err="1" smtClean="0"/>
              <a:t>ba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(</a:t>
            </a:r>
            <a:r>
              <a:rPr lang="en-US" b="1" dirty="0" smtClean="0"/>
              <a:t>ab</a:t>
            </a:r>
            <a:r>
              <a:rPr lang="en-US" dirty="0" smtClean="0"/>
              <a:t>)</a:t>
            </a:r>
            <a:r>
              <a:rPr lang="en-US" baseline="30000" dirty="0" smtClean="0"/>
              <a:t>2 </a:t>
            </a:r>
            <a:r>
              <a:rPr lang="en-US" dirty="0" smtClean="0"/>
              <a:t>= </a:t>
            </a:r>
            <a:r>
              <a:rPr lang="en-US" b="1" dirty="0" err="1" smtClean="0"/>
              <a:t>abab</a:t>
            </a:r>
            <a:r>
              <a:rPr lang="en-US" b="1" dirty="0" smtClean="0"/>
              <a:t> =</a:t>
            </a:r>
            <a:r>
              <a:rPr lang="en-US" dirty="0" smtClean="0"/>
              <a:t> –1 so any bivector </a:t>
            </a:r>
            <a:r>
              <a:rPr lang="en-US" b="1" dirty="0" smtClean="0"/>
              <a:t>xy</a:t>
            </a:r>
            <a:r>
              <a:rPr lang="en-US" dirty="0" smtClean="0"/>
              <a:t> =          is spinor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>
              <a:buFont typeface="Wingdings" pitchFamily="2" charset="2"/>
              <a:buChar char="Ø"/>
            </a:pPr>
            <a:r>
              <a:rPr lang="en-US" baseline="0" dirty="0" smtClean="0"/>
              <a:t>Arithmetic Operators over</a:t>
            </a:r>
            <a:r>
              <a:rPr lang="en-US" dirty="0" smtClean="0"/>
              <a:t> Z</a:t>
            </a:r>
            <a:r>
              <a:rPr lang="en-US" baseline="-25000" dirty="0" smtClean="0"/>
              <a:t>3 </a:t>
            </a:r>
            <a:r>
              <a:rPr lang="en-US" dirty="0" smtClean="0"/>
              <a:t>= {±1=T/F, 0=does not exist}</a:t>
            </a:r>
            <a:endParaRPr lang="en-US" baseline="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+, * (geometric ~ </a:t>
            </a:r>
            <a:r>
              <a:rPr lang="en-US" dirty="0" smtClean="0">
                <a:sym typeface="Euclid Symbol" pitchFamily="18" charset="2"/>
              </a:rPr>
              <a:t></a:t>
            </a:r>
            <a:r>
              <a:rPr lang="en-US" dirty="0" smtClean="0"/>
              <a:t>), outer (</a:t>
            </a:r>
            <a:r>
              <a:rPr lang="en-US" b="1" dirty="0" err="1" smtClean="0"/>
              <a:t>a</a:t>
            </a:r>
            <a:r>
              <a:rPr lang="en-US" dirty="0" err="1" smtClean="0"/>
              <a:t>^</a:t>
            </a:r>
            <a:r>
              <a:rPr lang="en-US" b="1" dirty="0" err="1" smtClean="0"/>
              <a:t>a</a:t>
            </a:r>
            <a:r>
              <a:rPr lang="en-US" dirty="0" smtClean="0"/>
              <a:t>=0,</a:t>
            </a:r>
            <a:r>
              <a:rPr lang="en-US" b="1" dirty="0" smtClean="0"/>
              <a:t>a</a:t>
            </a:r>
            <a:r>
              <a:rPr lang="en-US" dirty="0" smtClean="0"/>
              <a:t>^</a:t>
            </a:r>
            <a:r>
              <a:rPr lang="en-US" b="1" dirty="0" smtClean="0"/>
              <a:t>b</a:t>
            </a:r>
            <a:r>
              <a:rPr lang="en-US" dirty="0" smtClean="0"/>
              <a:t>=</a:t>
            </a:r>
            <a:r>
              <a:rPr lang="en-US" b="1" dirty="0" smtClean="0"/>
              <a:t>ab</a:t>
            </a:r>
            <a:r>
              <a:rPr lang="en-US" dirty="0" smtClean="0"/>
              <a:t>), inner (</a:t>
            </a:r>
            <a:r>
              <a:rPr lang="en-US" b="1" dirty="0" err="1" smtClean="0"/>
              <a:t>a</a:t>
            </a:r>
            <a:r>
              <a:rPr lang="en-US" dirty="0" err="1" smtClean="0"/>
              <a:t>•</a:t>
            </a:r>
            <a:r>
              <a:rPr lang="en-US" b="1" dirty="0" err="1" smtClean="0"/>
              <a:t>a</a:t>
            </a:r>
            <a:r>
              <a:rPr lang="en-US" dirty="0" smtClean="0"/>
              <a:t>=1,</a:t>
            </a:r>
            <a:r>
              <a:rPr lang="en-US" b="1" dirty="0" smtClean="0"/>
              <a:t>a</a:t>
            </a:r>
            <a:r>
              <a:rPr lang="en-US" dirty="0" smtClean="0"/>
              <a:t>•</a:t>
            </a:r>
            <a:r>
              <a:rPr lang="en-US" b="1" dirty="0" smtClean="0"/>
              <a:t>b</a:t>
            </a:r>
            <a:r>
              <a:rPr lang="en-US" dirty="0" smtClean="0"/>
              <a:t>=0)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Co-occurrence (+) &amp; co-exclusion: (</a:t>
            </a:r>
            <a:r>
              <a:rPr lang="en-US" b="1" dirty="0" smtClean="0"/>
              <a:t>a</a:t>
            </a:r>
            <a:r>
              <a:rPr lang="en-US" dirty="0" smtClean="0"/>
              <a:t>-</a:t>
            </a:r>
            <a:r>
              <a:rPr lang="en-US" b="1" dirty="0" smtClean="0"/>
              <a:t>b</a:t>
            </a:r>
            <a:r>
              <a:rPr lang="en-US" dirty="0" smtClean="0"/>
              <a:t>)+(-</a:t>
            </a:r>
            <a:r>
              <a:rPr lang="en-US" b="1" dirty="0" err="1" smtClean="0"/>
              <a:t>a</a:t>
            </a:r>
            <a:r>
              <a:rPr lang="en-US" dirty="0" err="1" smtClean="0"/>
              <a:t>+</a:t>
            </a:r>
            <a:r>
              <a:rPr lang="en-US" b="1" dirty="0" err="1" smtClean="0"/>
              <a:t>b</a:t>
            </a:r>
            <a:r>
              <a:rPr lang="en-US" dirty="0" smtClean="0"/>
              <a:t>)=0 implies </a:t>
            </a:r>
            <a:r>
              <a:rPr lang="en-US" b="1" dirty="0" smtClean="0"/>
              <a:t>ab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Row vector truth </a:t>
            </a:r>
            <a:r>
              <a:rPr lang="en-US" baseline="0" dirty="0" smtClean="0"/>
              <a:t>table </a:t>
            </a:r>
            <a:r>
              <a:rPr lang="en-US" dirty="0" smtClean="0"/>
              <a:t>duality </a:t>
            </a:r>
            <a:r>
              <a:rPr lang="en-US" baseline="0" dirty="0" smtClean="0"/>
              <a:t>(e.g.</a:t>
            </a:r>
            <a:r>
              <a:rPr lang="en-US" dirty="0" smtClean="0"/>
              <a:t> </a:t>
            </a:r>
            <a:r>
              <a:rPr lang="en-US" sz="3300" dirty="0" smtClean="0"/>
              <a:t>±</a:t>
            </a:r>
            <a:r>
              <a:rPr lang="pt-BR" sz="3100" dirty="0" smtClean="0"/>
              <a:t>(1+</a:t>
            </a:r>
            <a:r>
              <a:rPr lang="pt-BR" sz="3100" b="1" dirty="0" smtClean="0"/>
              <a:t>a</a:t>
            </a:r>
            <a:r>
              <a:rPr lang="pt-BR" sz="3100" dirty="0" smtClean="0"/>
              <a:t>)(1+</a:t>
            </a:r>
            <a:r>
              <a:rPr lang="pt-BR" sz="3100" b="1" dirty="0" smtClean="0"/>
              <a:t>b</a:t>
            </a:r>
            <a:r>
              <a:rPr lang="pt-BR" sz="3100" dirty="0" smtClean="0"/>
              <a:t>)=[0 0 0 </a:t>
            </a:r>
            <a:r>
              <a:rPr lang="en-US" sz="3300" b="1" dirty="0" smtClean="0"/>
              <a:t>±</a:t>
            </a:r>
            <a:r>
              <a:rPr lang="pt-BR" sz="3100" dirty="0" smtClean="0"/>
              <a:t>]</a:t>
            </a:r>
            <a:r>
              <a:rPr lang="en-US" dirty="0" smtClean="0"/>
              <a:t>).</a:t>
            </a:r>
            <a:endParaRPr lang="en-US" baseline="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0266" y="4525818"/>
            <a:ext cx="609600" cy="3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894" y="2022374"/>
            <a:ext cx="1185862" cy="10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143000"/>
          </a:xfrm>
        </p:spPr>
        <p:txBody>
          <a:bodyPr/>
          <a:lstStyle/>
          <a:p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Geometric Algebra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30640"/>
            <a:ext cx="8229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u="sng" dirty="0" smtClean="0"/>
              <a:t>Custom symbolic math tools in Python (operator overloading): </a:t>
            </a:r>
          </a:p>
          <a:p>
            <a:pPr>
              <a:buNone/>
            </a:pPr>
            <a:r>
              <a:rPr lang="en-US" sz="1400" dirty="0" smtClean="0"/>
              <a:t>C:\python -</a:t>
            </a:r>
            <a:r>
              <a:rPr lang="en-US" sz="1400" dirty="0" err="1" smtClean="0"/>
              <a:t>i</a:t>
            </a:r>
            <a:r>
              <a:rPr lang="en-US" sz="1400" dirty="0" smtClean="0"/>
              <a:t> qubits.py</a:t>
            </a:r>
          </a:p>
          <a:p>
            <a:pPr>
              <a:buNone/>
            </a:pPr>
            <a:r>
              <a:rPr lang="en-US" sz="1400" dirty="0" smtClean="0"/>
              <a:t>&gt;&gt;&gt; </a:t>
            </a:r>
            <a:r>
              <a:rPr lang="en-US" sz="1400" b="1" dirty="0" err="1" smtClean="0"/>
              <a:t>a+a</a:t>
            </a:r>
            <a:r>
              <a:rPr lang="en-US" sz="1400" b="1" dirty="0" smtClean="0"/>
              <a:t>               </a:t>
            </a:r>
            <a:r>
              <a:rPr lang="en-US" sz="1400" b="1" dirty="0" smtClean="0">
                <a:sym typeface="Wingdings" pitchFamily="2" charset="2"/>
              </a:rPr>
              <a:t> Mod3 </a:t>
            </a:r>
            <a:r>
              <a:rPr lang="en-US" sz="1400" b="1" dirty="0" smtClean="0">
                <a:sym typeface="Wingdings" pitchFamily="2" charset="2"/>
              </a:rPr>
              <a:t>addition for c</a:t>
            </a:r>
            <a:r>
              <a:rPr lang="en-US" sz="1400" b="1" dirty="0" smtClean="0">
                <a:sym typeface="Wingdings" pitchFamily="2" charset="2"/>
              </a:rPr>
              <a:t>hange </a:t>
            </a:r>
            <a:r>
              <a:rPr lang="en-US" sz="1400" b="1" dirty="0" smtClean="0">
                <a:sym typeface="Wingdings" pitchFamily="2" charset="2"/>
              </a:rPr>
              <a:t>based logic (xor)</a:t>
            </a: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- a </a:t>
            </a:r>
          </a:p>
          <a:p>
            <a:pPr>
              <a:buNone/>
            </a:pPr>
            <a:r>
              <a:rPr lang="en-US" sz="1400" dirty="0" smtClean="0"/>
              <a:t>&gt;&gt;&gt; </a:t>
            </a:r>
            <a:r>
              <a:rPr lang="en-US" sz="1400" b="1" dirty="0" err="1" smtClean="0"/>
              <a:t>b</a:t>
            </a:r>
            <a:r>
              <a:rPr lang="en-US" sz="1400" dirty="0" err="1" smtClean="0"/>
              <a:t>^</a:t>
            </a:r>
            <a:r>
              <a:rPr lang="en-US" sz="1400" b="1" dirty="0" err="1" smtClean="0"/>
              <a:t>a</a:t>
            </a:r>
            <a:r>
              <a:rPr lang="en-US" sz="1400" b="1" dirty="0" smtClean="0"/>
              <a:t>               </a:t>
            </a:r>
            <a:r>
              <a:rPr lang="en-US" sz="1400" b="1" dirty="0" smtClean="0">
                <a:sym typeface="Wingdings" pitchFamily="2" charset="2"/>
              </a:rPr>
              <a:t> anticommutative  bivectors</a:t>
            </a: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- (</a:t>
            </a:r>
            <a:r>
              <a:rPr lang="en-US" sz="1400" dirty="0" err="1" smtClean="0"/>
              <a:t>a^b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&gt;&gt;&gt; </a:t>
            </a:r>
            <a:r>
              <a:rPr lang="en-US" sz="1400" b="1" dirty="0" err="1" smtClean="0"/>
              <a:t>c</a:t>
            </a:r>
            <a:r>
              <a:rPr lang="en-US" sz="1400" dirty="0" err="1" smtClean="0"/>
              <a:t>^</a:t>
            </a:r>
            <a:r>
              <a:rPr lang="en-US" sz="1400" b="1" dirty="0" err="1" smtClean="0"/>
              <a:t>b</a:t>
            </a:r>
            <a:r>
              <a:rPr lang="en-US" sz="1400" dirty="0" err="1" smtClean="0"/>
              <a:t>^</a:t>
            </a:r>
            <a:r>
              <a:rPr lang="en-US" sz="1400" b="1" dirty="0" err="1" smtClean="0"/>
              <a:t>a</a:t>
            </a:r>
            <a:r>
              <a:rPr lang="en-US" sz="1400" b="1" dirty="0" smtClean="0"/>
              <a:t>           </a:t>
            </a:r>
            <a:r>
              <a:rPr lang="en-US" sz="1400" b="1" dirty="0" smtClean="0">
                <a:sym typeface="Wingdings" pitchFamily="2" charset="2"/>
              </a:rPr>
              <a:t> anticommutative  trivectors</a:t>
            </a: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- (</a:t>
            </a:r>
            <a:r>
              <a:rPr lang="en-US" sz="1400" dirty="0" err="1" smtClean="0"/>
              <a:t>a^b^c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&gt;&gt;&gt; </a:t>
            </a:r>
            <a:r>
              <a:rPr lang="en-US" sz="1400" b="1" dirty="0" smtClean="0"/>
              <a:t>(1+a)(1+b)(1+c)     </a:t>
            </a:r>
            <a:r>
              <a:rPr lang="en-US" sz="1400" b="1" dirty="0" smtClean="0">
                <a:sym typeface="Wingdings" pitchFamily="2" charset="2"/>
              </a:rPr>
              <a:t> Smallest  vector state contains all algebraic terms</a:t>
            </a: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+ 1 + a + b + c + (</a:t>
            </a:r>
            <a:r>
              <a:rPr lang="en-US" sz="1400" dirty="0" err="1" smtClean="0"/>
              <a:t>a^b</a:t>
            </a:r>
            <a:r>
              <a:rPr lang="en-US" sz="1400" dirty="0" smtClean="0"/>
              <a:t>) + (</a:t>
            </a:r>
            <a:r>
              <a:rPr lang="en-US" sz="1400" dirty="0" err="1" smtClean="0"/>
              <a:t>a^c</a:t>
            </a:r>
            <a:r>
              <a:rPr lang="en-US" sz="1400" dirty="0" smtClean="0"/>
              <a:t>) + (</a:t>
            </a:r>
            <a:r>
              <a:rPr lang="en-US" sz="1400" dirty="0" err="1" smtClean="0"/>
              <a:t>b^c</a:t>
            </a:r>
            <a:r>
              <a:rPr lang="en-US" sz="1400" dirty="0" smtClean="0"/>
              <a:t>) + (</a:t>
            </a:r>
            <a:r>
              <a:rPr lang="en-US" sz="1400" dirty="0" err="1" smtClean="0"/>
              <a:t>a^b^c</a:t>
            </a:r>
            <a:r>
              <a:rPr lang="en-US" sz="1400" dirty="0" smtClean="0"/>
              <a:t>) </a:t>
            </a:r>
            <a:r>
              <a:rPr lang="en-US" sz="1400" b="1" dirty="0" smtClean="0">
                <a:sym typeface="Wingdings" pitchFamily="2" charset="2"/>
              </a:rPr>
              <a:t> Row vector state equivalent [0000 000+]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&gt;&gt;&gt; </a:t>
            </a:r>
            <a:r>
              <a:rPr lang="en-US" sz="1400" b="1" dirty="0" smtClean="0"/>
              <a:t>a0       </a:t>
            </a:r>
            <a:r>
              <a:rPr lang="en-US" sz="1400" b="1" dirty="0" smtClean="0">
                <a:sym typeface="Wingdings" pitchFamily="2" charset="2"/>
              </a:rPr>
              <a:t> Single Qubit State</a:t>
            </a: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+ a0</a:t>
            </a:r>
          </a:p>
          <a:p>
            <a:pPr>
              <a:buNone/>
            </a:pPr>
            <a:r>
              <a:rPr lang="en-US" sz="1400" dirty="0" smtClean="0"/>
              <a:t>&gt;&gt;&gt; </a:t>
            </a:r>
            <a:r>
              <a:rPr lang="en-US" sz="1400" b="1" dirty="0" smtClean="0"/>
              <a:t>A</a:t>
            </a:r>
            <a:r>
              <a:rPr lang="en-US" sz="1400" b="1" dirty="0" smtClean="0">
                <a:sym typeface="Wingdings" pitchFamily="2" charset="2"/>
              </a:rPr>
              <a:t>          Classical Qubit A</a:t>
            </a: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+ a0 - a1</a:t>
            </a:r>
          </a:p>
          <a:p>
            <a:pPr>
              <a:buNone/>
            </a:pPr>
            <a:r>
              <a:rPr lang="it-IT" sz="1400" dirty="0" smtClean="0"/>
              <a:t>&gt;&gt;&gt; </a:t>
            </a:r>
            <a:r>
              <a:rPr lang="it-IT" sz="1400" b="1" dirty="0" smtClean="0"/>
              <a:t>Sa        </a:t>
            </a:r>
            <a:r>
              <a:rPr lang="en-US" sz="1400" b="1" dirty="0" smtClean="0">
                <a:sym typeface="Wingdings" pitchFamily="2" charset="2"/>
              </a:rPr>
              <a:t> Qubit Spinor</a:t>
            </a:r>
            <a:endParaRPr lang="it-IT" sz="1400" b="1" dirty="0" smtClean="0"/>
          </a:p>
          <a:p>
            <a:pPr>
              <a:buNone/>
            </a:pPr>
            <a:r>
              <a:rPr lang="it-IT" sz="1400" dirty="0" smtClean="0"/>
              <a:t>+ (a0^a1)</a:t>
            </a:r>
          </a:p>
          <a:p>
            <a:pPr>
              <a:buNone/>
            </a:pPr>
            <a:r>
              <a:rPr lang="it-IT" sz="1400" dirty="0" smtClean="0"/>
              <a:t>&gt;&gt;&gt; </a:t>
            </a:r>
            <a:r>
              <a:rPr lang="it-IT" sz="1400" b="1" dirty="0" smtClean="0"/>
              <a:t>Sa</a:t>
            </a:r>
            <a:r>
              <a:rPr lang="it-IT" sz="1400" dirty="0" smtClean="0"/>
              <a:t>*</a:t>
            </a:r>
            <a:r>
              <a:rPr lang="it-IT" sz="1400" b="1" dirty="0" smtClean="0"/>
              <a:t>Sa  </a:t>
            </a:r>
            <a:r>
              <a:rPr lang="en-US" sz="1400" b="1" dirty="0" smtClean="0">
                <a:sym typeface="Wingdings" pitchFamily="2" charset="2"/>
              </a:rPr>
              <a:t> so Spinor = </a:t>
            </a:r>
            <a:r>
              <a:rPr lang="en-US" sz="1400" b="1" dirty="0" err="1" smtClean="0">
                <a:sym typeface="Wingdings" pitchFamily="2" charset="2"/>
              </a:rPr>
              <a:t>sqrt</a:t>
            </a:r>
            <a:r>
              <a:rPr lang="en-US" sz="1400" b="1" dirty="0" smtClean="0">
                <a:sym typeface="Wingdings" pitchFamily="2" charset="2"/>
              </a:rPr>
              <a:t>(-1)</a:t>
            </a: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-1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&gt;&gt;&gt; </a:t>
            </a:r>
            <a:r>
              <a:rPr lang="en-US" sz="1400" b="1" dirty="0" smtClean="0"/>
              <a:t>A</a:t>
            </a:r>
            <a:r>
              <a:rPr lang="en-US" sz="1400" dirty="0" smtClean="0"/>
              <a:t>*</a:t>
            </a:r>
            <a:r>
              <a:rPr lang="en-US" sz="1400" b="1" dirty="0" smtClean="0"/>
              <a:t>Sa    </a:t>
            </a:r>
            <a:r>
              <a:rPr lang="en-US" sz="1400" b="1" dirty="0" smtClean="0">
                <a:sym typeface="Wingdings" pitchFamily="2" charset="2"/>
              </a:rPr>
              <a:t> Superposition</a:t>
            </a: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+ a0 + a1 </a:t>
            </a:r>
          </a:p>
          <a:p>
            <a:pPr>
              <a:buNone/>
            </a:pPr>
            <a:r>
              <a:rPr lang="en-US" sz="1400" dirty="0" smtClean="0"/>
              <a:t>&gt;&gt;&gt; </a:t>
            </a:r>
            <a:r>
              <a:rPr lang="en-US" sz="1400" b="1" dirty="0" smtClean="0"/>
              <a:t>A</a:t>
            </a:r>
            <a:r>
              <a:rPr lang="en-US" sz="1400" dirty="0" smtClean="0"/>
              <a:t>*</a:t>
            </a:r>
            <a:r>
              <a:rPr lang="en-US" sz="1400" b="1" dirty="0" smtClean="0"/>
              <a:t>B      </a:t>
            </a:r>
            <a:r>
              <a:rPr lang="en-US" sz="1400" b="1" dirty="0" smtClean="0">
                <a:sym typeface="Wingdings" pitchFamily="2" charset="2"/>
              </a:rPr>
              <a:t> Quantum Register (</a:t>
            </a:r>
            <a:r>
              <a:rPr lang="en-US" sz="1400" dirty="0" smtClean="0">
                <a:sym typeface="Wingdings" pitchFamily="2" charset="2"/>
              </a:rPr>
              <a:t>where</a:t>
            </a:r>
            <a:r>
              <a:rPr lang="en-US" sz="1400" b="1" dirty="0" smtClean="0">
                <a:sym typeface="Wingdings" pitchFamily="2" charset="2"/>
              </a:rPr>
              <a:t> B = </a:t>
            </a:r>
            <a:r>
              <a:rPr lang="en-US" sz="1400" dirty="0" smtClean="0"/>
              <a:t>+ </a:t>
            </a:r>
            <a:r>
              <a:rPr lang="en-US" sz="1400" b="1" dirty="0" smtClean="0"/>
              <a:t>b0</a:t>
            </a:r>
            <a:r>
              <a:rPr lang="en-US" sz="1400" dirty="0" smtClean="0"/>
              <a:t> - </a:t>
            </a:r>
            <a:r>
              <a:rPr lang="en-US" sz="1400" b="1" dirty="0" smtClean="0"/>
              <a:t>b1</a:t>
            </a:r>
            <a:r>
              <a:rPr lang="en-US" sz="1400" dirty="0" smtClean="0"/>
              <a:t>)</a:t>
            </a: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+ (a0^b0) - (a0^b1) - (a1^b0) + (a1^b1)</a:t>
            </a: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0927" y="1389051"/>
            <a:ext cx="2950633" cy="1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461" y="3714228"/>
            <a:ext cx="5910146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16774" y="4401417"/>
            <a:ext cx="4182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 Truth Table of row vector output states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8268" y="5212908"/>
            <a:ext cx="2088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Wingdings" pitchFamily="2" charset="2"/>
              </a:rPr>
              <a:t> Bits, sig, vector, = </a:t>
            </a:r>
            <a:r>
              <a:rPr lang="en-US" sz="1400" b="1" dirty="0" err="1" smtClean="0">
                <a:solidFill>
                  <a:schemeClr val="bg1"/>
                </a:solidFill>
                <a:sym typeface="Wingdings" pitchFamily="2" charset="2"/>
              </a:rPr>
              <a:t>expr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5182" y="5563715"/>
            <a:ext cx="884420" cy="14990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27682" y="5851025"/>
            <a:ext cx="884420" cy="14990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36924" y="4285521"/>
            <a:ext cx="194067" cy="59783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30102" y="5273675"/>
            <a:ext cx="884420" cy="14990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0969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Space and Time Proto-Physics</a:t>
            </a: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26400" y="1294066"/>
            <a:ext cx="8416993" cy="4237038"/>
            <a:chOff x="152" y="924"/>
            <a:chExt cx="5392" cy="266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004" t="20815" r="7103" b="21181"/>
            <a:stretch>
              <a:fillRect/>
            </a:stretch>
          </p:blipFill>
          <p:spPr bwMode="auto">
            <a:xfrm>
              <a:off x="152" y="924"/>
              <a:ext cx="5331" cy="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63" y="1295"/>
              <a:ext cx="2939" cy="7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sz="2600" i="1" dirty="0"/>
                <a:t>Co-occurrence</a:t>
              </a:r>
              <a:r>
                <a:rPr lang="en-US" sz="2600" dirty="0"/>
                <a:t> means states      </a:t>
              </a:r>
              <a:r>
                <a:rPr lang="en-US" sz="2600" dirty="0" smtClean="0"/>
                <a:t>  exist simultaneously</a:t>
              </a:r>
              <a:r>
                <a:rPr lang="en-US" sz="2600" dirty="0"/>
                <a:t>:   </a:t>
              </a:r>
              <a:r>
                <a:rPr lang="en-US" sz="2600" dirty="0" smtClean="0"/>
                <a:t>       Space-like via + operator</a:t>
              </a:r>
              <a:endParaRPr lang="en-US" sz="2000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09" y="2262"/>
              <a:ext cx="3135" cy="7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sz="2600" i="1" dirty="0"/>
                <a:t>Co-exclusion</a:t>
              </a:r>
              <a:r>
                <a:rPr lang="en-US" sz="2600" dirty="0"/>
                <a:t> means a change </a:t>
              </a:r>
              <a:r>
                <a:rPr lang="en-US" sz="2600" dirty="0" smtClean="0"/>
                <a:t> occurred </a:t>
              </a:r>
              <a:r>
                <a:rPr lang="en-US" sz="2600" dirty="0"/>
                <a:t>due to an operator: </a:t>
              </a:r>
              <a:r>
                <a:rPr lang="en-US" sz="2600" dirty="0" smtClean="0"/>
                <a:t>Time-like via * operator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97262" y="5575593"/>
            <a:ext cx="671559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“Information is Physical” by Rolf Landauer</a:t>
            </a:r>
          </a:p>
          <a:p>
            <a:r>
              <a:rPr lang="en-US" sz="2800" dirty="0" smtClean="0"/>
              <a:t>“It from Bit” in Black Holes by John Wheeler</a:t>
            </a:r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548640" y="5486401"/>
          <a:ext cx="1250034" cy="1143000"/>
        </p:xfrm>
        <a:graphic>
          <a:graphicData uri="http://schemas.openxmlformats.org/presentationml/2006/ole">
            <p:oleObj spid="_x0000_s66561" name="Document" r:id="rId4" imgW="4928400" imgH="47433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980"/>
            <a:ext cx="7391400" cy="1096962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Coin Demo: Act I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1138" y="1371601"/>
            <a:ext cx="8780462" cy="1136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5900" y="2673350"/>
            <a:ext cx="8775700" cy="3803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371600"/>
            <a:ext cx="8915400" cy="5083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Setup: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 stands with both hands behind back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 I part A: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 shows hand containing a coin then hides it again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 I part B: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 again shows a coin (indistinguishable from 1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 I part C: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 asks: “How many coins do I have?”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Represents one bit: either has 1 coin or has &gt;1 coin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13" y="2732816"/>
            <a:ext cx="497249" cy="51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8312" y="3679695"/>
            <a:ext cx="497249" cy="51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8"/>
            <a:ext cx="7391400" cy="1096962"/>
          </a:xfrm>
        </p:spPr>
        <p:txBody>
          <a:bodyPr/>
          <a:lstStyle/>
          <a:p>
            <a:r>
              <a:rPr lang="en-US" dirty="0" smtClean="0"/>
              <a:t>Coin Demo (continued)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721310"/>
            <a:ext cx="8586788" cy="2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359110"/>
            <a:ext cx="8585616" cy="2238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59110"/>
            <a:ext cx="8458200" cy="466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 II: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 holds out hand showing two identical coins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dirty="0" smtClean="0"/>
              <a:t>We receive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bit since ambiguity is resolved!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 III: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Asks: “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did the bit of information come from?”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Answer: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Simultaneous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presence of the 2 coins!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0284" y="6130169"/>
            <a:ext cx="86288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u="sng" dirty="0" smtClean="0"/>
              <a:t>Non-Shannon space-like information </a:t>
            </a:r>
            <a:r>
              <a:rPr lang="en-US" sz="2200" dirty="0" smtClean="0"/>
              <a:t>derives from simultaneity!</a:t>
            </a:r>
            <a:endParaRPr lang="en-US" sz="2200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249" y="2400538"/>
            <a:ext cx="611073" cy="6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314" y="2403035"/>
            <a:ext cx="611073" cy="6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6092</TotalTime>
  <Words>3451</Words>
  <Application>Microsoft Office PowerPoint</Application>
  <PresentationFormat>On-screen Show (4:3)</PresentationFormat>
  <Paragraphs>625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Document</vt:lpstr>
      <vt:lpstr>Equation</vt:lpstr>
      <vt:lpstr>The Higgs and the Pervasive Nature of Quantum Entanglement</vt:lpstr>
      <vt:lpstr>Abstract</vt:lpstr>
      <vt:lpstr>Summary of Talk</vt:lpstr>
      <vt:lpstr>Definition of Entanglement: </vt:lpstr>
      <vt:lpstr>Geometric Algebra Summary</vt:lpstr>
      <vt:lpstr>Geometric Algebra Tools</vt:lpstr>
      <vt:lpstr>Space and Time Proto-Physics</vt:lpstr>
      <vt:lpstr>Coin Demo: Act I</vt:lpstr>
      <vt:lpstr>Coin Demo (continued)</vt:lpstr>
      <vt:lpstr>Complexity Signatures</vt:lpstr>
      <vt:lpstr>More Signatures in 𝔾3 &amp; 𝔾4 </vt:lpstr>
      <vt:lpstr>Qubit: a bit in Superposition</vt:lpstr>
      <vt:lpstr>Ebits: Entangled Qubits</vt:lpstr>
      <vt:lpstr>TauQuernions: Entangled Quaternions</vt:lpstr>
      <vt:lpstr>Bosons X2=0 (Nilpotents)</vt:lpstr>
      <vt:lpstr>Particles X2=1 (Unitary) </vt:lpstr>
      <vt:lpstr>Standard Model in 𝔾2 &amp; 𝔾3 </vt:lpstr>
      <vt:lpstr>Higgs Bosons are Entangled</vt:lpstr>
      <vt:lpstr>Dark Bosons are also Entangled</vt:lpstr>
      <vt:lpstr>Dark Matter is Entangled</vt:lpstr>
      <vt:lpstr>Big Bang Energy from Bit Bang?</vt:lpstr>
      <vt:lpstr>Big Bang Fueled by Bit Bang</vt:lpstr>
      <vt:lpstr>Entanglement, Mass &amp; Higgs in 𝔾4 </vt:lpstr>
      <vt:lpstr>Novel Conclusions &amp; Predictions 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Matzke</dc:creator>
  <cp:lastModifiedBy>Doug Matzke</cp:lastModifiedBy>
  <cp:revision>436</cp:revision>
  <dcterms:created xsi:type="dcterms:W3CDTF">2013-02-10T01:05:58Z</dcterms:created>
  <dcterms:modified xsi:type="dcterms:W3CDTF">2013-03-07T21:55:23Z</dcterms:modified>
</cp:coreProperties>
</file>