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70" r:id="rId5"/>
    <p:sldId id="258" r:id="rId6"/>
    <p:sldId id="297" r:id="rId7"/>
    <p:sldId id="296" r:id="rId8"/>
    <p:sldId id="286" r:id="rId9"/>
    <p:sldId id="302" r:id="rId10"/>
    <p:sldId id="303" r:id="rId11"/>
    <p:sldId id="291" r:id="rId12"/>
    <p:sldId id="295" r:id="rId13"/>
    <p:sldId id="277" r:id="rId14"/>
    <p:sldId id="272" r:id="rId15"/>
    <p:sldId id="281" r:id="rId16"/>
    <p:sldId id="261" r:id="rId17"/>
    <p:sldId id="280" r:id="rId18"/>
    <p:sldId id="278" r:id="rId19"/>
    <p:sldId id="262" r:id="rId20"/>
    <p:sldId id="279" r:id="rId21"/>
    <p:sldId id="263" r:id="rId22"/>
    <p:sldId id="282" r:id="rId23"/>
    <p:sldId id="264" r:id="rId24"/>
    <p:sldId id="283" r:id="rId25"/>
    <p:sldId id="265" r:id="rId26"/>
    <p:sldId id="284" r:id="rId27"/>
    <p:sldId id="266" r:id="rId28"/>
    <p:sldId id="285" r:id="rId29"/>
    <p:sldId id="267" r:id="rId30"/>
    <p:sldId id="274" r:id="rId31"/>
    <p:sldId id="275" r:id="rId32"/>
    <p:sldId id="273" r:id="rId33"/>
    <p:sldId id="301" r:id="rId34"/>
    <p:sldId id="299" r:id="rId35"/>
    <p:sldId id="259" r:id="rId36"/>
    <p:sldId id="276" r:id="rId37"/>
    <p:sldId id="269" r:id="rId38"/>
    <p:sldId id="260" r:id="rId39"/>
    <p:sldId id="30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66" autoAdjust="0"/>
    <p:restoredTop sz="95327" autoAdjust="0"/>
  </p:normalViewPr>
  <p:slideViewPr>
    <p:cSldViewPr snapToGrid="0">
      <p:cViewPr>
        <p:scale>
          <a:sx n="60" d="100"/>
          <a:sy n="60" d="100"/>
        </p:scale>
        <p:origin x="-462" y="-228"/>
      </p:cViewPr>
      <p:guideLst>
        <p:guide orient="horz" pos="2160"/>
        <p:guide pos="2880"/>
      </p:guideLst>
    </p:cSldViewPr>
  </p:slideViewPr>
  <p:outlineViewPr>
    <p:cViewPr>
      <p:scale>
        <a:sx n="33" d="100"/>
        <a:sy n="33" d="100"/>
      </p:scale>
      <p:origin x="0" y="1291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37381E-31B9-447F-B54B-CE279F7C35C8}" type="datetimeFigureOut">
              <a:rPr lang="en-US" smtClean="0"/>
              <a:pPr/>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381E-31B9-447F-B54B-CE279F7C35C8}" type="datetimeFigureOut">
              <a:rPr lang="en-US" smtClean="0"/>
              <a:pPr/>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381E-31B9-447F-B54B-CE279F7C35C8}" type="datetimeFigureOut">
              <a:rPr lang="en-US" smtClean="0"/>
              <a:pPr/>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37381E-31B9-447F-B54B-CE279F7C35C8}" type="datetimeFigureOut">
              <a:rPr lang="en-US" smtClean="0"/>
              <a:pPr/>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37381E-31B9-447F-B54B-CE279F7C35C8}" type="datetimeFigureOut">
              <a:rPr lang="en-US" smtClean="0"/>
              <a:pPr/>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37381E-31B9-447F-B54B-CE279F7C35C8}" type="datetimeFigureOut">
              <a:rPr lang="en-US" smtClean="0"/>
              <a:pPr/>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37381E-31B9-447F-B54B-CE279F7C35C8}" type="datetimeFigureOut">
              <a:rPr lang="en-US" smtClean="0"/>
              <a:pPr/>
              <a:t>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37381E-31B9-447F-B54B-CE279F7C35C8}" type="datetimeFigureOut">
              <a:rPr lang="en-US" smtClean="0"/>
              <a:pPr/>
              <a:t>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7381E-31B9-447F-B54B-CE279F7C35C8}" type="datetimeFigureOut">
              <a:rPr lang="en-US" smtClean="0"/>
              <a:pPr/>
              <a:t>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7381E-31B9-447F-B54B-CE279F7C35C8}" type="datetimeFigureOut">
              <a:rPr lang="en-US" smtClean="0"/>
              <a:pPr/>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37381E-31B9-447F-B54B-CE279F7C35C8}" type="datetimeFigureOut">
              <a:rPr lang="en-US" smtClean="0"/>
              <a:pPr/>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BF1E5B-F1D1-4D0C-8119-ADCAC006D89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337" name="Picture 1"/>
          <p:cNvPicPr>
            <a:picLocks noChangeAspect="1" noChangeArrowheads="1"/>
          </p:cNvPicPr>
          <p:nvPr userDrawn="1"/>
        </p:nvPicPr>
        <p:blipFill>
          <a:blip r:embed="rId13" cstate="print">
            <a:lum bright="84000" contrast="-88000"/>
          </a:blip>
          <a:stretch>
            <a:fillRect/>
          </a:stretch>
        </p:blipFill>
        <p:spPr bwMode="auto">
          <a:xfrm>
            <a:off x="533400" y="1447800"/>
            <a:ext cx="7658468" cy="5257800"/>
          </a:xfrm>
          <a:prstGeom prst="rect">
            <a:avLst/>
          </a:prstGeom>
          <a:noFill/>
          <a:ln>
            <a:noFill/>
          </a:ln>
        </p:spPr>
      </p:pic>
      <p:sp>
        <p:nvSpPr>
          <p:cNvPr id="2" name="Title Placeholder 1"/>
          <p:cNvSpPr>
            <a:spLocks noGrp="1"/>
          </p:cNvSpPr>
          <p:nvPr>
            <p:ph type="title"/>
          </p:nvPr>
        </p:nvSpPr>
        <p:spPr>
          <a:xfrm>
            <a:off x="381000" y="0"/>
            <a:ext cx="72390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7381E-31B9-447F-B54B-CE279F7C35C8}" type="datetimeFigureOut">
              <a:rPr lang="en-US" smtClean="0"/>
              <a:pPr/>
              <a:t>11/2/2014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BF1E5B-F1D1-4D0C-8119-ADCAC006D898}" type="slidenum">
              <a:rPr lang="en-US" smtClean="0"/>
              <a:pPr/>
              <a:t>‹#›</a:t>
            </a:fld>
            <a:endParaRPr lang="en-US"/>
          </a:p>
        </p:txBody>
      </p:sp>
      <p:pic>
        <p:nvPicPr>
          <p:cNvPr id="7" name="Picture 2" descr="https://encrypted-tbn0.gstatic.com/images?q=tbn:ANd9GcRaO-jOSrFAzxBZQYPnb1Jmd1hFXIHVWqfVfBu4J9927yrKk6p-DA"/>
          <p:cNvPicPr>
            <a:picLocks noChangeAspect="1" noChangeArrowheads="1"/>
          </p:cNvPicPr>
          <p:nvPr userDrawn="1"/>
        </p:nvPicPr>
        <p:blipFill>
          <a:blip r:embed="rId14" cstate="print"/>
          <a:srcRect l="21192" t="6250" r="22296" b="6250"/>
          <a:stretch>
            <a:fillRect/>
          </a:stretch>
        </p:blipFill>
        <p:spPr bwMode="auto">
          <a:xfrm>
            <a:off x="7848600" y="76200"/>
            <a:ext cx="1219200" cy="10668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971800"/>
            <a:ext cx="6781800" cy="1470025"/>
          </a:xfrm>
        </p:spPr>
        <p:txBody>
          <a:bodyPr>
            <a:noAutofit/>
          </a:bodyPr>
          <a:lstStyle/>
          <a:p>
            <a:r>
              <a:rPr lang="en-US" sz="5400" dirty="0" smtClean="0"/>
              <a:t>Discovering your Psychic </a:t>
            </a:r>
            <a:r>
              <a:rPr lang="en-US" sz="5400" dirty="0"/>
              <a:t>s</a:t>
            </a:r>
            <a:r>
              <a:rPr lang="en-US" sz="5400" dirty="0" smtClean="0"/>
              <a:t>uperpowers</a:t>
            </a:r>
            <a:endParaRPr lang="en-US" sz="5400" dirty="0"/>
          </a:p>
        </p:txBody>
      </p:sp>
      <p:sp>
        <p:nvSpPr>
          <p:cNvPr id="3" name="Subtitle 2"/>
          <p:cNvSpPr>
            <a:spLocks noGrp="1"/>
          </p:cNvSpPr>
          <p:nvPr>
            <p:ph type="subTitle" idx="1"/>
          </p:nvPr>
        </p:nvSpPr>
        <p:spPr>
          <a:xfrm>
            <a:off x="1371600" y="4648200"/>
            <a:ext cx="6400800" cy="1981200"/>
          </a:xfrm>
        </p:spPr>
        <p:txBody>
          <a:bodyPr>
            <a:normAutofit fontScale="77500" lnSpcReduction="20000"/>
          </a:bodyPr>
          <a:lstStyle/>
          <a:p>
            <a:r>
              <a:rPr lang="en-US" dirty="0" smtClean="0"/>
              <a:t>Quantum Doug Matzke</a:t>
            </a:r>
          </a:p>
          <a:p>
            <a:r>
              <a:rPr lang="en-US" dirty="0" smtClean="0"/>
              <a:t>IONS DFW Meetup</a:t>
            </a:r>
          </a:p>
          <a:p>
            <a:r>
              <a:rPr lang="en-US" dirty="0" smtClean="0"/>
              <a:t>Sunday Nov 2, 2014</a:t>
            </a:r>
          </a:p>
          <a:p>
            <a:r>
              <a:rPr lang="en-US" b="1" dirty="0" smtClean="0"/>
              <a:t>www.quantumdoug.com</a:t>
            </a:r>
          </a:p>
          <a:p>
            <a:r>
              <a:rPr lang="en-US" b="1" dirty="0" smtClean="0"/>
              <a:t>www.spiritedscience.org</a:t>
            </a:r>
          </a:p>
        </p:txBody>
      </p:sp>
      <p:pic>
        <p:nvPicPr>
          <p:cNvPr id="12292" name="Picture 4" descr="http://indervilla.com/home/2012/12/Superman-Logo-Rainbow-HD.jpg"/>
          <p:cNvPicPr>
            <a:picLocks noChangeAspect="1" noChangeArrowheads="1"/>
          </p:cNvPicPr>
          <p:nvPr/>
        </p:nvPicPr>
        <p:blipFill>
          <a:blip r:embed="rId2" cstate="print"/>
          <a:srcRect/>
          <a:stretch>
            <a:fillRect/>
          </a:stretch>
        </p:blipFill>
        <p:spPr bwMode="auto">
          <a:xfrm>
            <a:off x="2438400" y="152400"/>
            <a:ext cx="4314825" cy="2695576"/>
          </a:xfrm>
          <a:prstGeom prst="rect">
            <a:avLst/>
          </a:prstGeom>
          <a:noFill/>
        </p:spPr>
      </p:pic>
      <p:sp>
        <p:nvSpPr>
          <p:cNvPr id="6" name="Rectangle 5"/>
          <p:cNvSpPr/>
          <p:nvPr/>
        </p:nvSpPr>
        <p:spPr>
          <a:xfrm>
            <a:off x="7467600" y="0"/>
            <a:ext cx="1600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8830"/>
            <a:ext cx="7239000" cy="1143000"/>
          </a:xfrm>
        </p:spPr>
        <p:txBody>
          <a:bodyPr/>
          <a:lstStyle/>
          <a:p>
            <a:r>
              <a:rPr lang="en-US" b="1" dirty="0" smtClean="0"/>
              <a:t>Quantum Protophysics</a:t>
            </a:r>
            <a:endParaRPr lang="en-US" b="1" dirty="0"/>
          </a:p>
        </p:txBody>
      </p:sp>
      <p:pic>
        <p:nvPicPr>
          <p:cNvPr id="4" name="irc_mi" descr="http://www.extremetech.com/wp-content/uploads/2012/06/Quantum.jpg"/>
          <p:cNvPicPr/>
          <p:nvPr/>
        </p:nvPicPr>
        <p:blipFill>
          <a:blip r:embed="rId2" cstate="print"/>
          <a:srcRect/>
          <a:stretch>
            <a:fillRect/>
          </a:stretch>
        </p:blipFill>
        <p:spPr bwMode="auto">
          <a:xfrm>
            <a:off x="1719062" y="2757830"/>
            <a:ext cx="5186236" cy="3814474"/>
          </a:xfrm>
          <a:prstGeom prst="rect">
            <a:avLst/>
          </a:prstGeom>
          <a:noFill/>
          <a:ln w="9525">
            <a:noFill/>
            <a:miter lim="800000"/>
            <a:headEnd/>
            <a:tailEnd/>
          </a:ln>
        </p:spPr>
      </p:pic>
      <p:pic>
        <p:nvPicPr>
          <p:cNvPr id="5" name="Picture 6" descr="http://abetteruserexperience.com/wp-content/uploads/2011/09/it-from-bit.jpg"/>
          <p:cNvPicPr>
            <a:picLocks noChangeAspect="1" noChangeArrowheads="1"/>
          </p:cNvPicPr>
          <p:nvPr/>
        </p:nvPicPr>
        <p:blipFill>
          <a:blip r:embed="rId3" cstate="print"/>
          <a:srcRect/>
          <a:stretch>
            <a:fillRect/>
          </a:stretch>
        </p:blipFill>
        <p:spPr bwMode="auto">
          <a:xfrm>
            <a:off x="2331216" y="1062177"/>
            <a:ext cx="3840273" cy="157066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98"/>
            <a:ext cx="7239000" cy="1143000"/>
          </a:xfrm>
        </p:spPr>
        <p:txBody>
          <a:bodyPr/>
          <a:lstStyle/>
          <a:p>
            <a:r>
              <a:rPr lang="en-US" b="1" dirty="0" smtClean="0"/>
              <a:t>Classical Bits vs. Qubits </a:t>
            </a:r>
            <a:endParaRPr lang="en-US" b="1" dirty="0"/>
          </a:p>
        </p:txBody>
      </p:sp>
      <p:pic>
        <p:nvPicPr>
          <p:cNvPr id="49155" name="Picture 3"/>
          <p:cNvPicPr>
            <a:picLocks noChangeAspect="1" noChangeArrowheads="1"/>
          </p:cNvPicPr>
          <p:nvPr/>
        </p:nvPicPr>
        <p:blipFill>
          <a:blip r:embed="rId2" cstate="print"/>
          <a:srcRect/>
          <a:stretch>
            <a:fillRect/>
          </a:stretch>
        </p:blipFill>
        <p:spPr bwMode="auto">
          <a:xfrm>
            <a:off x="248962" y="1418240"/>
            <a:ext cx="8348823" cy="51244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Qubits vs. Ebits </a:t>
            </a:r>
            <a:endParaRPr lang="en-US" dirty="0"/>
          </a:p>
        </p:txBody>
      </p:sp>
      <p:pic>
        <p:nvPicPr>
          <p:cNvPr id="53250" name="Picture 2"/>
          <p:cNvPicPr>
            <a:picLocks noChangeAspect="1" noChangeArrowheads="1"/>
          </p:cNvPicPr>
          <p:nvPr/>
        </p:nvPicPr>
        <p:blipFill>
          <a:blip r:embed="rId2" cstate="print"/>
          <a:srcRect/>
          <a:stretch>
            <a:fillRect/>
          </a:stretch>
        </p:blipFill>
        <p:spPr bwMode="auto">
          <a:xfrm>
            <a:off x="1463451" y="2822030"/>
            <a:ext cx="5757156" cy="2769541"/>
          </a:xfrm>
          <a:prstGeom prst="rect">
            <a:avLst/>
          </a:prstGeom>
          <a:noFill/>
          <a:ln w="9525">
            <a:noFill/>
            <a:miter lim="800000"/>
            <a:headEnd/>
            <a:tailEnd/>
          </a:ln>
        </p:spPr>
      </p:pic>
      <p:sp>
        <p:nvSpPr>
          <p:cNvPr id="5" name="Rectangle 4"/>
          <p:cNvSpPr/>
          <p:nvPr/>
        </p:nvSpPr>
        <p:spPr>
          <a:xfrm>
            <a:off x="967740" y="2046156"/>
            <a:ext cx="1906291" cy="830997"/>
          </a:xfrm>
          <a:prstGeom prst="rect">
            <a:avLst/>
          </a:prstGeom>
        </p:spPr>
        <p:txBody>
          <a:bodyPr wrap="none">
            <a:spAutoFit/>
          </a:bodyPr>
          <a:lstStyle/>
          <a:p>
            <a:r>
              <a:rPr lang="en-US" sz="4800" dirty="0" smtClean="0"/>
              <a:t>Qubit1</a:t>
            </a:r>
            <a:endParaRPr lang="en-US" sz="4800" dirty="0"/>
          </a:p>
        </p:txBody>
      </p:sp>
      <p:sp>
        <p:nvSpPr>
          <p:cNvPr id="6" name="Rectangle 5"/>
          <p:cNvSpPr/>
          <p:nvPr/>
        </p:nvSpPr>
        <p:spPr>
          <a:xfrm>
            <a:off x="5755213" y="2056666"/>
            <a:ext cx="1906291" cy="830997"/>
          </a:xfrm>
          <a:prstGeom prst="rect">
            <a:avLst/>
          </a:prstGeom>
        </p:spPr>
        <p:txBody>
          <a:bodyPr wrap="none">
            <a:spAutoFit/>
          </a:bodyPr>
          <a:lstStyle/>
          <a:p>
            <a:r>
              <a:rPr lang="en-US" sz="4800" dirty="0" smtClean="0"/>
              <a:t>Qubit2</a:t>
            </a:r>
            <a:endParaRPr lang="en-US" sz="4800" dirty="0"/>
          </a:p>
        </p:txBody>
      </p:sp>
      <p:sp>
        <p:nvSpPr>
          <p:cNvPr id="7" name="Rectangle 6"/>
          <p:cNvSpPr/>
          <p:nvPr/>
        </p:nvSpPr>
        <p:spPr>
          <a:xfrm>
            <a:off x="2720364" y="5293852"/>
            <a:ext cx="3741730" cy="1446550"/>
          </a:xfrm>
          <a:prstGeom prst="rect">
            <a:avLst/>
          </a:prstGeom>
        </p:spPr>
        <p:txBody>
          <a:bodyPr wrap="none">
            <a:spAutoFit/>
          </a:bodyPr>
          <a:lstStyle/>
          <a:p>
            <a:pPr algn="ctr"/>
            <a:r>
              <a:rPr lang="en-US" sz="4400" dirty="0" smtClean="0"/>
              <a:t>Ebit</a:t>
            </a:r>
          </a:p>
          <a:p>
            <a:pPr algn="ctr"/>
            <a:r>
              <a:rPr lang="en-US" sz="4400" dirty="0" smtClean="0"/>
              <a:t>(4 dimensional)</a:t>
            </a:r>
            <a:endParaRPr lang="en-US" sz="4400" dirty="0"/>
          </a:p>
        </p:txBody>
      </p:sp>
      <p:sp>
        <p:nvSpPr>
          <p:cNvPr id="8" name="Rectangle 7"/>
          <p:cNvSpPr/>
          <p:nvPr/>
        </p:nvSpPr>
        <p:spPr>
          <a:xfrm>
            <a:off x="3106601" y="3112956"/>
            <a:ext cx="2522101" cy="584775"/>
          </a:xfrm>
          <a:prstGeom prst="rect">
            <a:avLst/>
          </a:prstGeom>
        </p:spPr>
        <p:txBody>
          <a:bodyPr wrap="none">
            <a:spAutoFit/>
          </a:bodyPr>
          <a:lstStyle/>
          <a:p>
            <a:r>
              <a:rPr lang="en-US" sz="3200" dirty="0" smtClean="0"/>
              <a:t>entanglement</a:t>
            </a:r>
            <a:endParaRPr lang="en-US" sz="3200" dirty="0"/>
          </a:p>
        </p:txBody>
      </p:sp>
      <p:sp>
        <p:nvSpPr>
          <p:cNvPr id="9" name="Rectangle 8"/>
          <p:cNvSpPr/>
          <p:nvPr/>
        </p:nvSpPr>
        <p:spPr>
          <a:xfrm>
            <a:off x="204952" y="4195521"/>
            <a:ext cx="2476960" cy="584775"/>
          </a:xfrm>
          <a:prstGeom prst="rect">
            <a:avLst/>
          </a:prstGeom>
        </p:spPr>
        <p:txBody>
          <a:bodyPr wrap="none">
            <a:spAutoFit/>
          </a:bodyPr>
          <a:lstStyle/>
          <a:p>
            <a:r>
              <a:rPr lang="en-US" sz="3200" dirty="0" smtClean="0"/>
              <a:t>superposition</a:t>
            </a:r>
            <a:endParaRPr lang="en-US" sz="3200" dirty="0"/>
          </a:p>
        </p:txBody>
      </p:sp>
      <p:sp>
        <p:nvSpPr>
          <p:cNvPr id="10" name="Rectangle 9"/>
          <p:cNvSpPr/>
          <p:nvPr/>
        </p:nvSpPr>
        <p:spPr>
          <a:xfrm>
            <a:off x="6348248" y="4127201"/>
            <a:ext cx="2476960" cy="584775"/>
          </a:xfrm>
          <a:prstGeom prst="rect">
            <a:avLst/>
          </a:prstGeom>
        </p:spPr>
        <p:txBody>
          <a:bodyPr wrap="none">
            <a:spAutoFit/>
          </a:bodyPr>
          <a:lstStyle/>
          <a:p>
            <a:r>
              <a:rPr lang="en-US" sz="3200" dirty="0" smtClean="0"/>
              <a:t>superposition</a:t>
            </a:r>
            <a:endParaRPr lang="en-US" sz="3200" dirty="0"/>
          </a:p>
        </p:txBody>
      </p:sp>
      <p:pic>
        <p:nvPicPr>
          <p:cNvPr id="11" name="Picture 1"/>
          <p:cNvPicPr>
            <a:picLocks noChangeAspect="1" noChangeArrowheads="1"/>
          </p:cNvPicPr>
          <p:nvPr/>
        </p:nvPicPr>
        <p:blipFill>
          <a:blip r:embed="rId3" cstate="print"/>
          <a:srcRect/>
          <a:stretch>
            <a:fillRect/>
          </a:stretch>
        </p:blipFill>
        <p:spPr bwMode="auto">
          <a:xfrm>
            <a:off x="1103192" y="2763362"/>
            <a:ext cx="1734602" cy="1473407"/>
          </a:xfrm>
          <a:prstGeom prst="rect">
            <a:avLst/>
          </a:prstGeom>
          <a:noFill/>
          <a:ln w="9525">
            <a:noFill/>
            <a:miter lim="800000"/>
            <a:headEnd/>
            <a:tailEnd/>
          </a:ln>
        </p:spPr>
      </p:pic>
      <p:pic>
        <p:nvPicPr>
          <p:cNvPr id="12" name="Picture 1"/>
          <p:cNvPicPr>
            <a:picLocks noChangeAspect="1" noChangeArrowheads="1"/>
          </p:cNvPicPr>
          <p:nvPr/>
        </p:nvPicPr>
        <p:blipFill>
          <a:blip r:embed="rId3" cstate="print"/>
          <a:srcRect/>
          <a:stretch>
            <a:fillRect/>
          </a:stretch>
        </p:blipFill>
        <p:spPr bwMode="auto">
          <a:xfrm>
            <a:off x="5827595" y="2821168"/>
            <a:ext cx="1734602" cy="1473407"/>
          </a:xfrm>
          <a:prstGeom prst="rect">
            <a:avLst/>
          </a:prstGeom>
          <a:noFill/>
          <a:ln w="9525">
            <a:noFill/>
            <a:miter lim="800000"/>
            <a:headEnd/>
            <a:tailEnd/>
          </a:ln>
        </p:spPr>
      </p:pic>
      <p:pic>
        <p:nvPicPr>
          <p:cNvPr id="13" name="Picture 12" descr="https://encrypted-tbn2.gstatic.com/images?q=tbn:ANd9GcSBTmfD8_P7_A-KY61hg3UcXNfBuOlEZZtewr1QImnkDxReTvnZ"/>
          <p:cNvPicPr/>
          <p:nvPr/>
        </p:nvPicPr>
        <p:blipFill>
          <a:blip r:embed="rId4" cstate="print"/>
          <a:srcRect/>
          <a:stretch>
            <a:fillRect/>
          </a:stretch>
        </p:blipFill>
        <p:spPr bwMode="auto">
          <a:xfrm>
            <a:off x="3153105" y="1061550"/>
            <a:ext cx="2372567" cy="16764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239000" cy="1066800"/>
          </a:xfrm>
        </p:spPr>
        <p:txBody>
          <a:bodyPr>
            <a:normAutofit fontScale="90000"/>
          </a:bodyPr>
          <a:lstStyle/>
          <a:p>
            <a:r>
              <a:rPr lang="en-US" sz="4800" b="1" dirty="0" smtClean="0"/>
              <a:t>Brain/Mind/Spirit Continuum</a:t>
            </a:r>
            <a:endParaRPr lang="en-US" sz="4800" b="1" dirty="0"/>
          </a:p>
        </p:txBody>
      </p:sp>
      <p:pic>
        <p:nvPicPr>
          <p:cNvPr id="3073" name="Picture 1"/>
          <p:cNvPicPr>
            <a:picLocks noChangeAspect="1" noChangeArrowheads="1"/>
          </p:cNvPicPr>
          <p:nvPr/>
        </p:nvPicPr>
        <p:blipFill>
          <a:blip r:embed="rId2" cstate="print"/>
          <a:srcRect t="19285"/>
          <a:stretch>
            <a:fillRect/>
          </a:stretch>
        </p:blipFill>
        <p:spPr bwMode="auto">
          <a:xfrm>
            <a:off x="152400" y="1334814"/>
            <a:ext cx="8858834" cy="514218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3570"/>
            <a:ext cx="7239000" cy="1143000"/>
          </a:xfrm>
        </p:spPr>
        <p:txBody>
          <a:bodyPr>
            <a:normAutofit fontScale="90000"/>
          </a:bodyPr>
          <a:lstStyle/>
          <a:p>
            <a:r>
              <a:rPr lang="en-US" b="1" dirty="0" smtClean="0"/>
              <a:t>1</a:t>
            </a:r>
            <a:r>
              <a:rPr lang="en-US" b="1" baseline="30000" dirty="0" smtClean="0"/>
              <a:t>st</a:t>
            </a:r>
            <a:r>
              <a:rPr lang="en-US" b="1" dirty="0" smtClean="0"/>
              <a:t> concept: “information is physical” and “it from bit”</a:t>
            </a:r>
            <a:endParaRPr lang="en-US" dirty="0"/>
          </a:p>
        </p:txBody>
      </p:sp>
      <p:pic>
        <p:nvPicPr>
          <p:cNvPr id="4" name="Picture 3" descr="https://encrypted-tbn1.gstatic.com/images?q=tbn:ANd9GcRKS1ROrgYGTf6MyB5uYeo7z6-qylI5ZVw8JvqFMy22UPbAgzzB"/>
          <p:cNvPicPr/>
          <p:nvPr/>
        </p:nvPicPr>
        <p:blipFill>
          <a:blip r:embed="rId2" cstate="print"/>
          <a:srcRect l="7006" t="9434" r="8035" b="10157"/>
          <a:stretch>
            <a:fillRect/>
          </a:stretch>
        </p:blipFill>
        <p:spPr bwMode="auto">
          <a:xfrm>
            <a:off x="6006669" y="4776952"/>
            <a:ext cx="2632149" cy="1781503"/>
          </a:xfrm>
          <a:prstGeom prst="rect">
            <a:avLst/>
          </a:prstGeom>
          <a:noFill/>
        </p:spPr>
      </p:pic>
      <p:pic>
        <p:nvPicPr>
          <p:cNvPr id="5" name="Picture 4"/>
          <p:cNvPicPr/>
          <p:nvPr/>
        </p:nvPicPr>
        <p:blipFill>
          <a:blip r:embed="rId3" cstate="print"/>
          <a:srcRect/>
          <a:stretch>
            <a:fillRect/>
          </a:stretch>
        </p:blipFill>
        <p:spPr bwMode="auto">
          <a:xfrm>
            <a:off x="3401274" y="4571999"/>
            <a:ext cx="2384680" cy="2175639"/>
          </a:xfrm>
          <a:prstGeom prst="rect">
            <a:avLst/>
          </a:prstGeom>
          <a:noFill/>
          <a:ln w="9525">
            <a:noFill/>
            <a:miter lim="800000"/>
            <a:headEnd/>
            <a:tailEnd/>
          </a:ln>
        </p:spPr>
      </p:pic>
      <p:sp>
        <p:nvSpPr>
          <p:cNvPr id="7" name="Content Placeholder 6"/>
          <p:cNvSpPr>
            <a:spLocks noGrp="1"/>
          </p:cNvSpPr>
          <p:nvPr>
            <p:ph idx="1"/>
          </p:nvPr>
        </p:nvSpPr>
        <p:spPr>
          <a:xfrm>
            <a:off x="378372" y="1442541"/>
            <a:ext cx="8560676" cy="3334411"/>
          </a:xfrm>
        </p:spPr>
        <p:txBody>
          <a:bodyPr>
            <a:normAutofit fontScale="92500"/>
          </a:bodyPr>
          <a:lstStyle/>
          <a:p>
            <a:pPr>
              <a:spcBef>
                <a:spcPts val="300"/>
              </a:spcBef>
            </a:pPr>
            <a:r>
              <a:rPr lang="en-US" dirty="0" smtClean="0"/>
              <a:t>Bits are physical and are primitive to physics </a:t>
            </a:r>
          </a:p>
          <a:p>
            <a:pPr>
              <a:spcBef>
                <a:spcPts val="300"/>
              </a:spcBef>
            </a:pPr>
            <a:r>
              <a:rPr lang="en-US" dirty="0" smtClean="0"/>
              <a:t>Each bit has an effective energy and mass</a:t>
            </a:r>
          </a:p>
          <a:p>
            <a:pPr>
              <a:spcBef>
                <a:spcPts val="300"/>
              </a:spcBef>
            </a:pPr>
            <a:r>
              <a:rPr lang="en-US" dirty="0" smtClean="0"/>
              <a:t>Quantum waves superpower is invisibility/tunneling</a:t>
            </a:r>
          </a:p>
          <a:p>
            <a:pPr>
              <a:spcBef>
                <a:spcPts val="300"/>
              </a:spcBef>
            </a:pPr>
            <a:r>
              <a:rPr lang="en-US" dirty="0" smtClean="0"/>
              <a:t>Bits superpower is indestructibility</a:t>
            </a:r>
          </a:p>
          <a:p>
            <a:pPr>
              <a:spcBef>
                <a:spcPts val="300"/>
              </a:spcBef>
            </a:pPr>
            <a:r>
              <a:rPr lang="en-US" dirty="0" smtClean="0"/>
              <a:t>Qubits superpower is superposition</a:t>
            </a:r>
          </a:p>
          <a:p>
            <a:pPr>
              <a:spcBef>
                <a:spcPts val="300"/>
              </a:spcBef>
            </a:pPr>
            <a:r>
              <a:rPr lang="en-US" dirty="0" smtClean="0"/>
              <a:t>Ebits superpower is non-locality oneness</a:t>
            </a:r>
            <a:endParaRPr lang="en-US" dirty="0"/>
          </a:p>
        </p:txBody>
      </p:sp>
      <p:pic>
        <p:nvPicPr>
          <p:cNvPr id="8" name="Picture 7"/>
          <p:cNvPicPr/>
          <p:nvPr/>
        </p:nvPicPr>
        <p:blipFill>
          <a:blip r:embed="rId4" cstate="print"/>
          <a:srcRect/>
          <a:stretch>
            <a:fillRect/>
          </a:stretch>
        </p:blipFill>
        <p:spPr bwMode="auto">
          <a:xfrm>
            <a:off x="7294180" y="3155292"/>
            <a:ext cx="1524000" cy="1114974"/>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698569" y="4811964"/>
            <a:ext cx="2738314" cy="166416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524"/>
            <a:ext cx="7239000" cy="998483"/>
          </a:xfrm>
        </p:spPr>
        <p:txBody>
          <a:bodyPr>
            <a:normAutofit fontScale="90000"/>
          </a:bodyPr>
          <a:lstStyle/>
          <a:p>
            <a:r>
              <a:rPr lang="en-US" b="1" dirty="0" smtClean="0"/>
              <a:t>1</a:t>
            </a:r>
            <a:r>
              <a:rPr lang="en-US" b="1" baseline="30000" dirty="0" smtClean="0"/>
              <a:t>st</a:t>
            </a:r>
            <a:r>
              <a:rPr lang="en-US" b="1" dirty="0" smtClean="0"/>
              <a:t> examples: It from Physical bits</a:t>
            </a:r>
            <a:endParaRPr lang="en-US" dirty="0"/>
          </a:p>
        </p:txBody>
      </p:sp>
      <p:sp>
        <p:nvSpPr>
          <p:cNvPr id="3" name="Content Placeholder 2"/>
          <p:cNvSpPr>
            <a:spLocks noGrp="1"/>
          </p:cNvSpPr>
          <p:nvPr>
            <p:ph idx="1"/>
          </p:nvPr>
        </p:nvSpPr>
        <p:spPr>
          <a:xfrm>
            <a:off x="299540" y="1001107"/>
            <a:ext cx="8229600" cy="3823142"/>
          </a:xfrm>
        </p:spPr>
        <p:txBody>
          <a:bodyPr/>
          <a:lstStyle/>
          <a:p>
            <a:pPr>
              <a:spcBef>
                <a:spcPts val="300"/>
              </a:spcBef>
            </a:pPr>
            <a:r>
              <a:rPr lang="en-US" dirty="0" smtClean="0"/>
              <a:t>Each bit has an effective energy and mass</a:t>
            </a:r>
          </a:p>
          <a:p>
            <a:pPr>
              <a:spcBef>
                <a:spcPts val="300"/>
              </a:spcBef>
            </a:pPr>
            <a:r>
              <a:rPr lang="en-US" dirty="0" smtClean="0"/>
              <a:t>Black Holes are bit buckets “filled” with bits</a:t>
            </a:r>
          </a:p>
          <a:p>
            <a:pPr>
              <a:spcBef>
                <a:spcPts val="300"/>
              </a:spcBef>
            </a:pPr>
            <a:r>
              <a:rPr lang="en-US" dirty="0" smtClean="0"/>
              <a:t>Particle/wave duality  (twin slit experiment)</a:t>
            </a:r>
          </a:p>
          <a:p>
            <a:pPr>
              <a:spcBef>
                <a:spcPts val="300"/>
              </a:spcBef>
            </a:pPr>
            <a:r>
              <a:rPr lang="en-US" dirty="0" smtClean="0"/>
              <a:t>Probability amplitude waves (consistency)</a:t>
            </a:r>
          </a:p>
          <a:p>
            <a:pPr>
              <a:spcBef>
                <a:spcPts val="300"/>
              </a:spcBef>
            </a:pPr>
            <a:r>
              <a:rPr lang="en-US" dirty="0" smtClean="0"/>
              <a:t>Spacetime (3d+time) from quantum foam</a:t>
            </a:r>
          </a:p>
          <a:p>
            <a:pPr>
              <a:spcBef>
                <a:spcPts val="300"/>
              </a:spcBef>
            </a:pPr>
            <a:r>
              <a:rPr lang="en-US" dirty="0" smtClean="0"/>
              <a:t>Entangled states (quantum teleportation)</a:t>
            </a:r>
          </a:p>
          <a:p>
            <a:pPr>
              <a:spcBef>
                <a:spcPts val="300"/>
              </a:spcBef>
            </a:pPr>
            <a:r>
              <a:rPr lang="en-US" dirty="0" smtClean="0"/>
              <a:t>Landauer’s principle &amp; Maxwell’s Demon</a:t>
            </a:r>
          </a:p>
        </p:txBody>
      </p:sp>
      <p:pic>
        <p:nvPicPr>
          <p:cNvPr id="4" name="Picture 3"/>
          <p:cNvPicPr/>
          <p:nvPr/>
        </p:nvPicPr>
        <p:blipFill>
          <a:blip r:embed="rId2" cstate="print"/>
          <a:srcRect/>
          <a:stretch>
            <a:fillRect/>
          </a:stretch>
        </p:blipFill>
        <p:spPr bwMode="auto">
          <a:xfrm>
            <a:off x="6649749" y="4824249"/>
            <a:ext cx="2073659" cy="1939163"/>
          </a:xfrm>
          <a:prstGeom prst="rect">
            <a:avLst/>
          </a:prstGeom>
          <a:noFill/>
          <a:ln w="9525">
            <a:noFill/>
            <a:miter lim="800000"/>
            <a:headEnd/>
            <a:tailEnd/>
          </a:ln>
        </p:spPr>
      </p:pic>
      <p:pic>
        <p:nvPicPr>
          <p:cNvPr id="7" name="Picture 6" descr="https://encrypted-tbn0.gstatic.com/images?q=tbn:ANd9GcQxzI8wy71NWURzWlVXE_HjorYbG1d5m2avQtTHqtrtkQ0KtjR5kQ"/>
          <p:cNvPicPr/>
          <p:nvPr/>
        </p:nvPicPr>
        <p:blipFill>
          <a:blip r:embed="rId3" cstate="print"/>
          <a:srcRect/>
          <a:stretch>
            <a:fillRect/>
          </a:stretch>
        </p:blipFill>
        <p:spPr bwMode="auto">
          <a:xfrm>
            <a:off x="457200" y="4852851"/>
            <a:ext cx="2267933" cy="1921073"/>
          </a:xfrm>
          <a:prstGeom prst="rect">
            <a:avLst/>
          </a:prstGeom>
          <a:noFill/>
        </p:spPr>
      </p:pic>
      <p:pic>
        <p:nvPicPr>
          <p:cNvPr id="25601" name="Picture 1"/>
          <p:cNvPicPr>
            <a:picLocks noChangeAspect="1" noChangeArrowheads="1"/>
          </p:cNvPicPr>
          <p:nvPr/>
        </p:nvPicPr>
        <p:blipFill>
          <a:blip r:embed="rId4" cstate="print"/>
          <a:srcRect/>
          <a:stretch>
            <a:fillRect/>
          </a:stretch>
        </p:blipFill>
        <p:spPr bwMode="auto">
          <a:xfrm>
            <a:off x="2948644" y="4847692"/>
            <a:ext cx="3486273" cy="1922884"/>
          </a:xfrm>
          <a:prstGeom prst="rect">
            <a:avLst/>
          </a:prstGeom>
          <a:noFill/>
          <a:ln w="9525">
            <a:noFill/>
            <a:miter lim="800000"/>
            <a:headEnd/>
            <a:tailEnd/>
          </a:ln>
        </p:spPr>
      </p:pic>
      <p:pic>
        <p:nvPicPr>
          <p:cNvPr id="28673" name="Picture 1"/>
          <p:cNvPicPr>
            <a:picLocks noChangeAspect="1" noChangeArrowheads="1"/>
          </p:cNvPicPr>
          <p:nvPr/>
        </p:nvPicPr>
        <p:blipFill>
          <a:blip r:embed="rId5" cstate="print"/>
          <a:srcRect/>
          <a:stretch>
            <a:fillRect/>
          </a:stretch>
        </p:blipFill>
        <p:spPr bwMode="auto">
          <a:xfrm>
            <a:off x="7866993" y="3358055"/>
            <a:ext cx="1065706" cy="124862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234" y="105102"/>
            <a:ext cx="7239000" cy="1143000"/>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3600" b="1" kern="1200" dirty="0" smtClean="0">
                <a:solidFill>
                  <a:schemeClr val="tx1"/>
                </a:solidFill>
                <a:latin typeface="+mj-lt"/>
                <a:ea typeface="+mj-ea"/>
                <a:cs typeface="+mj-cs"/>
              </a:rPr>
              <a:t>2</a:t>
            </a:r>
            <a:r>
              <a:rPr lang="en-US" sz="3600" b="1" kern="1200" baseline="30000" dirty="0" smtClean="0">
                <a:solidFill>
                  <a:schemeClr val="tx1"/>
                </a:solidFill>
                <a:latin typeface="+mj-lt"/>
                <a:ea typeface="+mj-ea"/>
                <a:cs typeface="+mj-cs"/>
              </a:rPr>
              <a:t>nd</a:t>
            </a:r>
            <a:r>
              <a:rPr lang="en-US" sz="3600" b="1" kern="1200" dirty="0" smtClean="0">
                <a:solidFill>
                  <a:schemeClr val="tx1"/>
                </a:solidFill>
                <a:latin typeface="+mj-lt"/>
                <a:ea typeface="+mj-ea"/>
                <a:cs typeface="+mj-cs"/>
              </a:rPr>
              <a:t> concept: the universe is a very high dimensional quantum matrix</a:t>
            </a:r>
            <a:endParaRPr lang="en-US" sz="3600" dirty="0"/>
          </a:p>
        </p:txBody>
      </p:sp>
      <p:sp>
        <p:nvSpPr>
          <p:cNvPr id="3" name="Content Placeholder 2"/>
          <p:cNvSpPr>
            <a:spLocks noGrp="1"/>
          </p:cNvSpPr>
          <p:nvPr>
            <p:ph idx="1"/>
          </p:nvPr>
        </p:nvSpPr>
        <p:spPr>
          <a:xfrm>
            <a:off x="504498" y="1332189"/>
            <a:ext cx="8229600" cy="3602418"/>
          </a:xfrm>
        </p:spPr>
        <p:txBody>
          <a:bodyPr/>
          <a:lstStyle/>
          <a:p>
            <a:pPr>
              <a:spcBef>
                <a:spcPts val="300"/>
              </a:spcBef>
            </a:pPr>
            <a:r>
              <a:rPr lang="en-US" dirty="0" smtClean="0"/>
              <a:t>Proto-dimensions (or vibrating strings)</a:t>
            </a:r>
          </a:p>
          <a:p>
            <a:pPr>
              <a:spcBef>
                <a:spcPts val="300"/>
              </a:spcBef>
            </a:pPr>
            <a:r>
              <a:rPr lang="en-US" dirty="0" smtClean="0"/>
              <a:t>Bit = 1 dim, qubit = 2 dims, photon = 3 dims</a:t>
            </a:r>
          </a:p>
          <a:p>
            <a:pPr>
              <a:spcBef>
                <a:spcPts val="300"/>
              </a:spcBef>
            </a:pPr>
            <a:r>
              <a:rPr lang="en-US" dirty="0" smtClean="0"/>
              <a:t>Entanglement requires 4 dimensions</a:t>
            </a:r>
          </a:p>
          <a:p>
            <a:pPr>
              <a:spcBef>
                <a:spcPts val="300"/>
              </a:spcBef>
            </a:pPr>
            <a:r>
              <a:rPr lang="en-US" dirty="0" smtClean="0"/>
              <a:t>Orthogonality of dimensions  (&gt;&gt;2</a:t>
            </a:r>
            <a:r>
              <a:rPr lang="en-US" baseline="30000" dirty="0" smtClean="0"/>
              <a:t>300</a:t>
            </a:r>
            <a:r>
              <a:rPr lang="en-US" dirty="0" smtClean="0"/>
              <a:t>)</a:t>
            </a:r>
          </a:p>
          <a:p>
            <a:pPr>
              <a:spcBef>
                <a:spcPts val="300"/>
              </a:spcBef>
            </a:pPr>
            <a:r>
              <a:rPr lang="en-US" dirty="0" smtClean="0"/>
              <a:t>Higgs Boson is most likely entangled</a:t>
            </a:r>
          </a:p>
          <a:p>
            <a:pPr>
              <a:spcBef>
                <a:spcPts val="300"/>
              </a:spcBef>
            </a:pPr>
            <a:r>
              <a:rPr lang="en-US" dirty="0" smtClean="0"/>
              <a:t>Dark Matter/energy is most likely entangled</a:t>
            </a:r>
            <a:endParaRPr lang="en-US" dirty="0"/>
          </a:p>
        </p:txBody>
      </p:sp>
      <p:pic>
        <p:nvPicPr>
          <p:cNvPr id="4" name="Picture 3"/>
          <p:cNvPicPr/>
          <p:nvPr/>
        </p:nvPicPr>
        <p:blipFill>
          <a:blip r:embed="rId2" cstate="print"/>
          <a:srcRect/>
          <a:stretch>
            <a:fillRect/>
          </a:stretch>
        </p:blipFill>
        <p:spPr bwMode="auto">
          <a:xfrm rot="5400000">
            <a:off x="1232090" y="4386894"/>
            <a:ext cx="1944907" cy="2464677"/>
          </a:xfrm>
          <a:prstGeom prst="rect">
            <a:avLst/>
          </a:prstGeom>
          <a:noFill/>
          <a:ln w="9525">
            <a:noFill/>
            <a:miter lim="800000"/>
            <a:headEnd/>
            <a:tailEnd/>
          </a:ln>
        </p:spPr>
      </p:pic>
      <p:pic>
        <p:nvPicPr>
          <p:cNvPr id="5" name="Picture 4" descr="C:\Internet\matzkefamily.net\doug\papers\CafeMetaPhysics\Lecture_2011_Nov_17\Animations\quantum_tesseract2.gif"/>
          <p:cNvPicPr/>
          <p:nvPr/>
        </p:nvPicPr>
        <p:blipFill>
          <a:blip r:embed="rId3" cstate="print"/>
          <a:srcRect/>
          <a:stretch>
            <a:fillRect/>
          </a:stretch>
        </p:blipFill>
        <p:spPr bwMode="auto">
          <a:xfrm>
            <a:off x="3752189" y="4614045"/>
            <a:ext cx="2049519" cy="2049519"/>
          </a:xfrm>
          <a:prstGeom prst="rect">
            <a:avLst/>
          </a:prstGeom>
          <a:noFill/>
        </p:spPr>
      </p:pic>
      <p:pic>
        <p:nvPicPr>
          <p:cNvPr id="27650" name="Picture 2" descr="http://images.fineartamerica.com/images-medium-large-5/-mixed-emotions--michael-lang.jpg"/>
          <p:cNvPicPr>
            <a:picLocks noChangeAspect="1" noChangeArrowheads="1"/>
          </p:cNvPicPr>
          <p:nvPr/>
        </p:nvPicPr>
        <p:blipFill>
          <a:blip r:embed="rId4" cstate="print"/>
          <a:srcRect/>
          <a:stretch>
            <a:fillRect/>
          </a:stretch>
        </p:blipFill>
        <p:spPr bwMode="auto">
          <a:xfrm>
            <a:off x="6369271" y="4603530"/>
            <a:ext cx="1748005" cy="204951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normAutofit fontScale="90000"/>
          </a:bodyPr>
          <a:lstStyle/>
          <a:p>
            <a:r>
              <a:rPr lang="en-US" b="1" dirty="0" smtClean="0"/>
              <a:t>2</a:t>
            </a:r>
            <a:r>
              <a:rPr lang="en-US" b="1" baseline="30000" dirty="0" smtClean="0"/>
              <a:t>nd</a:t>
            </a:r>
            <a:r>
              <a:rPr lang="en-US" b="1" dirty="0" smtClean="0"/>
              <a:t> examples: Quantum Matrix</a:t>
            </a:r>
            <a:endParaRPr lang="en-US" dirty="0"/>
          </a:p>
        </p:txBody>
      </p:sp>
      <p:sp>
        <p:nvSpPr>
          <p:cNvPr id="3" name="Content Placeholder 2"/>
          <p:cNvSpPr>
            <a:spLocks noGrp="1"/>
          </p:cNvSpPr>
          <p:nvPr>
            <p:ph idx="1"/>
          </p:nvPr>
        </p:nvSpPr>
        <p:spPr>
          <a:xfrm>
            <a:off x="504496" y="1253359"/>
            <a:ext cx="8229600" cy="3397473"/>
          </a:xfrm>
        </p:spPr>
        <p:txBody>
          <a:bodyPr>
            <a:normAutofit lnSpcReduction="10000"/>
          </a:bodyPr>
          <a:lstStyle/>
          <a:p>
            <a:pPr>
              <a:spcBef>
                <a:spcPts val="300"/>
              </a:spcBef>
            </a:pPr>
            <a:r>
              <a:rPr lang="en-US" dirty="0" smtClean="0"/>
              <a:t>Shor’s Algorithm (supercomputing)</a:t>
            </a:r>
          </a:p>
          <a:p>
            <a:pPr>
              <a:spcBef>
                <a:spcPts val="300"/>
              </a:spcBef>
            </a:pPr>
            <a:r>
              <a:rPr lang="en-US" dirty="0" smtClean="0"/>
              <a:t>Schrödinger's cat (probabilities)</a:t>
            </a:r>
          </a:p>
          <a:p>
            <a:pPr>
              <a:spcBef>
                <a:spcPts val="300"/>
              </a:spcBef>
            </a:pPr>
            <a:r>
              <a:rPr lang="en-US" dirty="0" smtClean="0"/>
              <a:t>Quantum foam  (forms empty 3-space)</a:t>
            </a:r>
          </a:p>
          <a:p>
            <a:pPr>
              <a:spcBef>
                <a:spcPts val="300"/>
              </a:spcBef>
            </a:pPr>
            <a:r>
              <a:rPr lang="en-US" dirty="0" smtClean="0"/>
              <a:t>Distant spooky action (non-local correlations)</a:t>
            </a:r>
          </a:p>
          <a:p>
            <a:pPr>
              <a:spcBef>
                <a:spcPts val="300"/>
              </a:spcBef>
            </a:pPr>
            <a:r>
              <a:rPr lang="en-US" dirty="0" smtClean="0"/>
              <a:t>Tunneling (transistors, STM, …)</a:t>
            </a:r>
          </a:p>
          <a:p>
            <a:pPr>
              <a:spcBef>
                <a:spcPts val="300"/>
              </a:spcBef>
            </a:pPr>
            <a:r>
              <a:rPr lang="en-US" dirty="0" smtClean="0"/>
              <a:t>Lasers (quantum coherence)</a:t>
            </a:r>
          </a:p>
          <a:p>
            <a:pPr>
              <a:spcBef>
                <a:spcPts val="300"/>
              </a:spcBef>
            </a:pPr>
            <a:r>
              <a:rPr lang="en-US" dirty="0" smtClean="0"/>
              <a:t>Quarks, Bosons and Anu</a:t>
            </a:r>
          </a:p>
        </p:txBody>
      </p:sp>
      <p:pic>
        <p:nvPicPr>
          <p:cNvPr id="4" name="Picture 34" descr="M:\phd\quantumcomputation\cats4.gif"/>
          <p:cNvPicPr>
            <a:picLocks noChangeAspect="1" noChangeArrowheads="1"/>
          </p:cNvPicPr>
          <p:nvPr/>
        </p:nvPicPr>
        <p:blipFill>
          <a:blip r:embed="rId2" cstate="print"/>
          <a:srcRect/>
          <a:stretch>
            <a:fillRect/>
          </a:stretch>
        </p:blipFill>
        <p:spPr bwMode="auto">
          <a:xfrm>
            <a:off x="7463984" y="1232340"/>
            <a:ext cx="1585420" cy="1290144"/>
          </a:xfrm>
          <a:prstGeom prst="rect">
            <a:avLst/>
          </a:prstGeom>
          <a:noFill/>
        </p:spPr>
      </p:pic>
      <p:pic>
        <p:nvPicPr>
          <p:cNvPr id="23553" name="Picture 1"/>
          <p:cNvPicPr>
            <a:picLocks noChangeAspect="1" noChangeArrowheads="1"/>
          </p:cNvPicPr>
          <p:nvPr/>
        </p:nvPicPr>
        <p:blipFill>
          <a:blip r:embed="rId3" cstate="print"/>
          <a:srcRect/>
          <a:stretch>
            <a:fillRect/>
          </a:stretch>
        </p:blipFill>
        <p:spPr bwMode="auto">
          <a:xfrm>
            <a:off x="804043" y="4809444"/>
            <a:ext cx="2380592" cy="1701716"/>
          </a:xfrm>
          <a:prstGeom prst="rect">
            <a:avLst/>
          </a:prstGeom>
          <a:noFill/>
          <a:ln w="9525">
            <a:noFill/>
            <a:miter lim="800000"/>
            <a:headEnd/>
            <a:tailEnd/>
          </a:ln>
        </p:spPr>
      </p:pic>
      <p:pic>
        <p:nvPicPr>
          <p:cNvPr id="26625" name="Picture 1"/>
          <p:cNvPicPr>
            <a:picLocks noChangeAspect="1" noChangeArrowheads="1"/>
          </p:cNvPicPr>
          <p:nvPr/>
        </p:nvPicPr>
        <p:blipFill>
          <a:blip r:embed="rId4" cstate="print"/>
          <a:srcRect/>
          <a:stretch>
            <a:fillRect/>
          </a:stretch>
        </p:blipFill>
        <p:spPr bwMode="auto">
          <a:xfrm>
            <a:off x="6208673" y="4840016"/>
            <a:ext cx="1826122" cy="1705348"/>
          </a:xfrm>
          <a:prstGeom prst="rect">
            <a:avLst/>
          </a:prstGeom>
          <a:noFill/>
          <a:ln w="9525">
            <a:noFill/>
            <a:miter lim="800000"/>
            <a:headEnd/>
            <a:tailEnd/>
          </a:ln>
        </p:spPr>
      </p:pic>
      <p:pic>
        <p:nvPicPr>
          <p:cNvPr id="8" name="Picture 7" descr="https://encrypted-tbn0.gstatic.com/images?q=tbn:ANd9GcRHJHULR0MAETr8h-2_GacxbxbM3Wv9ql4o75vMaLDbheFQe6PM"/>
          <p:cNvPicPr/>
          <p:nvPr/>
        </p:nvPicPr>
        <p:blipFill>
          <a:blip r:embed="rId5" cstate="print"/>
          <a:srcRect/>
          <a:stretch>
            <a:fillRect/>
          </a:stretch>
        </p:blipFill>
        <p:spPr bwMode="auto">
          <a:xfrm>
            <a:off x="6373263" y="3279228"/>
            <a:ext cx="2565785" cy="1377683"/>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l="9014" r="9859"/>
          <a:stretch>
            <a:fillRect/>
          </a:stretch>
        </p:blipFill>
        <p:spPr bwMode="auto">
          <a:xfrm>
            <a:off x="3693906" y="4745449"/>
            <a:ext cx="1729431" cy="1907599"/>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normAutofit/>
          </a:bodyPr>
          <a:lstStyle/>
          <a:p>
            <a:r>
              <a:rPr lang="en-US" b="1" dirty="0" smtClean="0"/>
              <a:t>Higgs Boson and Dark Stuff</a:t>
            </a:r>
            <a:endParaRPr lang="en-US" b="1" dirty="0"/>
          </a:p>
        </p:txBody>
      </p:sp>
      <p:sp>
        <p:nvSpPr>
          <p:cNvPr id="3" name="Content Placeholder 2"/>
          <p:cNvSpPr>
            <a:spLocks noGrp="1"/>
          </p:cNvSpPr>
          <p:nvPr>
            <p:ph idx="1"/>
          </p:nvPr>
        </p:nvSpPr>
        <p:spPr>
          <a:xfrm>
            <a:off x="268012" y="1111470"/>
            <a:ext cx="8513380" cy="3555124"/>
          </a:xfrm>
        </p:spPr>
        <p:txBody>
          <a:bodyPr>
            <a:normAutofit/>
          </a:bodyPr>
          <a:lstStyle/>
          <a:p>
            <a:pPr>
              <a:spcBef>
                <a:spcPts val="300"/>
              </a:spcBef>
            </a:pPr>
            <a:r>
              <a:rPr lang="en-US" dirty="0" smtClean="0"/>
              <a:t>Higgs Boson is basis of mass (sticky qufoam)</a:t>
            </a:r>
          </a:p>
          <a:p>
            <a:pPr>
              <a:spcBef>
                <a:spcPts val="300"/>
              </a:spcBef>
            </a:pPr>
            <a:r>
              <a:rPr lang="en-US" dirty="0" smtClean="0"/>
              <a:t>Mass warps spacetime</a:t>
            </a:r>
          </a:p>
          <a:p>
            <a:pPr>
              <a:spcBef>
                <a:spcPts val="300"/>
              </a:spcBef>
            </a:pPr>
            <a:r>
              <a:rPr lang="en-US" dirty="0" smtClean="0"/>
              <a:t>Acceleration acts like gravity (injects noise)</a:t>
            </a:r>
          </a:p>
          <a:p>
            <a:pPr>
              <a:spcBef>
                <a:spcPts val="300"/>
              </a:spcBef>
            </a:pPr>
            <a:r>
              <a:rPr lang="en-US" dirty="0" smtClean="0"/>
              <a:t>Black Holes = gravity + quantum + entropy + bits </a:t>
            </a:r>
          </a:p>
          <a:p>
            <a:pPr>
              <a:spcBef>
                <a:spcPts val="300"/>
              </a:spcBef>
            </a:pPr>
            <a:r>
              <a:rPr lang="en-US" dirty="0" smtClean="0"/>
              <a:t>Since dark matter/energy is 96%, Galaxies form</a:t>
            </a:r>
          </a:p>
          <a:p>
            <a:pPr>
              <a:spcBef>
                <a:spcPts val="300"/>
              </a:spcBef>
            </a:pPr>
            <a:r>
              <a:rPr lang="en-US" dirty="0" smtClean="0"/>
              <a:t>Higgs and Dark matter/energy are entangled</a:t>
            </a:r>
          </a:p>
          <a:p>
            <a:endParaRPr lang="en-US" dirty="0"/>
          </a:p>
        </p:txBody>
      </p:sp>
      <p:pic>
        <p:nvPicPr>
          <p:cNvPr id="2051" name="Picture 7" descr="http://www.nrao.edu/images/darkMatterPie250.jpg"/>
          <p:cNvPicPr>
            <a:picLocks noChangeAspect="1" noChangeArrowheads="1"/>
          </p:cNvPicPr>
          <p:nvPr/>
        </p:nvPicPr>
        <p:blipFill>
          <a:blip r:embed="rId2" cstate="print"/>
          <a:srcRect t="5457" b="3163"/>
          <a:stretch>
            <a:fillRect/>
          </a:stretch>
        </p:blipFill>
        <p:spPr bwMode="auto">
          <a:xfrm>
            <a:off x="3494783" y="4351282"/>
            <a:ext cx="2458956" cy="2301763"/>
          </a:xfrm>
          <a:prstGeom prst="rect">
            <a:avLst/>
          </a:prstGeom>
          <a:noFill/>
        </p:spPr>
      </p:pic>
      <p:pic>
        <p:nvPicPr>
          <p:cNvPr id="2050" name="Picture 2"/>
          <p:cNvPicPr>
            <a:picLocks noChangeAspect="1" noChangeArrowheads="1"/>
          </p:cNvPicPr>
          <p:nvPr/>
        </p:nvPicPr>
        <p:blipFill>
          <a:blip r:embed="rId3" cstate="print"/>
          <a:srcRect/>
          <a:stretch>
            <a:fillRect/>
          </a:stretch>
        </p:blipFill>
        <p:spPr bwMode="auto">
          <a:xfrm>
            <a:off x="604354" y="4556236"/>
            <a:ext cx="2819096" cy="1946790"/>
          </a:xfrm>
          <a:prstGeom prst="rect">
            <a:avLst/>
          </a:prstGeom>
          <a:noFill/>
        </p:spPr>
      </p:pic>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3" name="Rectangle 5"/>
          <p:cNvSpPr>
            <a:spLocks noChangeArrowheads="1"/>
          </p:cNvSpPr>
          <p:nvPr/>
        </p:nvSpPr>
        <p:spPr bwMode="auto">
          <a:xfrm>
            <a:off x="0" y="1952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8" name="Picture 7"/>
          <p:cNvPicPr/>
          <p:nvPr/>
        </p:nvPicPr>
        <p:blipFill>
          <a:blip r:embed="rId4" cstate="print"/>
          <a:srcRect r="3445"/>
          <a:stretch>
            <a:fillRect/>
          </a:stretch>
        </p:blipFill>
        <p:spPr bwMode="auto">
          <a:xfrm>
            <a:off x="5927762" y="4540470"/>
            <a:ext cx="2885164" cy="2047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6705600" cy="1143000"/>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400" b="1" kern="1200" dirty="0" smtClean="0">
                <a:solidFill>
                  <a:schemeClr val="tx1"/>
                </a:solidFill>
                <a:latin typeface="+mj-lt"/>
                <a:ea typeface="+mj-ea"/>
                <a:cs typeface="+mj-cs"/>
              </a:rPr>
              <a:t>3</a:t>
            </a:r>
            <a:r>
              <a:rPr lang="en-US" sz="4400" b="1" kern="1200" baseline="30000" dirty="0" smtClean="0">
                <a:solidFill>
                  <a:schemeClr val="tx1"/>
                </a:solidFill>
                <a:latin typeface="+mj-lt"/>
                <a:ea typeface="+mj-ea"/>
                <a:cs typeface="+mj-cs"/>
              </a:rPr>
              <a:t>rd</a:t>
            </a:r>
            <a:r>
              <a:rPr lang="en-US" sz="4400" b="1" kern="1200" dirty="0" smtClean="0">
                <a:solidFill>
                  <a:schemeClr val="tx1"/>
                </a:solidFill>
                <a:latin typeface="+mj-lt"/>
                <a:ea typeface="+mj-ea"/>
                <a:cs typeface="+mj-cs"/>
              </a:rPr>
              <a:t> concept: Law of </a:t>
            </a:r>
            <a:r>
              <a:rPr lang="en-US" b="1" dirty="0" smtClean="0"/>
              <a:t>A</a:t>
            </a:r>
            <a:r>
              <a:rPr lang="en-US" sz="4400" b="1" kern="1200" dirty="0" smtClean="0">
                <a:solidFill>
                  <a:schemeClr val="tx1"/>
                </a:solidFill>
                <a:latin typeface="+mj-lt"/>
                <a:ea typeface="+mj-ea"/>
                <a:cs typeface="+mj-cs"/>
              </a:rPr>
              <a:t>ttraction is based on meaning</a:t>
            </a:r>
            <a:endParaRPr lang="en-US" dirty="0"/>
          </a:p>
        </p:txBody>
      </p:sp>
      <p:sp>
        <p:nvSpPr>
          <p:cNvPr id="3" name="Content Placeholder 2"/>
          <p:cNvSpPr>
            <a:spLocks noGrp="1"/>
          </p:cNvSpPr>
          <p:nvPr>
            <p:ph idx="1"/>
          </p:nvPr>
        </p:nvSpPr>
        <p:spPr>
          <a:xfrm>
            <a:off x="457200" y="1458310"/>
            <a:ext cx="8497614" cy="2814145"/>
          </a:xfrm>
        </p:spPr>
        <p:txBody>
          <a:bodyPr/>
          <a:lstStyle/>
          <a:p>
            <a:pPr>
              <a:spcBef>
                <a:spcPts val="300"/>
              </a:spcBef>
            </a:pPr>
            <a:r>
              <a:rPr lang="en-US" dirty="0" smtClean="0"/>
              <a:t>Attraction based on Thoughts/Meaning</a:t>
            </a:r>
          </a:p>
          <a:p>
            <a:pPr>
              <a:spcBef>
                <a:spcPts val="300"/>
              </a:spcBef>
            </a:pPr>
            <a:r>
              <a:rPr lang="en-US" dirty="0" smtClean="0"/>
              <a:t>What is representation for thoughts?</a:t>
            </a:r>
          </a:p>
          <a:p>
            <a:pPr>
              <a:spcBef>
                <a:spcPts val="300"/>
              </a:spcBef>
            </a:pPr>
            <a:r>
              <a:rPr lang="en-US" dirty="0" smtClean="0"/>
              <a:t>What is formal representation for meaning?</a:t>
            </a:r>
          </a:p>
          <a:p>
            <a:pPr>
              <a:spcBef>
                <a:spcPts val="300"/>
              </a:spcBef>
            </a:pPr>
            <a:r>
              <a:rPr lang="en-US" dirty="0" smtClean="0"/>
              <a:t>Math </a:t>
            </a:r>
            <a:r>
              <a:rPr lang="en-US" dirty="0" smtClean="0"/>
              <a:t>of Content Addressable Memory</a:t>
            </a:r>
          </a:p>
          <a:p>
            <a:pPr>
              <a:spcBef>
                <a:spcPts val="300"/>
              </a:spcBef>
            </a:pPr>
            <a:r>
              <a:rPr lang="en-US" dirty="0" smtClean="0"/>
              <a:t>Based on points in High Dimensional Memory</a:t>
            </a:r>
            <a:endParaRPr lang="en-US" dirty="0"/>
          </a:p>
        </p:txBody>
      </p:sp>
      <p:pic>
        <p:nvPicPr>
          <p:cNvPr id="19458" name="Picture 68" descr="https://encrypted-tbn3.gstatic.com/images?q=tbn:ANd9GcSkCq_hek3-Zm-Hqcz4HbpsAdBV4FEr2Jw3WLwJP7YcO1bpZkEGjA"/>
          <p:cNvPicPr>
            <a:picLocks noChangeAspect="1" noChangeArrowheads="1"/>
          </p:cNvPicPr>
          <p:nvPr/>
        </p:nvPicPr>
        <p:blipFill>
          <a:blip r:embed="rId2" cstate="print"/>
          <a:srcRect/>
          <a:stretch>
            <a:fillRect/>
          </a:stretch>
        </p:blipFill>
        <p:spPr bwMode="auto">
          <a:xfrm>
            <a:off x="3183319" y="4524704"/>
            <a:ext cx="2944211" cy="1962807"/>
          </a:xfrm>
          <a:prstGeom prst="rect">
            <a:avLst/>
          </a:prstGeom>
          <a:noFill/>
        </p:spPr>
      </p:pic>
      <p:pic>
        <p:nvPicPr>
          <p:cNvPr id="19457" name="irc_mi" descr="http://mortentolboll.weebly.com/uploads/6/3/9/3/6393206/7681560_orig.jpg"/>
          <p:cNvPicPr>
            <a:picLocks noChangeAspect="1" noChangeArrowheads="1"/>
          </p:cNvPicPr>
          <p:nvPr/>
        </p:nvPicPr>
        <p:blipFill>
          <a:blip r:embed="rId3" cstate="print"/>
          <a:srcRect l="11589"/>
          <a:stretch>
            <a:fillRect/>
          </a:stretch>
        </p:blipFill>
        <p:spPr bwMode="auto">
          <a:xfrm>
            <a:off x="488731" y="4524704"/>
            <a:ext cx="2559269" cy="1957401"/>
          </a:xfrm>
          <a:prstGeom prst="rect">
            <a:avLst/>
          </a:prstGeom>
          <a:noFill/>
        </p:spPr>
      </p:pic>
      <p:sp>
        <p:nvSpPr>
          <p:cNvPr id="1945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60" name="Rectangle 4"/>
          <p:cNvSpPr>
            <a:spLocks noChangeArrowheads="1"/>
          </p:cNvSpPr>
          <p:nvPr/>
        </p:nvSpPr>
        <p:spPr bwMode="auto">
          <a:xfrm>
            <a:off x="0" y="23431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61" name="Rectangle 5"/>
          <p:cNvSpPr>
            <a:spLocks noChangeArrowheads="1"/>
          </p:cNvSpPr>
          <p:nvPr/>
        </p:nvSpPr>
        <p:spPr bwMode="auto">
          <a:xfrm>
            <a:off x="0" y="43719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en-US" sz="1100" b="0" i="0" u="none" strike="noStrike" cap="none" normalizeH="0" baseline="0" smtClean="0">
                <a:ln>
                  <a:noFill/>
                </a:ln>
                <a:solidFill>
                  <a:schemeClr val="tx1"/>
                </a:solidFill>
                <a:effectLst/>
                <a:latin typeface="Arial" pitchFamily="34" charset="0"/>
              </a:rPr>
              <a:t> </a:t>
            </a:r>
            <a:endParaRPr kumimoji="0" lang="en-US" sz="1800" b="0" i="0" u="none" strike="noStrike" cap="none" normalizeH="0" baseline="0" smtClean="0">
              <a:ln>
                <a:noFill/>
              </a:ln>
              <a:solidFill>
                <a:schemeClr val="tx1"/>
              </a:solidFill>
              <a:effectLst/>
              <a:latin typeface="Arial" pitchFamily="34" charset="0"/>
            </a:endParaRPr>
          </a:p>
        </p:txBody>
      </p:sp>
      <p:grpSp>
        <p:nvGrpSpPr>
          <p:cNvPr id="10" name="Group 9"/>
          <p:cNvGrpSpPr/>
          <p:nvPr/>
        </p:nvGrpSpPr>
        <p:grpSpPr>
          <a:xfrm>
            <a:off x="6341770" y="4496257"/>
            <a:ext cx="2360795" cy="2046434"/>
            <a:chOff x="2690037" y="1120305"/>
            <a:chExt cx="4066924" cy="3241901"/>
          </a:xfrm>
        </p:grpSpPr>
        <p:pic>
          <p:nvPicPr>
            <p:cNvPr id="11" name="Picture 3"/>
            <p:cNvPicPr>
              <a:picLocks noChangeAspect="1" noChangeArrowheads="1"/>
            </p:cNvPicPr>
            <p:nvPr/>
          </p:nvPicPr>
          <p:blipFill>
            <a:blip r:embed="rId4" cstate="print"/>
            <a:srcRect/>
            <a:stretch>
              <a:fillRect/>
            </a:stretch>
          </p:blipFill>
          <p:spPr bwMode="auto">
            <a:xfrm>
              <a:off x="2690037" y="1120305"/>
              <a:ext cx="4063607" cy="3241901"/>
            </a:xfrm>
            <a:prstGeom prst="rect">
              <a:avLst/>
            </a:prstGeom>
            <a:noFill/>
            <a:ln w="9525">
              <a:solidFill>
                <a:schemeClr val="tx2">
                  <a:lumMod val="75000"/>
                </a:schemeClr>
              </a:solidFill>
              <a:miter lim="800000"/>
              <a:headEnd/>
              <a:tailEnd/>
            </a:ln>
          </p:spPr>
        </p:pic>
        <p:sp>
          <p:nvSpPr>
            <p:cNvPr id="12" name="TextBox 11"/>
            <p:cNvSpPr txBox="1"/>
            <p:nvPr/>
          </p:nvSpPr>
          <p:spPr>
            <a:xfrm>
              <a:off x="2846047" y="3937621"/>
              <a:ext cx="1059204" cy="402246"/>
            </a:xfrm>
            <a:prstGeom prst="rect">
              <a:avLst/>
            </a:prstGeom>
            <a:solidFill>
              <a:schemeClr val="bg1"/>
            </a:solidFill>
          </p:spPr>
          <p:txBody>
            <a:bodyPr wrap="square" rtlCol="0">
              <a:spAutoFit/>
            </a:bodyPr>
            <a:lstStyle/>
            <a:p>
              <a:r>
                <a:rPr lang="en-US" sz="1050" dirty="0" smtClean="0"/>
                <a:t>Corner?</a:t>
              </a:r>
              <a:endParaRPr lang="en-US" sz="1050" dirty="0"/>
            </a:p>
          </p:txBody>
        </p:sp>
        <p:sp>
          <p:nvSpPr>
            <p:cNvPr id="13" name="TextBox 12"/>
            <p:cNvSpPr txBox="1"/>
            <p:nvPr/>
          </p:nvSpPr>
          <p:spPr>
            <a:xfrm>
              <a:off x="5186348" y="3947584"/>
              <a:ext cx="1570613" cy="402246"/>
            </a:xfrm>
            <a:prstGeom prst="rect">
              <a:avLst/>
            </a:prstGeom>
            <a:solidFill>
              <a:schemeClr val="bg1"/>
            </a:solidFill>
          </p:spPr>
          <p:txBody>
            <a:bodyPr wrap="square" rtlCol="0">
              <a:spAutoFit/>
            </a:bodyPr>
            <a:lstStyle/>
            <a:p>
              <a:r>
                <a:rPr lang="en-US" sz="1050" dirty="0" smtClean="0"/>
                <a:t>inclusion box</a:t>
              </a:r>
              <a:endParaRPr lang="en-US" sz="1050" dirty="0"/>
            </a:p>
          </p:txBody>
        </p:sp>
        <p:sp>
          <p:nvSpPr>
            <p:cNvPr id="14" name="TextBox 13"/>
            <p:cNvSpPr txBox="1"/>
            <p:nvPr/>
          </p:nvSpPr>
          <p:spPr>
            <a:xfrm>
              <a:off x="3942907" y="1825274"/>
              <a:ext cx="1944962" cy="402246"/>
            </a:xfrm>
            <a:prstGeom prst="rect">
              <a:avLst/>
            </a:prstGeom>
            <a:solidFill>
              <a:schemeClr val="bg1"/>
            </a:solidFill>
          </p:spPr>
          <p:txBody>
            <a:bodyPr wrap="square" rtlCol="0">
              <a:spAutoFit/>
            </a:bodyPr>
            <a:lstStyle/>
            <a:p>
              <a:r>
                <a:rPr lang="en-US" sz="1050" dirty="0" smtClean="0"/>
                <a:t>Thought Point A</a:t>
              </a:r>
              <a:endParaRPr lang="en-US" sz="1050" dirty="0"/>
            </a:p>
          </p:txBody>
        </p:sp>
        <p:sp>
          <p:nvSpPr>
            <p:cNvPr id="15" name="TextBox 14"/>
            <p:cNvSpPr txBox="1"/>
            <p:nvPr/>
          </p:nvSpPr>
          <p:spPr>
            <a:xfrm>
              <a:off x="4394118" y="2713835"/>
              <a:ext cx="1873978" cy="402246"/>
            </a:xfrm>
            <a:prstGeom prst="rect">
              <a:avLst/>
            </a:prstGeom>
            <a:solidFill>
              <a:schemeClr val="bg1"/>
            </a:solidFill>
          </p:spPr>
          <p:txBody>
            <a:bodyPr wrap="square" rtlCol="0">
              <a:spAutoFit/>
            </a:bodyPr>
            <a:lstStyle/>
            <a:p>
              <a:r>
                <a:rPr lang="en-US" sz="1050" dirty="0" smtClean="0"/>
                <a:t>Thought Point B</a:t>
              </a:r>
              <a:endParaRPr lang="en-US" sz="1050" dirty="0"/>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792162"/>
          </a:xfrm>
        </p:spPr>
        <p:txBody>
          <a:bodyPr/>
          <a:lstStyle/>
          <a:p>
            <a:r>
              <a:rPr lang="en-US" b="1" dirty="0" smtClean="0"/>
              <a:t>abstract</a:t>
            </a:r>
            <a:endParaRPr lang="en-US" b="1" dirty="0"/>
          </a:p>
        </p:txBody>
      </p:sp>
      <p:sp>
        <p:nvSpPr>
          <p:cNvPr id="5" name="Rectangle 4"/>
          <p:cNvSpPr/>
          <p:nvPr/>
        </p:nvSpPr>
        <p:spPr>
          <a:xfrm>
            <a:off x="228600" y="1274088"/>
            <a:ext cx="8763000" cy="5355312"/>
          </a:xfrm>
          <a:prstGeom prst="rect">
            <a:avLst/>
          </a:prstGeom>
        </p:spPr>
        <p:txBody>
          <a:bodyPr wrap="square">
            <a:spAutoFit/>
          </a:bodyPr>
          <a:lstStyle/>
          <a:p>
            <a:r>
              <a:rPr lang="en-US" dirty="0" smtClean="0"/>
              <a:t>We all know people with "gifts" and may even experience our own special abilities at times. My favorite question when talking to people about psychic experiences is to ask "What is your superpower?". Everyone has superpowers, even if their individual beliefs may hinder their development. </a:t>
            </a:r>
            <a:br>
              <a:rPr lang="en-US" dirty="0" smtClean="0"/>
            </a:br>
            <a:r>
              <a:rPr lang="en-US" dirty="0" smtClean="0"/>
              <a:t/>
            </a:r>
            <a:br>
              <a:rPr lang="en-US" dirty="0" smtClean="0"/>
            </a:br>
            <a:r>
              <a:rPr lang="en-US" dirty="0" smtClean="0"/>
              <a:t>This talk is for you, whether you disbelieve in superpowers because "science says it impossible" or you already know one of your superpowers. We will discuss the science behind how the mind can not be chemical, electromagnetic, neurological or any other classical physics based matter/energy mechanism. The newest research consistently demonstrates the mind and thoughts are informational, non-local in space, not bound to time, vibrational, high dimensional and can directly interact with the physical world. My theory is "superpowers" are possible due to the quantum nature of minds, thoughts and subtle energy. Meaning and intention only exists in the high dimensional quantum mind, which is the mechanism behind Law of Attraction. </a:t>
            </a:r>
            <a:br>
              <a:rPr lang="en-US" dirty="0" smtClean="0"/>
            </a:br>
            <a:r>
              <a:rPr lang="en-US" dirty="0" smtClean="0"/>
              <a:t/>
            </a:r>
            <a:br>
              <a:rPr lang="en-US" dirty="0" smtClean="0"/>
            </a:br>
            <a:r>
              <a:rPr lang="en-US" dirty="0" smtClean="0"/>
              <a:t>We will open the floor to discuss our individual superpowers and discuss the quantum mind principles supporting those abilities. I will demonstrate one of my own superpowers. You we leave this meeting with a stronger understanding and belief that we are all eternal spiritual beings with quantum minds where superpowers are natural and expected.</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901262"/>
          </a:xfrm>
        </p:spPr>
        <p:txBody>
          <a:bodyPr>
            <a:normAutofit fontScale="90000"/>
          </a:bodyPr>
          <a:lstStyle/>
          <a:p>
            <a:r>
              <a:rPr lang="en-US" b="1" dirty="0" smtClean="0"/>
              <a:t>3</a:t>
            </a:r>
            <a:r>
              <a:rPr lang="en-US" b="1" baseline="30000" dirty="0" smtClean="0"/>
              <a:t>rd</a:t>
            </a:r>
            <a:r>
              <a:rPr lang="en-US" b="1" dirty="0" smtClean="0"/>
              <a:t> examples: Meaning Attraction</a:t>
            </a:r>
            <a:endParaRPr lang="en-US" dirty="0"/>
          </a:p>
        </p:txBody>
      </p:sp>
      <p:sp>
        <p:nvSpPr>
          <p:cNvPr id="3" name="Content Placeholder 2"/>
          <p:cNvSpPr>
            <a:spLocks noGrp="1"/>
          </p:cNvSpPr>
          <p:nvPr>
            <p:ph idx="1"/>
          </p:nvPr>
        </p:nvSpPr>
        <p:spPr>
          <a:xfrm>
            <a:off x="2853558" y="1143001"/>
            <a:ext cx="6290442" cy="3145220"/>
          </a:xfrm>
        </p:spPr>
        <p:txBody>
          <a:bodyPr>
            <a:normAutofit/>
          </a:bodyPr>
          <a:lstStyle/>
          <a:p>
            <a:pPr>
              <a:spcBef>
                <a:spcPts val="300"/>
              </a:spcBef>
            </a:pPr>
            <a:r>
              <a:rPr lang="en-US" dirty="0" smtClean="0"/>
              <a:t>Content Addressable Memories</a:t>
            </a:r>
          </a:p>
          <a:p>
            <a:pPr lvl="1">
              <a:spcBef>
                <a:spcPts val="300"/>
              </a:spcBef>
            </a:pPr>
            <a:r>
              <a:rPr lang="en-US" dirty="0" smtClean="0"/>
              <a:t>“Points of Meaning” self assemble</a:t>
            </a:r>
          </a:p>
          <a:p>
            <a:pPr lvl="1">
              <a:spcBef>
                <a:spcPts val="300"/>
              </a:spcBef>
            </a:pPr>
            <a:r>
              <a:rPr lang="en-US" dirty="0" smtClean="0"/>
              <a:t>Meaning is NOT in the brain</a:t>
            </a:r>
          </a:p>
          <a:p>
            <a:pPr>
              <a:spcBef>
                <a:spcPts val="300"/>
              </a:spcBef>
            </a:pPr>
            <a:r>
              <a:rPr lang="en-US" dirty="0" smtClean="0"/>
              <a:t>Meaning/Decision Cycle</a:t>
            </a:r>
          </a:p>
          <a:p>
            <a:pPr lvl="1">
              <a:spcBef>
                <a:spcPts val="300"/>
              </a:spcBef>
              <a:buNone/>
            </a:pPr>
            <a:r>
              <a:rPr lang="en-US" dirty="0" smtClean="0">
                <a:sym typeface="Wingdings" pitchFamily="2" charset="2"/>
              </a:rPr>
              <a:t> </a:t>
            </a:r>
            <a:r>
              <a:rPr lang="en-US" dirty="0" smtClean="0"/>
              <a:t>Emotion </a:t>
            </a:r>
            <a:r>
              <a:rPr lang="en-US" dirty="0" smtClean="0">
                <a:sym typeface="Wingdings" pitchFamily="2" charset="2"/>
              </a:rPr>
              <a:t></a:t>
            </a:r>
            <a:r>
              <a:rPr lang="en-US" dirty="0" smtClean="0"/>
              <a:t> Memory </a:t>
            </a:r>
            <a:r>
              <a:rPr lang="en-US" dirty="0" smtClean="0">
                <a:sym typeface="Wingdings" pitchFamily="2" charset="2"/>
              </a:rPr>
              <a:t></a:t>
            </a:r>
            <a:r>
              <a:rPr lang="en-US" dirty="0" smtClean="0"/>
              <a:t>Thoughts</a:t>
            </a:r>
            <a:r>
              <a:rPr lang="en-US" dirty="0" smtClean="0">
                <a:sym typeface="Wingdings" pitchFamily="2" charset="2"/>
              </a:rPr>
              <a:t> </a:t>
            </a:r>
          </a:p>
          <a:p>
            <a:pPr>
              <a:spcBef>
                <a:spcPts val="300"/>
              </a:spcBef>
            </a:pPr>
            <a:r>
              <a:rPr lang="en-US" dirty="0" smtClean="0"/>
              <a:t>Emotional ladder and vortex</a:t>
            </a:r>
          </a:p>
        </p:txBody>
      </p:sp>
      <p:pic>
        <p:nvPicPr>
          <p:cNvPr id="4" name="Picture 2" descr="http://media-cache-ak0.pinimg.com/236x/c8/ce/e5/c8cee54a70baa03ab80eef43233e72a8.jpg"/>
          <p:cNvPicPr>
            <a:picLocks noChangeAspect="1" noChangeArrowheads="1"/>
          </p:cNvPicPr>
          <p:nvPr/>
        </p:nvPicPr>
        <p:blipFill>
          <a:blip r:embed="rId2" cstate="print"/>
          <a:srcRect t="7005" b="3328"/>
          <a:stretch>
            <a:fillRect/>
          </a:stretch>
        </p:blipFill>
        <p:spPr bwMode="auto">
          <a:xfrm>
            <a:off x="228600" y="1066800"/>
            <a:ext cx="2552700" cy="5538062"/>
          </a:xfrm>
          <a:prstGeom prst="rect">
            <a:avLst/>
          </a:prstGeom>
          <a:noFill/>
        </p:spPr>
      </p:pic>
      <p:pic>
        <p:nvPicPr>
          <p:cNvPr id="23554" name="Picture 2" descr="http://media-cache-ec0.pinimg.com/236x/75/cf/37/75cf37a89084bff442fce5cecf8ef4e0.jpg"/>
          <p:cNvPicPr>
            <a:picLocks noChangeAspect="1" noChangeArrowheads="1"/>
          </p:cNvPicPr>
          <p:nvPr/>
        </p:nvPicPr>
        <p:blipFill>
          <a:blip r:embed="rId3" cstate="print"/>
          <a:srcRect/>
          <a:stretch>
            <a:fillRect/>
          </a:stretch>
        </p:blipFill>
        <p:spPr bwMode="auto">
          <a:xfrm>
            <a:off x="3198319" y="4298089"/>
            <a:ext cx="2571860" cy="2370675"/>
          </a:xfrm>
          <a:prstGeom prst="rect">
            <a:avLst/>
          </a:prstGeom>
          <a:noFill/>
        </p:spPr>
      </p:pic>
      <p:pic>
        <p:nvPicPr>
          <p:cNvPr id="7" name="Picture 2"/>
          <p:cNvPicPr>
            <a:picLocks noChangeAspect="1" noChangeArrowheads="1"/>
          </p:cNvPicPr>
          <p:nvPr/>
        </p:nvPicPr>
        <p:blipFill>
          <a:blip r:embed="rId4" cstate="print"/>
          <a:srcRect t="1148"/>
          <a:stretch>
            <a:fillRect/>
          </a:stretch>
        </p:blipFill>
        <p:spPr bwMode="auto">
          <a:xfrm>
            <a:off x="6091396" y="4272455"/>
            <a:ext cx="2418436" cy="232975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543800" cy="1143000"/>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b="1" kern="1200" dirty="0" smtClean="0">
                <a:solidFill>
                  <a:schemeClr val="tx1"/>
                </a:solidFill>
                <a:latin typeface="+mj-lt"/>
                <a:ea typeface="+mj-ea"/>
                <a:cs typeface="+mj-cs"/>
              </a:rPr>
              <a:t>4</a:t>
            </a:r>
            <a:r>
              <a:rPr lang="en-US" sz="4000" b="1" kern="1200" baseline="30000" dirty="0" smtClean="0">
                <a:solidFill>
                  <a:schemeClr val="tx1"/>
                </a:solidFill>
                <a:latin typeface="+mj-lt"/>
                <a:ea typeface="+mj-ea"/>
                <a:cs typeface="+mj-cs"/>
              </a:rPr>
              <a:t>th</a:t>
            </a:r>
            <a:r>
              <a:rPr lang="en-US" sz="4000" b="1" kern="1200" dirty="0" smtClean="0">
                <a:solidFill>
                  <a:schemeClr val="tx1"/>
                </a:solidFill>
                <a:latin typeface="+mj-lt"/>
                <a:ea typeface="+mj-ea"/>
                <a:cs typeface="+mj-cs"/>
              </a:rPr>
              <a:t> concept: we have a quantum mind &amp; our brain is a transceiver</a:t>
            </a:r>
            <a:endParaRPr lang="en-US" dirty="0"/>
          </a:p>
        </p:txBody>
      </p:sp>
      <p:sp>
        <p:nvSpPr>
          <p:cNvPr id="3" name="Content Placeholder 2"/>
          <p:cNvSpPr>
            <a:spLocks noGrp="1"/>
          </p:cNvSpPr>
          <p:nvPr>
            <p:ph idx="1"/>
          </p:nvPr>
        </p:nvSpPr>
        <p:spPr>
          <a:xfrm>
            <a:off x="394138" y="1489841"/>
            <a:ext cx="8560676" cy="3003331"/>
          </a:xfrm>
        </p:spPr>
        <p:txBody>
          <a:bodyPr>
            <a:normAutofit/>
          </a:bodyPr>
          <a:lstStyle/>
          <a:p>
            <a:pPr>
              <a:spcBef>
                <a:spcPts val="600"/>
              </a:spcBef>
            </a:pPr>
            <a:r>
              <a:rPr lang="en-US" dirty="0" smtClean="0"/>
              <a:t>Meaning Mind is set of dimensions (source)</a:t>
            </a:r>
          </a:p>
          <a:p>
            <a:pPr>
              <a:spcBef>
                <a:spcPts val="600"/>
              </a:spcBef>
            </a:pPr>
            <a:r>
              <a:rPr lang="en-US" dirty="0" smtClean="0"/>
              <a:t>Thoughts are Quantum things</a:t>
            </a:r>
          </a:p>
          <a:p>
            <a:pPr>
              <a:spcBef>
                <a:spcPts val="600"/>
              </a:spcBef>
            </a:pPr>
            <a:r>
              <a:rPr lang="en-US" dirty="0" smtClean="0"/>
              <a:t>Non causal/a-temporal behaviors is primary clue</a:t>
            </a:r>
          </a:p>
          <a:p>
            <a:pPr>
              <a:spcBef>
                <a:spcPts val="600"/>
              </a:spcBef>
            </a:pPr>
            <a:r>
              <a:rPr lang="en-US" dirty="0" smtClean="0"/>
              <a:t>Non-local spatial behaviors (Remote Viewing, …)</a:t>
            </a:r>
          </a:p>
          <a:p>
            <a:pPr>
              <a:spcBef>
                <a:spcPts val="600"/>
              </a:spcBef>
            </a:pPr>
            <a:r>
              <a:rPr lang="en-US" dirty="0" smtClean="0"/>
              <a:t>Mind’s </a:t>
            </a:r>
            <a:r>
              <a:rPr lang="en-US" dirty="0" smtClean="0"/>
              <a:t>eye </a:t>
            </a:r>
            <a:r>
              <a:rPr lang="en-US" dirty="0" smtClean="0"/>
              <a:t>forms Dreams</a:t>
            </a:r>
            <a:r>
              <a:rPr lang="en-US" dirty="0" smtClean="0"/>
              <a:t>, NDEs and </a:t>
            </a:r>
            <a:r>
              <a:rPr lang="en-US" dirty="0" smtClean="0"/>
              <a:t>OBEs</a:t>
            </a:r>
            <a:endParaRPr lang="en-US" dirty="0" smtClean="0"/>
          </a:p>
          <a:p>
            <a:pPr>
              <a:buNone/>
            </a:pPr>
            <a:endParaRPr lang="en-US" dirty="0" smtClean="0"/>
          </a:p>
        </p:txBody>
      </p:sp>
      <p:pic>
        <p:nvPicPr>
          <p:cNvPr id="4" name="Picture 38"/>
          <p:cNvPicPr>
            <a:picLocks noChangeAspect="1" noChangeArrowheads="1"/>
          </p:cNvPicPr>
          <p:nvPr/>
        </p:nvPicPr>
        <p:blipFill>
          <a:blip r:embed="rId2" cstate="print"/>
          <a:srcRect/>
          <a:stretch>
            <a:fillRect/>
          </a:stretch>
        </p:blipFill>
        <p:spPr bwMode="auto">
          <a:xfrm>
            <a:off x="356711" y="4569701"/>
            <a:ext cx="2189420" cy="2009775"/>
          </a:xfrm>
          <a:prstGeom prst="rect">
            <a:avLst/>
          </a:prstGeom>
          <a:noFill/>
        </p:spPr>
      </p:pic>
      <p:pic>
        <p:nvPicPr>
          <p:cNvPr id="5" name="irc_mi" descr="http://www.interferencetheory.com/Blog/files/page4_blog_entry64_1.jpg"/>
          <p:cNvPicPr>
            <a:picLocks noChangeAspect="1" noChangeArrowheads="1"/>
          </p:cNvPicPr>
          <p:nvPr/>
        </p:nvPicPr>
        <p:blipFill>
          <a:blip r:embed="rId3" cstate="print"/>
          <a:srcRect/>
          <a:stretch>
            <a:fillRect/>
          </a:stretch>
        </p:blipFill>
        <p:spPr bwMode="auto">
          <a:xfrm>
            <a:off x="6771290" y="4667271"/>
            <a:ext cx="2057400" cy="1991032"/>
          </a:xfrm>
          <a:prstGeom prst="rect">
            <a:avLst/>
          </a:prstGeom>
          <a:noFill/>
        </p:spPr>
      </p:pic>
      <p:pic>
        <p:nvPicPr>
          <p:cNvPr id="20482" name="Picture 2" descr="http://th04.deviantart.net/fs71/PRE/f/2013/243/d/1/cosmic_flow_by_alcaaz-d6khj49.png"/>
          <p:cNvPicPr>
            <a:picLocks noChangeAspect="1" noChangeArrowheads="1"/>
          </p:cNvPicPr>
          <p:nvPr/>
        </p:nvPicPr>
        <p:blipFill>
          <a:blip r:embed="rId4" cstate="print"/>
          <a:srcRect t="22284" b="10863"/>
          <a:stretch>
            <a:fillRect/>
          </a:stretch>
        </p:blipFill>
        <p:spPr bwMode="auto">
          <a:xfrm>
            <a:off x="2735317" y="5029200"/>
            <a:ext cx="3810000" cy="1524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822434"/>
          </a:xfrm>
        </p:spPr>
        <p:txBody>
          <a:bodyPr>
            <a:normAutofit/>
          </a:bodyPr>
          <a:lstStyle/>
          <a:p>
            <a:r>
              <a:rPr lang="en-US" b="1" dirty="0" smtClean="0"/>
              <a:t>4</a:t>
            </a:r>
            <a:r>
              <a:rPr lang="en-US" b="1" baseline="30000" dirty="0" smtClean="0"/>
              <a:t>th</a:t>
            </a:r>
            <a:r>
              <a:rPr lang="en-US" b="1" dirty="0" smtClean="0"/>
              <a:t> examples: Quantum Mind</a:t>
            </a:r>
            <a:endParaRPr lang="en-US" dirty="0"/>
          </a:p>
        </p:txBody>
      </p:sp>
      <p:sp>
        <p:nvSpPr>
          <p:cNvPr id="3" name="Content Placeholder 2"/>
          <p:cNvSpPr>
            <a:spLocks noGrp="1"/>
          </p:cNvSpPr>
          <p:nvPr>
            <p:ph idx="1"/>
          </p:nvPr>
        </p:nvSpPr>
        <p:spPr>
          <a:xfrm>
            <a:off x="488732" y="890752"/>
            <a:ext cx="8229600" cy="3129454"/>
          </a:xfrm>
        </p:spPr>
        <p:txBody>
          <a:bodyPr>
            <a:normAutofit lnSpcReduction="10000"/>
          </a:bodyPr>
          <a:lstStyle/>
          <a:p>
            <a:pPr>
              <a:spcBef>
                <a:spcPts val="300"/>
              </a:spcBef>
            </a:pPr>
            <a:r>
              <a:rPr lang="en-US" dirty="0" smtClean="0"/>
              <a:t>Thoughts are Quantum Things</a:t>
            </a:r>
          </a:p>
          <a:p>
            <a:pPr lvl="1">
              <a:spcBef>
                <a:spcPts val="300"/>
              </a:spcBef>
            </a:pPr>
            <a:r>
              <a:rPr lang="en-US" dirty="0" smtClean="0"/>
              <a:t>Empathic and Telepathic</a:t>
            </a:r>
          </a:p>
          <a:p>
            <a:pPr lvl="1">
              <a:spcBef>
                <a:spcPts val="300"/>
              </a:spcBef>
            </a:pPr>
            <a:r>
              <a:rPr lang="en-US" dirty="0" smtClean="0"/>
              <a:t>Staring and Remote Staring </a:t>
            </a:r>
          </a:p>
          <a:p>
            <a:pPr>
              <a:spcBef>
                <a:spcPts val="300"/>
              </a:spcBef>
            </a:pPr>
            <a:r>
              <a:rPr lang="en-US" dirty="0" smtClean="0"/>
              <a:t>A-Temporal Behaviors</a:t>
            </a:r>
          </a:p>
          <a:p>
            <a:pPr lvl="1">
              <a:spcBef>
                <a:spcPts val="300"/>
              </a:spcBef>
            </a:pPr>
            <a:r>
              <a:rPr lang="en-US" dirty="0" smtClean="0"/>
              <a:t>10,000 pictures</a:t>
            </a:r>
          </a:p>
          <a:p>
            <a:pPr lvl="1">
              <a:spcBef>
                <a:spcPts val="300"/>
              </a:spcBef>
            </a:pPr>
            <a:r>
              <a:rPr lang="en-US" dirty="0" smtClean="0"/>
              <a:t>Presentience and Retrocausation</a:t>
            </a:r>
          </a:p>
          <a:p>
            <a:pPr lvl="1">
              <a:spcBef>
                <a:spcPts val="300"/>
              </a:spcBef>
            </a:pPr>
            <a:r>
              <a:rPr lang="en-US" dirty="0" smtClean="0"/>
              <a:t>Precognitive Remote  Viewing</a:t>
            </a:r>
          </a:p>
          <a:p>
            <a:endParaRPr lang="en-US" dirty="0"/>
          </a:p>
        </p:txBody>
      </p:sp>
      <p:pic>
        <p:nvPicPr>
          <p:cNvPr id="4" name="Picture 3"/>
          <p:cNvPicPr/>
          <p:nvPr/>
        </p:nvPicPr>
        <p:blipFill>
          <a:blip r:embed="rId2" cstate="print"/>
          <a:srcRect/>
          <a:stretch>
            <a:fillRect/>
          </a:stretch>
        </p:blipFill>
        <p:spPr bwMode="auto">
          <a:xfrm>
            <a:off x="664771" y="4005181"/>
            <a:ext cx="7699306" cy="2773989"/>
          </a:xfrm>
          <a:prstGeom prst="rect">
            <a:avLst/>
          </a:prstGeom>
          <a:noFill/>
          <a:ln w="9525">
            <a:noFill/>
            <a:miter lim="800000"/>
            <a:headEnd/>
            <a:tailEnd/>
          </a:ln>
        </p:spPr>
      </p:pic>
      <p:pic>
        <p:nvPicPr>
          <p:cNvPr id="5" name="Picture 9" descr="http://cdn.astroved.com/siteimage/QMS400.jpg"/>
          <p:cNvPicPr>
            <a:picLocks noChangeAspect="1" noChangeArrowheads="1"/>
          </p:cNvPicPr>
          <p:nvPr/>
        </p:nvPicPr>
        <p:blipFill>
          <a:blip r:embed="rId3" cstate="print"/>
          <a:srcRect/>
          <a:stretch>
            <a:fillRect/>
          </a:stretch>
        </p:blipFill>
        <p:spPr bwMode="auto">
          <a:xfrm>
            <a:off x="6432330" y="1401436"/>
            <a:ext cx="2380593" cy="238059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5102"/>
            <a:ext cx="7239000" cy="1143000"/>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b="1" kern="1200" dirty="0" smtClean="0">
                <a:solidFill>
                  <a:schemeClr val="tx1"/>
                </a:solidFill>
                <a:latin typeface="+mj-lt"/>
                <a:ea typeface="+mj-ea"/>
                <a:cs typeface="+mj-cs"/>
              </a:rPr>
              <a:t>5</a:t>
            </a:r>
            <a:r>
              <a:rPr lang="en-US" sz="4000" b="1" kern="1200" baseline="30000" dirty="0" smtClean="0">
                <a:solidFill>
                  <a:schemeClr val="tx1"/>
                </a:solidFill>
                <a:latin typeface="+mj-lt"/>
                <a:ea typeface="+mj-ea"/>
                <a:cs typeface="+mj-cs"/>
              </a:rPr>
              <a:t>th</a:t>
            </a:r>
            <a:r>
              <a:rPr lang="en-US" sz="4000" b="1" kern="1200" dirty="0" smtClean="0">
                <a:solidFill>
                  <a:schemeClr val="tx1"/>
                </a:solidFill>
                <a:latin typeface="+mj-lt"/>
                <a:ea typeface="+mj-ea"/>
                <a:cs typeface="+mj-cs"/>
              </a:rPr>
              <a:t> concept: our mind directly interacts with the physical world</a:t>
            </a:r>
            <a:endParaRPr lang="en-US" sz="4000" dirty="0"/>
          </a:p>
        </p:txBody>
      </p:sp>
      <p:sp>
        <p:nvSpPr>
          <p:cNvPr id="3" name="Content Placeholder 2"/>
          <p:cNvSpPr>
            <a:spLocks noGrp="1"/>
          </p:cNvSpPr>
          <p:nvPr>
            <p:ph idx="1"/>
          </p:nvPr>
        </p:nvSpPr>
        <p:spPr>
          <a:xfrm>
            <a:off x="488732" y="1474073"/>
            <a:ext cx="8308427" cy="3302880"/>
          </a:xfrm>
        </p:spPr>
        <p:txBody>
          <a:bodyPr>
            <a:normAutofit fontScale="92500" lnSpcReduction="10000"/>
          </a:bodyPr>
          <a:lstStyle/>
          <a:p>
            <a:pPr>
              <a:spcBef>
                <a:spcPts val="300"/>
              </a:spcBef>
            </a:pPr>
            <a:r>
              <a:rPr lang="en-US" dirty="0" smtClean="0"/>
              <a:t>Universe is a Quantum form of “the Matrix”</a:t>
            </a:r>
          </a:p>
          <a:p>
            <a:pPr>
              <a:spcBef>
                <a:spcPts val="300"/>
              </a:spcBef>
            </a:pPr>
            <a:r>
              <a:rPr lang="en-US" dirty="0" smtClean="0"/>
              <a:t>Mind and everything are quantum probabilities</a:t>
            </a:r>
          </a:p>
          <a:p>
            <a:pPr>
              <a:spcBef>
                <a:spcPts val="300"/>
              </a:spcBef>
            </a:pPr>
            <a:r>
              <a:rPr lang="en-US" dirty="0" smtClean="0"/>
              <a:t>Dimensional strands is </a:t>
            </a:r>
            <a:r>
              <a:rPr lang="en-US" dirty="0" smtClean="0"/>
              <a:t>source of “It” </a:t>
            </a:r>
            <a:r>
              <a:rPr lang="en-US" dirty="0" smtClean="0"/>
              <a:t>and “us”</a:t>
            </a:r>
            <a:endParaRPr lang="en-US" dirty="0" smtClean="0"/>
          </a:p>
          <a:p>
            <a:pPr>
              <a:spcBef>
                <a:spcPts val="300"/>
              </a:spcBef>
            </a:pPr>
            <a:r>
              <a:rPr lang="en-US" dirty="0" smtClean="0"/>
              <a:t>Probabilities act as entropy change and energy</a:t>
            </a:r>
          </a:p>
          <a:p>
            <a:pPr>
              <a:spcBef>
                <a:spcPts val="300"/>
              </a:spcBef>
            </a:pPr>
            <a:r>
              <a:rPr lang="en-US" dirty="0" smtClean="0"/>
              <a:t>Thought </a:t>
            </a:r>
            <a:r>
              <a:rPr lang="en-US" dirty="0" smtClean="0"/>
              <a:t>changes probabilities in Brain</a:t>
            </a:r>
          </a:p>
          <a:p>
            <a:pPr>
              <a:spcBef>
                <a:spcPts val="300"/>
              </a:spcBef>
            </a:pPr>
            <a:r>
              <a:rPr lang="en-US" dirty="0" smtClean="0"/>
              <a:t>Entanglement </a:t>
            </a:r>
            <a:r>
              <a:rPr lang="en-US" dirty="0" smtClean="0"/>
              <a:t>makes two “things” act as one</a:t>
            </a:r>
          </a:p>
          <a:p>
            <a:pPr>
              <a:spcBef>
                <a:spcPts val="300"/>
              </a:spcBef>
            </a:pPr>
            <a:r>
              <a:rPr lang="en-US" dirty="0" smtClean="0"/>
              <a:t>Oneness is reality and separation is an illusion</a:t>
            </a:r>
          </a:p>
        </p:txBody>
      </p:sp>
      <p:pic>
        <p:nvPicPr>
          <p:cNvPr id="4" name="Picture 3"/>
          <p:cNvPicPr/>
          <p:nvPr/>
        </p:nvPicPr>
        <p:blipFill>
          <a:blip r:embed="rId2" cstate="print"/>
          <a:srcRect/>
          <a:stretch>
            <a:fillRect/>
          </a:stretch>
        </p:blipFill>
        <p:spPr bwMode="auto">
          <a:xfrm>
            <a:off x="662152" y="4771378"/>
            <a:ext cx="2002220" cy="1872357"/>
          </a:xfrm>
          <a:prstGeom prst="rect">
            <a:avLst/>
          </a:prstGeom>
          <a:noFill/>
          <a:ln w="9525">
            <a:noFill/>
            <a:miter lim="800000"/>
            <a:headEnd/>
            <a:tailEnd/>
          </a:ln>
        </p:spPr>
      </p:pic>
      <p:pic>
        <p:nvPicPr>
          <p:cNvPr id="17410" name="Picture 2" descr="http://wmcfest.com/wp-content/uploads/2014/05/flow_big-760x412.jpg"/>
          <p:cNvPicPr>
            <a:picLocks noChangeAspect="1" noChangeArrowheads="1"/>
          </p:cNvPicPr>
          <p:nvPr/>
        </p:nvPicPr>
        <p:blipFill>
          <a:blip r:embed="rId3" cstate="print"/>
          <a:srcRect/>
          <a:stretch>
            <a:fillRect/>
          </a:stretch>
        </p:blipFill>
        <p:spPr bwMode="auto">
          <a:xfrm>
            <a:off x="2803935" y="4777328"/>
            <a:ext cx="3457304" cy="1875720"/>
          </a:xfrm>
          <a:prstGeom prst="rect">
            <a:avLst/>
          </a:prstGeom>
          <a:noFill/>
        </p:spPr>
      </p:pic>
      <p:pic>
        <p:nvPicPr>
          <p:cNvPr id="7" name="Picture 7"/>
          <p:cNvPicPr>
            <a:picLocks noChangeAspect="1" noChangeArrowheads="1"/>
          </p:cNvPicPr>
          <p:nvPr/>
        </p:nvPicPr>
        <p:blipFill>
          <a:blip r:embed="rId4" cstate="print"/>
          <a:srcRect/>
          <a:stretch>
            <a:fillRect/>
          </a:stretch>
        </p:blipFill>
        <p:spPr bwMode="auto">
          <a:xfrm>
            <a:off x="6456478" y="4765943"/>
            <a:ext cx="2293388" cy="187450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normAutofit fontScale="90000"/>
          </a:bodyPr>
          <a:lstStyle/>
          <a:p>
            <a:r>
              <a:rPr lang="en-US" b="1" dirty="0" smtClean="0"/>
              <a:t>5</a:t>
            </a:r>
            <a:r>
              <a:rPr lang="en-US" b="1" baseline="30000" dirty="0" smtClean="0"/>
              <a:t>th</a:t>
            </a:r>
            <a:r>
              <a:rPr lang="en-US" b="1" dirty="0" smtClean="0"/>
              <a:t> examples: Mind affects World</a:t>
            </a:r>
            <a:endParaRPr lang="en-US" dirty="0"/>
          </a:p>
        </p:txBody>
      </p:sp>
      <p:sp>
        <p:nvSpPr>
          <p:cNvPr id="3" name="Content Placeholder 2"/>
          <p:cNvSpPr>
            <a:spLocks noGrp="1"/>
          </p:cNvSpPr>
          <p:nvPr>
            <p:ph idx="1"/>
          </p:nvPr>
        </p:nvSpPr>
        <p:spPr>
          <a:xfrm>
            <a:off x="472964" y="1190296"/>
            <a:ext cx="6258911" cy="3728544"/>
          </a:xfrm>
        </p:spPr>
        <p:txBody>
          <a:bodyPr>
            <a:normAutofit lnSpcReduction="10000"/>
          </a:bodyPr>
          <a:lstStyle/>
          <a:p>
            <a:pPr>
              <a:spcBef>
                <a:spcPts val="300"/>
              </a:spcBef>
            </a:pPr>
            <a:r>
              <a:rPr lang="en-US" sz="2800" dirty="0" smtClean="0"/>
              <a:t>Intention and Attention</a:t>
            </a:r>
          </a:p>
          <a:p>
            <a:pPr>
              <a:spcBef>
                <a:spcPts val="300"/>
              </a:spcBef>
            </a:pPr>
            <a:r>
              <a:rPr lang="en-US" sz="2800" dirty="0" smtClean="0"/>
              <a:t>Consciousness effects water (&amp; Ph)</a:t>
            </a:r>
          </a:p>
          <a:p>
            <a:pPr>
              <a:spcBef>
                <a:spcPts val="300"/>
              </a:spcBef>
            </a:pPr>
            <a:r>
              <a:rPr lang="en-US" sz="2800" dirty="0" smtClean="0"/>
              <a:t>Consciousness effects Electronics (9-11)</a:t>
            </a:r>
          </a:p>
          <a:p>
            <a:pPr>
              <a:spcBef>
                <a:spcPts val="300"/>
              </a:spcBef>
            </a:pPr>
            <a:r>
              <a:rPr lang="en-US" sz="2800" dirty="0" smtClean="0"/>
              <a:t>Global Consciousness &amp; REG/PK</a:t>
            </a:r>
          </a:p>
          <a:p>
            <a:pPr>
              <a:spcBef>
                <a:spcPts val="300"/>
              </a:spcBef>
            </a:pPr>
            <a:r>
              <a:rPr lang="en-US" sz="2800" dirty="0" smtClean="0"/>
              <a:t>Twin slit PK experiment</a:t>
            </a:r>
          </a:p>
          <a:p>
            <a:pPr>
              <a:spcBef>
                <a:spcPts val="300"/>
              </a:spcBef>
            </a:pPr>
            <a:r>
              <a:rPr lang="en-US" sz="2800" dirty="0" smtClean="0"/>
              <a:t>Copper Wall (thought coherence)</a:t>
            </a:r>
          </a:p>
          <a:p>
            <a:pPr>
              <a:spcBef>
                <a:spcPts val="300"/>
              </a:spcBef>
            </a:pPr>
            <a:r>
              <a:rPr lang="en-US" sz="2800" dirty="0" smtClean="0"/>
              <a:t>Meditation and Siddhis (hopping)</a:t>
            </a:r>
          </a:p>
          <a:p>
            <a:pPr>
              <a:spcBef>
                <a:spcPts val="300"/>
              </a:spcBef>
            </a:pPr>
            <a:r>
              <a:rPr lang="en-US" sz="2800" dirty="0" smtClean="0"/>
              <a:t>Orbs are structured thought</a:t>
            </a:r>
          </a:p>
          <a:p>
            <a:endParaRPr lang="en-US" dirty="0" smtClean="0"/>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6600021" y="2940269"/>
            <a:ext cx="2329480" cy="1757855"/>
          </a:xfrm>
          <a:prstGeom prst="rect">
            <a:avLst/>
          </a:prstGeom>
          <a:noFill/>
          <a:ln w="9525">
            <a:noFill/>
            <a:miter lim="800000"/>
            <a:headEnd/>
            <a:tailEnd/>
          </a:ln>
        </p:spPr>
      </p:pic>
      <p:pic>
        <p:nvPicPr>
          <p:cNvPr id="5" name="irc_mi" descr="http://www.physicsoftheuniverse.com/images/quantum_double_slit_photon.jpg"/>
          <p:cNvPicPr/>
          <p:nvPr/>
        </p:nvPicPr>
        <p:blipFill>
          <a:blip r:embed="rId3" cstate="print"/>
          <a:srcRect/>
          <a:stretch>
            <a:fillRect/>
          </a:stretch>
        </p:blipFill>
        <p:spPr bwMode="auto">
          <a:xfrm>
            <a:off x="620120" y="4797970"/>
            <a:ext cx="2514600" cy="1770205"/>
          </a:xfrm>
          <a:prstGeom prst="rect">
            <a:avLst/>
          </a:prstGeom>
          <a:noFill/>
          <a:ln w="9525">
            <a:noFill/>
            <a:miter lim="800000"/>
            <a:headEnd/>
            <a:tailEnd/>
          </a:ln>
        </p:spPr>
      </p:pic>
      <p:pic>
        <p:nvPicPr>
          <p:cNvPr id="6" name="Picture 3" descr="http://www.worlditc.org/f_08_tiller_subtle_image39.jpg"/>
          <p:cNvPicPr>
            <a:picLocks noChangeAspect="1" noChangeArrowheads="1"/>
          </p:cNvPicPr>
          <p:nvPr/>
        </p:nvPicPr>
        <p:blipFill>
          <a:blip r:embed="rId4" cstate="print"/>
          <a:srcRect/>
          <a:stretch>
            <a:fillRect/>
          </a:stretch>
        </p:blipFill>
        <p:spPr bwMode="auto">
          <a:xfrm>
            <a:off x="3298023" y="4712261"/>
            <a:ext cx="3239420" cy="1956552"/>
          </a:xfrm>
          <a:prstGeom prst="rect">
            <a:avLst/>
          </a:prstGeom>
          <a:noFill/>
        </p:spPr>
      </p:pic>
      <p:pic>
        <p:nvPicPr>
          <p:cNvPr id="19460" name="Picture 4" descr="http://cdn1.collective-evolution.com/assets/uploads/2013/11/water-300x235.jpeg"/>
          <p:cNvPicPr>
            <a:picLocks noChangeAspect="1" noChangeArrowheads="1"/>
          </p:cNvPicPr>
          <p:nvPr/>
        </p:nvPicPr>
        <p:blipFill>
          <a:blip r:embed="rId5" cstate="print"/>
          <a:srcRect/>
          <a:stretch>
            <a:fillRect/>
          </a:stretch>
        </p:blipFill>
        <p:spPr bwMode="auto">
          <a:xfrm>
            <a:off x="6775232" y="1244107"/>
            <a:ext cx="2084989" cy="1633243"/>
          </a:xfrm>
          <a:prstGeom prst="rect">
            <a:avLst/>
          </a:prstGeom>
          <a:noFill/>
        </p:spPr>
      </p:pic>
      <p:pic>
        <p:nvPicPr>
          <p:cNvPr id="9" name="Picture 1"/>
          <p:cNvPicPr>
            <a:picLocks noChangeAspect="1" noChangeArrowheads="1"/>
          </p:cNvPicPr>
          <p:nvPr/>
        </p:nvPicPr>
        <p:blipFill>
          <a:blip r:embed="rId6" cstate="print"/>
          <a:srcRect/>
          <a:stretch>
            <a:fillRect/>
          </a:stretch>
        </p:blipFill>
        <p:spPr bwMode="auto">
          <a:xfrm>
            <a:off x="6753709" y="4732578"/>
            <a:ext cx="2088326" cy="188894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239000" cy="1143000"/>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b="1" kern="1200" dirty="0" smtClean="0">
                <a:solidFill>
                  <a:schemeClr val="tx1"/>
                </a:solidFill>
                <a:latin typeface="+mj-lt"/>
                <a:ea typeface="+mj-ea"/>
                <a:cs typeface="+mj-cs"/>
              </a:rPr>
              <a:t>6</a:t>
            </a:r>
            <a:r>
              <a:rPr lang="en-US" sz="4000" b="1" kern="1200" baseline="30000" dirty="0" smtClean="0">
                <a:solidFill>
                  <a:schemeClr val="tx1"/>
                </a:solidFill>
                <a:latin typeface="+mj-lt"/>
                <a:ea typeface="+mj-ea"/>
                <a:cs typeface="+mj-cs"/>
              </a:rPr>
              <a:t>th</a:t>
            </a:r>
            <a:r>
              <a:rPr lang="en-US" sz="4000" b="1" kern="1200" dirty="0" smtClean="0">
                <a:solidFill>
                  <a:schemeClr val="tx1"/>
                </a:solidFill>
                <a:latin typeface="+mj-lt"/>
                <a:ea typeface="+mj-ea"/>
                <a:cs typeface="+mj-cs"/>
              </a:rPr>
              <a:t> concept: our mind exists outside classical space and time</a:t>
            </a:r>
            <a:endParaRPr lang="en-US" sz="4000" dirty="0"/>
          </a:p>
        </p:txBody>
      </p:sp>
      <p:sp>
        <p:nvSpPr>
          <p:cNvPr id="3" name="Content Placeholder 2"/>
          <p:cNvSpPr>
            <a:spLocks noGrp="1"/>
          </p:cNvSpPr>
          <p:nvPr>
            <p:ph idx="1"/>
          </p:nvPr>
        </p:nvSpPr>
        <p:spPr>
          <a:xfrm>
            <a:off x="504497" y="1537137"/>
            <a:ext cx="8008882" cy="2971800"/>
          </a:xfrm>
        </p:spPr>
        <p:txBody>
          <a:bodyPr>
            <a:normAutofit fontScale="92500" lnSpcReduction="20000"/>
          </a:bodyPr>
          <a:lstStyle/>
          <a:p>
            <a:pPr>
              <a:spcBef>
                <a:spcPts val="300"/>
              </a:spcBef>
            </a:pPr>
            <a:r>
              <a:rPr lang="en-US" dirty="0" smtClean="0"/>
              <a:t>Mind’s Eye as high dimensional observer frame</a:t>
            </a:r>
          </a:p>
          <a:p>
            <a:pPr>
              <a:spcBef>
                <a:spcPts val="300"/>
              </a:spcBef>
            </a:pPr>
            <a:r>
              <a:rPr lang="en-US" dirty="0" smtClean="0"/>
              <a:t>Rotes as quantum “thought” </a:t>
            </a:r>
            <a:r>
              <a:rPr lang="en-US" dirty="0" smtClean="0"/>
              <a:t>packets of source</a:t>
            </a:r>
            <a:endParaRPr lang="en-US" dirty="0" smtClean="0"/>
          </a:p>
          <a:p>
            <a:pPr>
              <a:spcBef>
                <a:spcPts val="300"/>
              </a:spcBef>
            </a:pPr>
            <a:r>
              <a:rPr lang="en-US" dirty="0" smtClean="0"/>
              <a:t>Time warp during peak experiences</a:t>
            </a:r>
          </a:p>
          <a:p>
            <a:pPr>
              <a:spcBef>
                <a:spcPts val="300"/>
              </a:spcBef>
            </a:pPr>
            <a:r>
              <a:rPr lang="en-US" dirty="0" smtClean="0"/>
              <a:t>Panoramic Time during NDEs</a:t>
            </a:r>
          </a:p>
          <a:p>
            <a:pPr>
              <a:spcBef>
                <a:spcPts val="300"/>
              </a:spcBef>
            </a:pPr>
            <a:r>
              <a:rPr lang="en-US" dirty="0" smtClean="0"/>
              <a:t>Presentience</a:t>
            </a:r>
            <a:r>
              <a:rPr lang="en-US" dirty="0" smtClean="0"/>
              <a:t>, retrocausation and precognition</a:t>
            </a:r>
          </a:p>
          <a:p>
            <a:pPr>
              <a:spcBef>
                <a:spcPts val="300"/>
              </a:spcBef>
            </a:pPr>
            <a:r>
              <a:rPr lang="en-US" dirty="0" smtClean="0"/>
              <a:t>Dreams</a:t>
            </a:r>
            <a:r>
              <a:rPr lang="en-US" dirty="0" smtClean="0"/>
              <a:t>, OBE, Past Lives</a:t>
            </a:r>
          </a:p>
          <a:p>
            <a:pPr>
              <a:spcBef>
                <a:spcPts val="300"/>
              </a:spcBef>
            </a:pPr>
            <a:r>
              <a:rPr lang="en-US" dirty="0" smtClean="0"/>
              <a:t>Thoughts are apparently “Faster Than Light”</a:t>
            </a:r>
          </a:p>
          <a:p>
            <a:endParaRPr lang="en-US" dirty="0"/>
          </a:p>
        </p:txBody>
      </p:sp>
      <p:pic>
        <p:nvPicPr>
          <p:cNvPr id="16386" name="Picture 40"/>
          <p:cNvPicPr>
            <a:picLocks noChangeAspect="1" noChangeArrowheads="1"/>
          </p:cNvPicPr>
          <p:nvPr/>
        </p:nvPicPr>
        <p:blipFill>
          <a:blip r:embed="rId2" cstate="print"/>
          <a:srcRect/>
          <a:stretch>
            <a:fillRect/>
          </a:stretch>
        </p:blipFill>
        <p:spPr bwMode="auto">
          <a:xfrm>
            <a:off x="633252" y="4569215"/>
            <a:ext cx="2488324" cy="1999749"/>
          </a:xfrm>
          <a:prstGeom prst="rect">
            <a:avLst/>
          </a:prstGeom>
          <a:noFill/>
        </p:spPr>
      </p:pic>
      <p:pic>
        <p:nvPicPr>
          <p:cNvPr id="16385" name="Picture 41"/>
          <p:cNvPicPr>
            <a:picLocks noChangeAspect="1" noChangeArrowheads="1"/>
          </p:cNvPicPr>
          <p:nvPr/>
        </p:nvPicPr>
        <p:blipFill>
          <a:blip r:embed="rId3" cstate="print"/>
          <a:srcRect/>
          <a:stretch>
            <a:fillRect/>
          </a:stretch>
        </p:blipFill>
        <p:spPr bwMode="auto">
          <a:xfrm>
            <a:off x="6224749" y="4572000"/>
            <a:ext cx="2436321" cy="2012518"/>
          </a:xfrm>
          <a:prstGeom prst="rect">
            <a:avLst/>
          </a:prstGeom>
          <a:noFill/>
        </p:spPr>
      </p:pic>
      <p:sp>
        <p:nvSpPr>
          <p:cNvPr id="16387" name="Rectangle 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8" name="Picture 2" descr="http://blog.world-mysteries.com/wp-content/uploads/2014/05/MIND.jpg"/>
          <p:cNvPicPr>
            <a:picLocks noChangeAspect="1" noChangeArrowheads="1"/>
          </p:cNvPicPr>
          <p:nvPr/>
        </p:nvPicPr>
        <p:blipFill>
          <a:blip r:embed="rId4" cstate="print"/>
          <a:srcRect/>
          <a:stretch>
            <a:fillRect/>
          </a:stretch>
        </p:blipFill>
        <p:spPr bwMode="auto">
          <a:xfrm>
            <a:off x="3355977" y="4569318"/>
            <a:ext cx="2652182" cy="1989137"/>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8319922" y="1381453"/>
            <a:ext cx="556063" cy="58877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normAutofit fontScale="90000"/>
          </a:bodyPr>
          <a:lstStyle/>
          <a:p>
            <a:r>
              <a:rPr lang="en-US" b="1" dirty="0" smtClean="0"/>
              <a:t>6</a:t>
            </a:r>
            <a:r>
              <a:rPr lang="en-US" b="1" baseline="30000" dirty="0" smtClean="0"/>
              <a:t>th</a:t>
            </a:r>
            <a:r>
              <a:rPr lang="en-US" b="1" dirty="0" smtClean="0"/>
              <a:t> examples: Quantum Thoughts </a:t>
            </a:r>
            <a:endParaRPr lang="en-US" dirty="0"/>
          </a:p>
        </p:txBody>
      </p:sp>
      <p:sp>
        <p:nvSpPr>
          <p:cNvPr id="3" name="Content Placeholder 2"/>
          <p:cNvSpPr>
            <a:spLocks noGrp="1"/>
          </p:cNvSpPr>
          <p:nvPr>
            <p:ph idx="1"/>
          </p:nvPr>
        </p:nvSpPr>
        <p:spPr>
          <a:xfrm>
            <a:off x="457200" y="1190297"/>
            <a:ext cx="8292662" cy="3429000"/>
          </a:xfrm>
        </p:spPr>
        <p:txBody>
          <a:bodyPr>
            <a:normAutofit fontScale="92500" lnSpcReduction="10000"/>
          </a:bodyPr>
          <a:lstStyle/>
          <a:p>
            <a:pPr>
              <a:spcBef>
                <a:spcPts val="300"/>
              </a:spcBef>
            </a:pPr>
            <a:r>
              <a:rPr lang="en-US" dirty="0" smtClean="0"/>
              <a:t>Chakras have increased complexity (lotus petals)</a:t>
            </a:r>
          </a:p>
          <a:p>
            <a:pPr>
              <a:spcBef>
                <a:spcPts val="300"/>
              </a:spcBef>
            </a:pPr>
            <a:r>
              <a:rPr lang="en-US" dirty="0" smtClean="0"/>
              <a:t>Timeline Therapy</a:t>
            </a:r>
          </a:p>
          <a:p>
            <a:pPr>
              <a:spcBef>
                <a:spcPts val="300"/>
              </a:spcBef>
            </a:pPr>
            <a:r>
              <a:rPr lang="en-US" dirty="0" smtClean="0"/>
              <a:t>Remembering Past Lives</a:t>
            </a:r>
          </a:p>
          <a:p>
            <a:pPr>
              <a:spcBef>
                <a:spcPts val="300"/>
              </a:spcBef>
            </a:pPr>
            <a:r>
              <a:rPr lang="en-US" dirty="0" smtClean="0"/>
              <a:t>Teleportation and Bilocation</a:t>
            </a:r>
          </a:p>
          <a:p>
            <a:pPr>
              <a:spcBef>
                <a:spcPts val="300"/>
              </a:spcBef>
            </a:pPr>
            <a:r>
              <a:rPr lang="en-US" dirty="0" smtClean="0"/>
              <a:t>Akashic Records</a:t>
            </a:r>
          </a:p>
          <a:p>
            <a:pPr>
              <a:spcBef>
                <a:spcPts val="300"/>
              </a:spcBef>
            </a:pPr>
            <a:r>
              <a:rPr lang="en-US" dirty="0" smtClean="0"/>
              <a:t>No thought</a:t>
            </a:r>
          </a:p>
          <a:p>
            <a:pPr>
              <a:spcBef>
                <a:spcPts val="300"/>
              </a:spcBef>
            </a:pPr>
            <a:r>
              <a:rPr lang="en-US" dirty="0" smtClean="0"/>
              <a:t>Manifestation</a:t>
            </a:r>
          </a:p>
          <a:p>
            <a:pPr>
              <a:spcBef>
                <a:spcPts val="300"/>
              </a:spcBef>
              <a:buNone/>
            </a:pPr>
            <a:endParaRPr lang="en-US" dirty="0" smtClean="0"/>
          </a:p>
          <a:p>
            <a:pPr>
              <a:spcBef>
                <a:spcPts val="300"/>
              </a:spcBef>
              <a:buNone/>
            </a:pPr>
            <a:endParaRPr lang="en-US" dirty="0" smtClean="0"/>
          </a:p>
          <a:p>
            <a:endParaRPr lang="en-US" dirty="0" smtClean="0"/>
          </a:p>
          <a:p>
            <a:endParaRPr lang="en-US" dirty="0"/>
          </a:p>
        </p:txBody>
      </p:sp>
      <p:pic>
        <p:nvPicPr>
          <p:cNvPr id="4" name="Picture 7"/>
          <p:cNvPicPr>
            <a:picLocks noChangeAspect="1" noChangeArrowheads="1"/>
          </p:cNvPicPr>
          <p:nvPr/>
        </p:nvPicPr>
        <p:blipFill>
          <a:blip r:embed="rId2" cstate="print"/>
          <a:srcRect/>
          <a:stretch>
            <a:fillRect/>
          </a:stretch>
        </p:blipFill>
        <p:spPr bwMode="auto">
          <a:xfrm>
            <a:off x="3268458" y="4607946"/>
            <a:ext cx="2895863" cy="1812810"/>
          </a:xfrm>
          <a:prstGeom prst="rect">
            <a:avLst/>
          </a:prstGeom>
          <a:noFill/>
          <a:ln w="9525">
            <a:noFill/>
            <a:miter lim="800000"/>
            <a:headEnd/>
            <a:tailEnd/>
          </a:ln>
        </p:spPr>
      </p:pic>
      <p:pic>
        <p:nvPicPr>
          <p:cNvPr id="17409" name="Picture 1"/>
          <p:cNvPicPr>
            <a:picLocks noChangeAspect="1" noChangeArrowheads="1"/>
          </p:cNvPicPr>
          <p:nvPr/>
        </p:nvPicPr>
        <p:blipFill>
          <a:blip r:embed="rId3" cstate="print"/>
          <a:srcRect/>
          <a:stretch>
            <a:fillRect/>
          </a:stretch>
        </p:blipFill>
        <p:spPr bwMode="auto">
          <a:xfrm>
            <a:off x="6302119" y="4606312"/>
            <a:ext cx="2290087" cy="1794490"/>
          </a:xfrm>
          <a:prstGeom prst="rect">
            <a:avLst/>
          </a:prstGeom>
          <a:noFill/>
          <a:ln w="9525">
            <a:noFill/>
            <a:miter lim="800000"/>
            <a:headEnd/>
            <a:tailEnd/>
          </a:ln>
        </p:spPr>
      </p:pic>
      <p:pic>
        <p:nvPicPr>
          <p:cNvPr id="18434" name="Picture 2" descr="http://2.bp.blogspot.com/-ZFbTsfvRw6M/TgIsTWnxNUI/AAAAAAAAAZw/VzIEFeikzTM/s1600/loto+mil+petalos.jpg"/>
          <p:cNvPicPr>
            <a:picLocks noChangeAspect="1" noChangeArrowheads="1"/>
          </p:cNvPicPr>
          <p:nvPr/>
        </p:nvPicPr>
        <p:blipFill>
          <a:blip r:embed="rId4" cstate="print"/>
          <a:srcRect/>
          <a:stretch>
            <a:fillRect/>
          </a:stretch>
        </p:blipFill>
        <p:spPr bwMode="auto">
          <a:xfrm>
            <a:off x="707367" y="4603531"/>
            <a:ext cx="2411569" cy="1808677"/>
          </a:xfrm>
          <a:prstGeom prst="rect">
            <a:avLst/>
          </a:prstGeom>
          <a:noFill/>
        </p:spPr>
      </p:pic>
      <p:pic>
        <p:nvPicPr>
          <p:cNvPr id="8" name="Picture 2" descr="http://1.bp.blogspot.com/_lnIItSiwKI4/S9GLEhdPSqI/AAAAAAAAAO8/MrxXThfZUTU/s400/untitled.bmp"/>
          <p:cNvPicPr>
            <a:picLocks noChangeAspect="1" noChangeArrowheads="1"/>
          </p:cNvPicPr>
          <p:nvPr/>
        </p:nvPicPr>
        <p:blipFill>
          <a:blip r:embed="rId5" cstate="print"/>
          <a:srcRect/>
          <a:stretch>
            <a:fillRect/>
          </a:stretch>
        </p:blipFill>
        <p:spPr bwMode="auto">
          <a:xfrm>
            <a:off x="6306208" y="2366748"/>
            <a:ext cx="2218230" cy="204759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98"/>
            <a:ext cx="7239000" cy="1143000"/>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4000" b="1" kern="1200" dirty="0" smtClean="0">
                <a:solidFill>
                  <a:schemeClr val="tx1"/>
                </a:solidFill>
                <a:latin typeface="+mj-lt"/>
                <a:ea typeface="+mj-ea"/>
                <a:cs typeface="+mj-cs"/>
              </a:rPr>
              <a:t>7</a:t>
            </a:r>
            <a:r>
              <a:rPr lang="en-US" sz="4000" b="1" kern="1200" baseline="30000" dirty="0" smtClean="0">
                <a:solidFill>
                  <a:schemeClr val="tx1"/>
                </a:solidFill>
                <a:latin typeface="+mj-lt"/>
                <a:ea typeface="+mj-ea"/>
                <a:cs typeface="+mj-cs"/>
              </a:rPr>
              <a:t>th</a:t>
            </a:r>
            <a:r>
              <a:rPr lang="en-US" sz="4000" b="1" kern="1200" dirty="0" smtClean="0">
                <a:solidFill>
                  <a:schemeClr val="tx1"/>
                </a:solidFill>
                <a:latin typeface="+mj-lt"/>
                <a:ea typeface="+mj-ea"/>
                <a:cs typeface="+mj-cs"/>
              </a:rPr>
              <a:t> concept: we are quantum spiritual beings of light</a:t>
            </a:r>
            <a:endParaRPr lang="en-US" sz="4000" kern="1200" dirty="0" smtClean="0">
              <a:solidFill>
                <a:schemeClr val="tx1"/>
              </a:solidFill>
              <a:latin typeface="+mj-lt"/>
              <a:ea typeface="+mj-ea"/>
              <a:cs typeface="+mj-cs"/>
            </a:endParaRPr>
          </a:p>
        </p:txBody>
      </p:sp>
      <p:sp>
        <p:nvSpPr>
          <p:cNvPr id="3" name="Content Placeholder 2"/>
          <p:cNvSpPr>
            <a:spLocks noGrp="1"/>
          </p:cNvSpPr>
          <p:nvPr>
            <p:ph idx="1"/>
          </p:nvPr>
        </p:nvSpPr>
        <p:spPr>
          <a:xfrm>
            <a:off x="441433" y="1379485"/>
            <a:ext cx="8339959" cy="2624958"/>
          </a:xfrm>
        </p:spPr>
        <p:txBody>
          <a:bodyPr>
            <a:normAutofit fontScale="92500"/>
          </a:bodyPr>
          <a:lstStyle/>
          <a:p>
            <a:pPr>
              <a:spcBef>
                <a:spcPts val="300"/>
              </a:spcBef>
            </a:pPr>
            <a:r>
              <a:rPr lang="en-US" dirty="0" smtClean="0"/>
              <a:t>We “see” source dimensions as Auras (qucloud)</a:t>
            </a:r>
          </a:p>
          <a:p>
            <a:pPr>
              <a:spcBef>
                <a:spcPts val="300"/>
              </a:spcBef>
            </a:pPr>
            <a:r>
              <a:rPr lang="en-US" dirty="0" smtClean="0"/>
              <a:t>We are eternal beings (no spacetime)</a:t>
            </a:r>
          </a:p>
          <a:p>
            <a:pPr>
              <a:spcBef>
                <a:spcPts val="300"/>
              </a:spcBef>
            </a:pPr>
            <a:r>
              <a:rPr lang="en-US" dirty="0" smtClean="0"/>
              <a:t>Aka Cords are entangled states</a:t>
            </a:r>
          </a:p>
          <a:p>
            <a:pPr>
              <a:spcBef>
                <a:spcPts val="300"/>
              </a:spcBef>
            </a:pPr>
            <a:r>
              <a:rPr lang="en-US" dirty="0" smtClean="0"/>
              <a:t>Chakras are gateways for Chi</a:t>
            </a:r>
          </a:p>
          <a:p>
            <a:pPr>
              <a:spcBef>
                <a:spcPts val="300"/>
              </a:spcBef>
            </a:pPr>
            <a:r>
              <a:rPr lang="en-US" dirty="0" smtClean="0"/>
              <a:t>All dimensions represents God</a:t>
            </a:r>
            <a:endParaRPr lang="en-US" dirty="0"/>
          </a:p>
        </p:txBody>
      </p:sp>
      <p:pic>
        <p:nvPicPr>
          <p:cNvPr id="5" name="Picture 3"/>
          <p:cNvPicPr>
            <a:picLocks noChangeAspect="1" noChangeArrowheads="1"/>
          </p:cNvPicPr>
          <p:nvPr/>
        </p:nvPicPr>
        <p:blipFill>
          <a:blip r:embed="rId2" cstate="print"/>
          <a:srcRect/>
          <a:stretch>
            <a:fillRect/>
          </a:stretch>
        </p:blipFill>
        <p:spPr bwMode="auto">
          <a:xfrm>
            <a:off x="6290441" y="2443020"/>
            <a:ext cx="2569779" cy="4131201"/>
          </a:xfrm>
          <a:prstGeom prst="rect">
            <a:avLst/>
          </a:prstGeom>
          <a:noFill/>
          <a:ln w="9525">
            <a:noFill/>
            <a:miter lim="800000"/>
            <a:headEnd/>
            <a:tailEnd/>
          </a:ln>
        </p:spPr>
      </p:pic>
      <p:pic>
        <p:nvPicPr>
          <p:cNvPr id="7" name="irc_mi" descr="http://www.crystalinks.com/auralovers.jpg"/>
          <p:cNvPicPr/>
          <p:nvPr/>
        </p:nvPicPr>
        <p:blipFill>
          <a:blip r:embed="rId3" cstate="print"/>
          <a:srcRect/>
          <a:stretch>
            <a:fillRect/>
          </a:stretch>
        </p:blipFill>
        <p:spPr bwMode="auto">
          <a:xfrm>
            <a:off x="949188" y="3911736"/>
            <a:ext cx="2315943" cy="2757077"/>
          </a:xfrm>
          <a:prstGeom prst="rect">
            <a:avLst/>
          </a:prstGeom>
          <a:noFill/>
          <a:ln w="9525">
            <a:noFill/>
            <a:miter lim="800000"/>
            <a:headEnd/>
            <a:tailEnd/>
          </a:ln>
        </p:spPr>
      </p:pic>
      <p:pic>
        <p:nvPicPr>
          <p:cNvPr id="9" name="Picture 8" descr="C:\Family\doug\papers\CafeMetaPhysics\god_with_computer2.jpg"/>
          <p:cNvPicPr>
            <a:picLocks noChangeAspect="1" noChangeArrowheads="1"/>
          </p:cNvPicPr>
          <p:nvPr/>
        </p:nvPicPr>
        <p:blipFill>
          <a:blip r:embed="rId4" cstate="print"/>
          <a:srcRect/>
          <a:stretch>
            <a:fillRect/>
          </a:stretch>
        </p:blipFill>
        <p:spPr bwMode="auto">
          <a:xfrm>
            <a:off x="3472191" y="3904234"/>
            <a:ext cx="2518705" cy="271728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lstStyle/>
          <a:p>
            <a:r>
              <a:rPr lang="en-US" b="1" dirty="0" smtClean="0"/>
              <a:t>7</a:t>
            </a:r>
            <a:r>
              <a:rPr lang="en-US" b="1" baseline="30000" dirty="0" smtClean="0"/>
              <a:t>th</a:t>
            </a:r>
            <a:r>
              <a:rPr lang="en-US" b="1" dirty="0" smtClean="0"/>
              <a:t> examples: Light Beings</a:t>
            </a:r>
            <a:endParaRPr lang="en-US" dirty="0"/>
          </a:p>
        </p:txBody>
      </p:sp>
      <p:sp>
        <p:nvSpPr>
          <p:cNvPr id="3" name="Content Placeholder 2"/>
          <p:cNvSpPr>
            <a:spLocks noGrp="1"/>
          </p:cNvSpPr>
          <p:nvPr>
            <p:ph idx="1"/>
          </p:nvPr>
        </p:nvSpPr>
        <p:spPr>
          <a:xfrm>
            <a:off x="457200" y="1269123"/>
            <a:ext cx="8387256" cy="3034862"/>
          </a:xfrm>
        </p:spPr>
        <p:txBody>
          <a:bodyPr>
            <a:normAutofit lnSpcReduction="10000"/>
          </a:bodyPr>
          <a:lstStyle/>
          <a:p>
            <a:pPr>
              <a:spcBef>
                <a:spcPts val="300"/>
              </a:spcBef>
            </a:pPr>
            <a:r>
              <a:rPr lang="en-US" dirty="0" smtClean="0"/>
              <a:t>Chakras and Kundalini (complexity building)</a:t>
            </a:r>
          </a:p>
          <a:p>
            <a:pPr>
              <a:spcBef>
                <a:spcPts val="300"/>
              </a:spcBef>
            </a:pPr>
            <a:r>
              <a:rPr lang="en-US" dirty="0" smtClean="0"/>
              <a:t>Internet is physical form of quantum rotes</a:t>
            </a:r>
          </a:p>
          <a:p>
            <a:pPr>
              <a:spcBef>
                <a:spcPts val="300"/>
              </a:spcBef>
            </a:pPr>
            <a:r>
              <a:rPr lang="en-US" dirty="0" smtClean="0"/>
              <a:t>Direct knowing is information based</a:t>
            </a:r>
          </a:p>
          <a:p>
            <a:pPr>
              <a:spcBef>
                <a:spcPts val="300"/>
              </a:spcBef>
            </a:pPr>
            <a:r>
              <a:rPr lang="en-US" dirty="0" smtClean="0"/>
              <a:t>Meaning only exists in Quantum Mind</a:t>
            </a:r>
          </a:p>
          <a:p>
            <a:pPr>
              <a:spcBef>
                <a:spcPts val="300"/>
              </a:spcBef>
            </a:pPr>
            <a:r>
              <a:rPr lang="en-US" dirty="0" smtClean="0"/>
              <a:t>Mind’s eye directs attention and intention</a:t>
            </a:r>
          </a:p>
          <a:p>
            <a:pPr>
              <a:spcBef>
                <a:spcPts val="300"/>
              </a:spcBef>
            </a:pPr>
            <a:r>
              <a:rPr lang="en-US" dirty="0" smtClean="0"/>
              <a:t>God is all powerful &amp; all knowing (we are </a:t>
            </a:r>
            <a:r>
              <a:rPr lang="en-US" dirty="0" smtClean="0"/>
              <a:t>god</a:t>
            </a:r>
            <a:r>
              <a:rPr lang="en-US" dirty="0" smtClean="0"/>
              <a:t>)</a:t>
            </a:r>
          </a:p>
          <a:p>
            <a:endParaRPr lang="en-US" dirty="0"/>
          </a:p>
        </p:txBody>
      </p:sp>
      <p:sp>
        <p:nvSpPr>
          <p:cNvPr id="3686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6869" name="Rectangle 5"/>
          <p:cNvSpPr>
            <a:spLocks noChangeArrowheads="1"/>
          </p:cNvSpPr>
          <p:nvPr/>
        </p:nvSpPr>
        <p:spPr bwMode="auto">
          <a:xfrm>
            <a:off x="0" y="216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6870" name="Rectangle 6"/>
          <p:cNvSpPr>
            <a:spLocks noChangeArrowheads="1"/>
          </p:cNvSpPr>
          <p:nvPr/>
        </p:nvSpPr>
        <p:spPr bwMode="auto">
          <a:xfrm>
            <a:off x="0" y="5591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6138381" y="4225158"/>
            <a:ext cx="2462140" cy="2238704"/>
          </a:xfrm>
          <a:prstGeom prst="rect">
            <a:avLst/>
          </a:prstGeom>
          <a:noFill/>
          <a:ln w="9525">
            <a:noFill/>
            <a:miter lim="800000"/>
            <a:headEnd/>
            <a:tailEnd/>
          </a:ln>
        </p:spPr>
      </p:pic>
      <p:pic>
        <p:nvPicPr>
          <p:cNvPr id="11" name="Picture 6" descr="http://guardianlv.com/wp-content/uploads/2013/08/Recent-studies-clarify-%E2%80%9Cnear-death-experience%E2%80%9D-theory.jpg"/>
          <p:cNvPicPr>
            <a:picLocks noChangeAspect="1" noChangeArrowheads="1"/>
          </p:cNvPicPr>
          <p:nvPr/>
        </p:nvPicPr>
        <p:blipFill>
          <a:blip r:embed="rId3" cstate="print"/>
          <a:srcRect/>
          <a:stretch>
            <a:fillRect/>
          </a:stretch>
        </p:blipFill>
        <p:spPr bwMode="auto">
          <a:xfrm>
            <a:off x="740980" y="4225159"/>
            <a:ext cx="3055404" cy="2293113"/>
          </a:xfrm>
          <a:prstGeom prst="rect">
            <a:avLst/>
          </a:prstGeom>
          <a:noFill/>
        </p:spPr>
      </p:pic>
      <p:pic>
        <p:nvPicPr>
          <p:cNvPr id="12" name="Picture 11"/>
          <p:cNvPicPr/>
          <p:nvPr/>
        </p:nvPicPr>
        <p:blipFill>
          <a:blip r:embed="rId4" cstate="print"/>
          <a:srcRect/>
          <a:stretch>
            <a:fillRect/>
          </a:stretch>
        </p:blipFill>
        <p:spPr bwMode="auto">
          <a:xfrm>
            <a:off x="3991305" y="4240924"/>
            <a:ext cx="1916343" cy="224142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596"/>
            <a:ext cx="7851228" cy="867103"/>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3600" b="1" dirty="0" smtClean="0"/>
              <a:t>D</a:t>
            </a:r>
            <a:r>
              <a:rPr lang="en-US" sz="3600" b="1" kern="1200" dirty="0" smtClean="0">
                <a:solidFill>
                  <a:schemeClr val="tx1"/>
                </a:solidFill>
                <a:latin typeface="+mj-lt"/>
                <a:ea typeface="+mj-ea"/>
                <a:cs typeface="+mj-cs"/>
              </a:rPr>
              <a:t>evelop your own superpowers</a:t>
            </a:r>
            <a:endParaRPr lang="en-US" sz="3600" dirty="0"/>
          </a:p>
        </p:txBody>
      </p:sp>
      <p:sp>
        <p:nvSpPr>
          <p:cNvPr id="3" name="Content Placeholder 2"/>
          <p:cNvSpPr>
            <a:spLocks noGrp="1"/>
          </p:cNvSpPr>
          <p:nvPr>
            <p:ph idx="1"/>
          </p:nvPr>
        </p:nvSpPr>
        <p:spPr>
          <a:xfrm>
            <a:off x="223345" y="1032638"/>
            <a:ext cx="8382000" cy="3048000"/>
          </a:xfrm>
        </p:spPr>
        <p:txBody>
          <a:bodyPr>
            <a:noAutofit/>
          </a:bodyPr>
          <a:lstStyle/>
          <a:p>
            <a:pPr>
              <a:buNone/>
            </a:pPr>
            <a:r>
              <a:rPr lang="en-US" sz="4400" b="1" dirty="0" smtClean="0">
                <a:latin typeface="AR BERKLEY" pitchFamily="2" charset="0"/>
              </a:rPr>
              <a:t>1 Build Your Beliefs</a:t>
            </a:r>
            <a:endParaRPr lang="en-US" sz="4400" dirty="0" smtClean="0">
              <a:latin typeface="AR BERKLEY" pitchFamily="2" charset="0"/>
            </a:endParaRPr>
          </a:p>
          <a:p>
            <a:pPr lvl="1">
              <a:spcBef>
                <a:spcPts val="300"/>
              </a:spcBef>
              <a:buFont typeface="Wingdings" pitchFamily="2" charset="2"/>
              <a:buChar char="Ø"/>
            </a:pPr>
            <a:r>
              <a:rPr lang="en-US" sz="3000" dirty="0" smtClean="0"/>
              <a:t>Believe quantum superpowers are normal</a:t>
            </a:r>
          </a:p>
          <a:p>
            <a:pPr lvl="1">
              <a:spcBef>
                <a:spcPts val="300"/>
              </a:spcBef>
              <a:buFont typeface="Wingdings" pitchFamily="2" charset="2"/>
              <a:buChar char="Ø"/>
            </a:pPr>
            <a:r>
              <a:rPr lang="en-US" sz="3000" dirty="0" smtClean="0"/>
              <a:t>Based on </a:t>
            </a:r>
            <a:r>
              <a:rPr lang="en-US" sz="3000" dirty="0" smtClean="0"/>
              <a:t>source thought </a:t>
            </a:r>
            <a:r>
              <a:rPr lang="en-US" sz="3000" dirty="0" smtClean="0"/>
              <a:t>bits not “energy”</a:t>
            </a:r>
          </a:p>
          <a:p>
            <a:pPr lvl="1">
              <a:spcBef>
                <a:spcPts val="300"/>
              </a:spcBef>
              <a:buFont typeface="Wingdings" pitchFamily="2" charset="2"/>
              <a:buChar char="Ø"/>
            </a:pPr>
            <a:r>
              <a:rPr lang="en-US" sz="3000" dirty="0" smtClean="0"/>
              <a:t>Discreetly discuss &amp; know others’ superpowers</a:t>
            </a:r>
          </a:p>
          <a:p>
            <a:pPr lvl="1">
              <a:spcBef>
                <a:spcPts val="300"/>
              </a:spcBef>
              <a:buFont typeface="Wingdings" pitchFamily="2" charset="2"/>
              <a:buChar char="Ø"/>
            </a:pPr>
            <a:r>
              <a:rPr lang="en-US" sz="3000" dirty="0" smtClean="0"/>
              <a:t>Identity and practice your own superpowers</a:t>
            </a:r>
          </a:p>
        </p:txBody>
      </p:sp>
      <p:pic>
        <p:nvPicPr>
          <p:cNvPr id="4" name="irc_mi" descr="http://www.thelawattraction.com/wp-content/uploads/2013/11/What-Is-the-Law-of-Attraction.jpg"/>
          <p:cNvPicPr/>
          <p:nvPr/>
        </p:nvPicPr>
        <p:blipFill>
          <a:blip r:embed="rId2" cstate="print"/>
          <a:srcRect/>
          <a:stretch>
            <a:fillRect/>
          </a:stretch>
        </p:blipFill>
        <p:spPr bwMode="auto">
          <a:xfrm>
            <a:off x="409903" y="3975538"/>
            <a:ext cx="2971800" cy="2592774"/>
          </a:xfrm>
          <a:prstGeom prst="rect">
            <a:avLst/>
          </a:prstGeom>
          <a:noFill/>
          <a:ln w="9525">
            <a:noFill/>
            <a:miter lim="800000"/>
            <a:headEnd/>
            <a:tailEnd/>
          </a:ln>
        </p:spPr>
      </p:pic>
      <p:pic>
        <p:nvPicPr>
          <p:cNvPr id="5" name="irc_mi" descr="http://chakracenter.files.wordpress.com/2012/12/law-of-attraction-and-quantum-physics.jpg"/>
          <p:cNvPicPr/>
          <p:nvPr/>
        </p:nvPicPr>
        <p:blipFill>
          <a:blip r:embed="rId3" cstate="print"/>
          <a:srcRect/>
          <a:stretch>
            <a:fillRect/>
          </a:stretch>
        </p:blipFill>
        <p:spPr bwMode="auto">
          <a:xfrm>
            <a:off x="5762296" y="4007069"/>
            <a:ext cx="3124200" cy="25908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00208" y="4035972"/>
            <a:ext cx="2372632" cy="249095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lstStyle/>
          <a:p>
            <a:r>
              <a:rPr lang="en-US" b="1" dirty="0" smtClean="0"/>
              <a:t>Who is Quantum Doug?</a:t>
            </a:r>
            <a:endParaRPr lang="en-US" b="1" dirty="0"/>
          </a:p>
        </p:txBody>
      </p:sp>
      <p:sp>
        <p:nvSpPr>
          <p:cNvPr id="5" name="TextBox 4"/>
          <p:cNvSpPr txBox="1"/>
          <p:nvPr/>
        </p:nvSpPr>
        <p:spPr>
          <a:xfrm>
            <a:off x="1828800" y="1225689"/>
            <a:ext cx="7162800" cy="5262979"/>
          </a:xfrm>
          <a:prstGeom prst="rect">
            <a:avLst/>
          </a:prstGeom>
          <a:noFill/>
        </p:spPr>
        <p:txBody>
          <a:bodyPr wrap="square" rtlCol="0">
            <a:spAutoFit/>
          </a:bodyPr>
          <a:lstStyle/>
          <a:p>
            <a:r>
              <a:rPr lang="en-US" sz="2400" dirty="0" smtClean="0"/>
              <a:t>Doug Matzke has a Ph.D. in quantum computing and has worked in the computing industry for nearly 40 years. Doug continues to research topological properties of quantum spaces by using custom computer programs. Recently he mathematically proposed that the Higgs Boson and dark matter/energy are all entangled states, so are fundamentally different than the standard model.</a:t>
            </a:r>
          </a:p>
          <a:p>
            <a:endParaRPr lang="en-US" sz="2400" dirty="0" smtClean="0"/>
          </a:p>
          <a:p>
            <a:r>
              <a:rPr lang="en-US" sz="2400" dirty="0" smtClean="0"/>
              <a:t>Quantum Doug is a certified master practitioner in NeuroLinguistic Programming (NLP) and has studied metaphysics for over 40 years. He mediates daily, is trained in Reiki II plus has learned several other energy modalities. His passion is describe Quantum Mind concepts using protophysics/metaphysics explanations. </a:t>
            </a:r>
            <a:endParaRPr lang="en-US" sz="2400" dirty="0"/>
          </a:p>
        </p:txBody>
      </p:sp>
      <p:pic>
        <p:nvPicPr>
          <p:cNvPr id="6" name="Picture 5" descr="C:\Family\doug\papers\tiller\headshots\IMG_2654.JPG"/>
          <p:cNvPicPr/>
          <p:nvPr/>
        </p:nvPicPr>
        <p:blipFill>
          <a:blip r:embed="rId2" cstate="print"/>
          <a:srcRect l="8820" t="7517" r="11798" b="16408"/>
          <a:stretch>
            <a:fillRect/>
          </a:stretch>
        </p:blipFill>
        <p:spPr bwMode="auto">
          <a:xfrm>
            <a:off x="152400" y="1371600"/>
            <a:ext cx="1524000" cy="194733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94" y="78830"/>
            <a:ext cx="7620000" cy="882869"/>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3200" b="1" kern="1200" dirty="0" smtClean="0">
                <a:solidFill>
                  <a:schemeClr val="tx1"/>
                </a:solidFill>
                <a:latin typeface="+mj-lt"/>
                <a:ea typeface="+mj-ea"/>
                <a:cs typeface="+mj-cs"/>
              </a:rPr>
              <a:t>Develop your own superpowers (cont)</a:t>
            </a:r>
            <a:endParaRPr lang="en-US" sz="3200" dirty="0"/>
          </a:p>
        </p:txBody>
      </p:sp>
      <p:sp>
        <p:nvSpPr>
          <p:cNvPr id="3" name="Content Placeholder 2"/>
          <p:cNvSpPr>
            <a:spLocks noGrp="1"/>
          </p:cNvSpPr>
          <p:nvPr>
            <p:ph idx="1"/>
          </p:nvPr>
        </p:nvSpPr>
        <p:spPr>
          <a:xfrm>
            <a:off x="304800" y="1035268"/>
            <a:ext cx="8305800" cy="3852042"/>
          </a:xfrm>
        </p:spPr>
        <p:txBody>
          <a:bodyPr>
            <a:noAutofit/>
          </a:bodyPr>
          <a:lstStyle/>
          <a:p>
            <a:pPr>
              <a:spcBef>
                <a:spcPts val="600"/>
              </a:spcBef>
              <a:buNone/>
            </a:pPr>
            <a:r>
              <a:rPr lang="en-US" sz="4400" b="1" dirty="0" smtClean="0">
                <a:latin typeface="AR BERKLEY" pitchFamily="2" charset="0"/>
              </a:rPr>
              <a:t>2 Quiet Mind and Focus Thoughts</a:t>
            </a:r>
            <a:endParaRPr lang="en-US" sz="4400" dirty="0" smtClean="0">
              <a:latin typeface="AR BERKLEY" pitchFamily="2" charset="0"/>
            </a:endParaRPr>
          </a:p>
          <a:p>
            <a:pPr lvl="1">
              <a:spcBef>
                <a:spcPts val="300"/>
              </a:spcBef>
              <a:buFont typeface="Wingdings" pitchFamily="2" charset="2"/>
              <a:buChar char="Ø"/>
            </a:pPr>
            <a:r>
              <a:rPr lang="en-US" sz="3200" dirty="0" smtClean="0"/>
              <a:t>Quiet and slow your thoughts with mediation plus know your own mind </a:t>
            </a:r>
          </a:p>
          <a:p>
            <a:pPr lvl="1">
              <a:spcBef>
                <a:spcPts val="300"/>
              </a:spcBef>
              <a:buFont typeface="Wingdings" pitchFamily="2" charset="2"/>
              <a:buChar char="Ø"/>
            </a:pPr>
            <a:r>
              <a:rPr lang="en-US" sz="3200" dirty="0" smtClean="0"/>
              <a:t>Recognize and acknowledge thoughts that are not your own, even in dreams</a:t>
            </a:r>
          </a:p>
          <a:p>
            <a:pPr lvl="1">
              <a:spcBef>
                <a:spcPts val="300"/>
              </a:spcBef>
              <a:buFont typeface="Wingdings" pitchFamily="2" charset="2"/>
              <a:buChar char="Ø"/>
            </a:pPr>
            <a:r>
              <a:rPr lang="en-US" sz="3200" dirty="0" smtClean="0"/>
              <a:t>Focus and attract only desired thoughts then expect to attract synchronistic results</a:t>
            </a:r>
          </a:p>
        </p:txBody>
      </p:sp>
      <p:pic>
        <p:nvPicPr>
          <p:cNvPr id="4" name="irc_mi" descr="http://sedonanewagestore.com/wp-content/uploads/2012/05/human-aura.jpg"/>
          <p:cNvPicPr/>
          <p:nvPr/>
        </p:nvPicPr>
        <p:blipFill>
          <a:blip r:embed="rId2" cstate="print"/>
          <a:srcRect/>
          <a:stretch>
            <a:fillRect/>
          </a:stretch>
        </p:blipFill>
        <p:spPr bwMode="auto">
          <a:xfrm>
            <a:off x="6018053" y="4897348"/>
            <a:ext cx="2116953" cy="1732052"/>
          </a:xfrm>
          <a:prstGeom prst="rect">
            <a:avLst/>
          </a:prstGeom>
          <a:noFill/>
          <a:ln w="9525">
            <a:noFill/>
            <a:miter lim="800000"/>
            <a:headEnd/>
            <a:tailEnd/>
          </a:ln>
        </p:spPr>
      </p:pic>
      <p:pic>
        <p:nvPicPr>
          <p:cNvPr id="11266" name="Picture 2" descr="http://i.ytimg.com/vi/J11VChbAboA/hqdefault.jpg"/>
          <p:cNvPicPr>
            <a:picLocks noChangeAspect="1" noChangeArrowheads="1"/>
          </p:cNvPicPr>
          <p:nvPr/>
        </p:nvPicPr>
        <p:blipFill>
          <a:blip r:embed="rId3" cstate="print"/>
          <a:srcRect l="17242" t="13793" r="13793" b="12644"/>
          <a:stretch>
            <a:fillRect/>
          </a:stretch>
        </p:blipFill>
        <p:spPr bwMode="auto">
          <a:xfrm>
            <a:off x="1179134" y="4897348"/>
            <a:ext cx="2165066" cy="1732052"/>
          </a:xfrm>
          <a:prstGeom prst="rect">
            <a:avLst/>
          </a:prstGeom>
          <a:noFill/>
        </p:spPr>
      </p:pic>
      <p:pic>
        <p:nvPicPr>
          <p:cNvPr id="11268" name="Picture 4" descr="http://www.indiamike.com/files/images/79/82/09/siva-statue.jpg"/>
          <p:cNvPicPr>
            <a:picLocks noChangeAspect="1" noChangeArrowheads="1"/>
          </p:cNvPicPr>
          <p:nvPr/>
        </p:nvPicPr>
        <p:blipFill>
          <a:blip r:embed="rId4" cstate="print"/>
          <a:srcRect b="7071"/>
          <a:stretch>
            <a:fillRect/>
          </a:stretch>
        </p:blipFill>
        <p:spPr bwMode="auto">
          <a:xfrm>
            <a:off x="3436015" y="4897348"/>
            <a:ext cx="2501853" cy="173205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94" y="110354"/>
            <a:ext cx="7620000" cy="874986"/>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3200" b="1" kern="1200" dirty="0" smtClean="0">
                <a:solidFill>
                  <a:schemeClr val="tx1"/>
                </a:solidFill>
                <a:latin typeface="+mj-lt"/>
                <a:ea typeface="+mj-ea"/>
                <a:cs typeface="+mj-cs"/>
              </a:rPr>
              <a:t>Develop your own superpowers (cont)</a:t>
            </a:r>
            <a:endParaRPr lang="en-US" sz="3200" dirty="0"/>
          </a:p>
        </p:txBody>
      </p:sp>
      <p:sp>
        <p:nvSpPr>
          <p:cNvPr id="3" name="Content Placeholder 2"/>
          <p:cNvSpPr>
            <a:spLocks noGrp="1"/>
          </p:cNvSpPr>
          <p:nvPr>
            <p:ph idx="1"/>
          </p:nvPr>
        </p:nvSpPr>
        <p:spPr>
          <a:xfrm>
            <a:off x="425668" y="959068"/>
            <a:ext cx="8305800" cy="4114800"/>
          </a:xfrm>
        </p:spPr>
        <p:txBody>
          <a:bodyPr>
            <a:noAutofit/>
          </a:bodyPr>
          <a:lstStyle/>
          <a:p>
            <a:pPr>
              <a:buNone/>
            </a:pPr>
            <a:r>
              <a:rPr lang="en-US" sz="4400" b="1" dirty="0" smtClean="0">
                <a:latin typeface="AR BERKLEY" pitchFamily="2" charset="0"/>
              </a:rPr>
              <a:t>3 Choose Positive Emotions</a:t>
            </a:r>
            <a:endParaRPr lang="en-US" sz="4400" dirty="0" smtClean="0">
              <a:latin typeface="AR BERKLEY" pitchFamily="2" charset="0"/>
            </a:endParaRPr>
          </a:p>
          <a:p>
            <a:pPr lvl="1">
              <a:spcBef>
                <a:spcPts val="300"/>
              </a:spcBef>
              <a:buFont typeface="Wingdings" pitchFamily="2" charset="2"/>
              <a:buChar char="Ø"/>
            </a:pPr>
            <a:r>
              <a:rPr lang="en-US" sz="3200" dirty="0" smtClean="0"/>
              <a:t>Choose positive emotions, thoughts, words and actions, since emotion affects memory</a:t>
            </a:r>
          </a:p>
          <a:p>
            <a:pPr lvl="1">
              <a:spcBef>
                <a:spcPts val="300"/>
              </a:spcBef>
              <a:buFont typeface="Wingdings" pitchFamily="2" charset="2"/>
              <a:buChar char="Ø"/>
            </a:pPr>
            <a:r>
              <a:rPr lang="en-US" sz="3200" dirty="0" smtClean="0"/>
              <a:t>Release trapped negative emotions and open up by dropping emotional shields</a:t>
            </a:r>
          </a:p>
          <a:p>
            <a:pPr lvl="1">
              <a:spcBef>
                <a:spcPts val="300"/>
              </a:spcBef>
              <a:buFont typeface="Wingdings" pitchFamily="2" charset="2"/>
              <a:buChar char="Ø"/>
            </a:pPr>
            <a:r>
              <a:rPr lang="en-US" sz="3200" dirty="0" smtClean="0"/>
              <a:t>Know and accept that all emotions will seem amplified and more alive. Chose grace</a:t>
            </a:r>
          </a:p>
        </p:txBody>
      </p:sp>
      <p:pic>
        <p:nvPicPr>
          <p:cNvPr id="9218" name="Picture 2" descr="http://loveandlightportal.files.wordpress.com/2012/04/unite1b.jpg?w=720&amp;h=534"/>
          <p:cNvPicPr>
            <a:picLocks noChangeAspect="1" noChangeArrowheads="1"/>
          </p:cNvPicPr>
          <p:nvPr/>
        </p:nvPicPr>
        <p:blipFill>
          <a:blip r:embed="rId2" cstate="print"/>
          <a:srcRect/>
          <a:stretch>
            <a:fillRect/>
          </a:stretch>
        </p:blipFill>
        <p:spPr bwMode="auto">
          <a:xfrm>
            <a:off x="3468408" y="4901295"/>
            <a:ext cx="2269226" cy="1799055"/>
          </a:xfrm>
          <a:prstGeom prst="rect">
            <a:avLst/>
          </a:prstGeom>
          <a:noFill/>
        </p:spPr>
      </p:pic>
      <p:pic>
        <p:nvPicPr>
          <p:cNvPr id="9220" name="Picture 4" descr="http://higherdensity.files.wordpress.com/2014/02/love-energy.jpg"/>
          <p:cNvPicPr>
            <a:picLocks noChangeAspect="1" noChangeArrowheads="1"/>
          </p:cNvPicPr>
          <p:nvPr/>
        </p:nvPicPr>
        <p:blipFill>
          <a:blip r:embed="rId3" cstate="print"/>
          <a:srcRect/>
          <a:stretch>
            <a:fillRect/>
          </a:stretch>
        </p:blipFill>
        <p:spPr bwMode="auto">
          <a:xfrm>
            <a:off x="6133772" y="4902954"/>
            <a:ext cx="1953931" cy="1792468"/>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1103607" y="4927954"/>
            <a:ext cx="2013905" cy="1803924"/>
          </a:xfrm>
          <a:prstGeom prst="rect">
            <a:avLst/>
          </a:prstGeom>
          <a:noFill/>
          <a:ln w="9525">
            <a:solidFill>
              <a:srgbClr val="FF0000"/>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804"/>
            <a:ext cx="7239000" cy="914400"/>
          </a:xfrm>
        </p:spPr>
        <p:txBody>
          <a:bodyPr>
            <a:noAutofit/>
          </a:bodyPr>
          <a:lstStyle/>
          <a:p>
            <a:r>
              <a:rPr lang="en-US" sz="3200" b="1" dirty="0" smtClean="0"/>
              <a:t>Develop your own superpowers (cont)</a:t>
            </a:r>
            <a:endParaRPr lang="en-US" sz="3200" dirty="0"/>
          </a:p>
        </p:txBody>
      </p:sp>
      <p:sp>
        <p:nvSpPr>
          <p:cNvPr id="3" name="Content Placeholder 2"/>
          <p:cNvSpPr>
            <a:spLocks noGrp="1"/>
          </p:cNvSpPr>
          <p:nvPr>
            <p:ph idx="1"/>
          </p:nvPr>
        </p:nvSpPr>
        <p:spPr>
          <a:xfrm>
            <a:off x="457200" y="922276"/>
            <a:ext cx="8305800" cy="3949269"/>
          </a:xfrm>
        </p:spPr>
        <p:txBody>
          <a:bodyPr>
            <a:noAutofit/>
          </a:bodyPr>
          <a:lstStyle/>
          <a:p>
            <a:pPr>
              <a:buNone/>
            </a:pPr>
            <a:r>
              <a:rPr lang="en-US" sz="4400" b="1" dirty="0" smtClean="0">
                <a:latin typeface="AR BERKLEY" pitchFamily="2" charset="0"/>
              </a:rPr>
              <a:t>4 Build increasing chi flows</a:t>
            </a:r>
            <a:endParaRPr lang="en-US" sz="4400" dirty="0" smtClean="0">
              <a:latin typeface="AR BERKLEY" pitchFamily="2" charset="0"/>
            </a:endParaRPr>
          </a:p>
          <a:p>
            <a:pPr lvl="1">
              <a:spcBef>
                <a:spcPts val="300"/>
              </a:spcBef>
              <a:buFont typeface="Wingdings" pitchFamily="2" charset="2"/>
              <a:buChar char="Ø"/>
            </a:pPr>
            <a:r>
              <a:rPr lang="en-US" sz="3200" dirty="0" smtClean="0"/>
              <a:t>Build chakra chi flow by grounding, breathing and heart opening </a:t>
            </a:r>
          </a:p>
          <a:p>
            <a:pPr lvl="1">
              <a:spcBef>
                <a:spcPts val="300"/>
              </a:spcBef>
              <a:buFont typeface="Wingdings" pitchFamily="2" charset="2"/>
              <a:buChar char="Ø"/>
            </a:pPr>
            <a:r>
              <a:rPr lang="en-US" sz="3200" dirty="0" smtClean="0"/>
              <a:t>Study energy techniques like Tai Chi, yoga, reiki, breathwork, EFT, …</a:t>
            </a:r>
          </a:p>
          <a:p>
            <a:pPr lvl="1">
              <a:spcBef>
                <a:spcPts val="300"/>
              </a:spcBef>
              <a:buFont typeface="Wingdings" pitchFamily="2" charset="2"/>
              <a:buChar char="Ø"/>
            </a:pPr>
            <a:r>
              <a:rPr lang="en-US" sz="3200" dirty="0" smtClean="0"/>
              <a:t>Create sacred conditioned spaces with clearing, altars, artwork and protective grids</a:t>
            </a:r>
          </a:p>
          <a:p>
            <a:endParaRPr lang="en-US" dirty="0"/>
          </a:p>
        </p:txBody>
      </p:sp>
      <p:pic>
        <p:nvPicPr>
          <p:cNvPr id="11266" name="Picture 2" descr="http://guidedchange.com/wp-content/uploads/2013/04/dreamstime_xs_25528658-1.jpg"/>
          <p:cNvPicPr>
            <a:picLocks noChangeAspect="1" noChangeArrowheads="1"/>
          </p:cNvPicPr>
          <p:nvPr/>
        </p:nvPicPr>
        <p:blipFill>
          <a:blip r:embed="rId2" cstate="print"/>
          <a:srcRect t="19190" b="9722"/>
          <a:stretch>
            <a:fillRect/>
          </a:stretch>
        </p:blipFill>
        <p:spPr bwMode="auto">
          <a:xfrm>
            <a:off x="3484179" y="4779739"/>
            <a:ext cx="1939159" cy="1836470"/>
          </a:xfrm>
          <a:prstGeom prst="rect">
            <a:avLst/>
          </a:prstGeom>
          <a:noFill/>
        </p:spPr>
      </p:pic>
      <p:pic>
        <p:nvPicPr>
          <p:cNvPr id="11268" name="Picture 4" descr="http://healing.mysticrebels.com/images/grounding.jpg"/>
          <p:cNvPicPr>
            <a:picLocks noChangeAspect="1" noChangeArrowheads="1"/>
          </p:cNvPicPr>
          <p:nvPr/>
        </p:nvPicPr>
        <p:blipFill>
          <a:blip r:embed="rId3" cstate="print"/>
          <a:srcRect/>
          <a:stretch>
            <a:fillRect/>
          </a:stretch>
        </p:blipFill>
        <p:spPr bwMode="auto">
          <a:xfrm>
            <a:off x="1403131" y="4761187"/>
            <a:ext cx="1671145" cy="2009710"/>
          </a:xfrm>
          <a:prstGeom prst="rect">
            <a:avLst/>
          </a:prstGeom>
          <a:noFill/>
        </p:spPr>
      </p:pic>
      <p:pic>
        <p:nvPicPr>
          <p:cNvPr id="9" name="Picture 4" descr="http://www.chakralovereading.com/wp-content/uploads/2014/05/CHAKRA5.jpg"/>
          <p:cNvPicPr>
            <a:picLocks noChangeAspect="1" noChangeArrowheads="1"/>
          </p:cNvPicPr>
          <p:nvPr/>
        </p:nvPicPr>
        <p:blipFill>
          <a:blip r:embed="rId4" cstate="print"/>
          <a:srcRect/>
          <a:stretch>
            <a:fillRect/>
          </a:stretch>
        </p:blipFill>
        <p:spPr bwMode="auto">
          <a:xfrm>
            <a:off x="5754029" y="4792718"/>
            <a:ext cx="2436591" cy="18288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94590"/>
            <a:ext cx="7422931" cy="772513"/>
          </a:xfrm>
        </p:spPr>
        <p:txBody>
          <a:bodyPr>
            <a:normAutofit fontScale="90000"/>
          </a:bodyPr>
          <a:lstStyle/>
          <a:p>
            <a:r>
              <a:rPr lang="en-US" dirty="0" smtClean="0"/>
              <a:t>Chakras link to Emotions/Memory</a:t>
            </a:r>
            <a:endParaRPr lang="en-US" dirty="0"/>
          </a:p>
        </p:txBody>
      </p:sp>
      <p:pic>
        <p:nvPicPr>
          <p:cNvPr id="57347" name="Picture 3" descr="C:\Family\doug\papers\IONS\IONS 2014_11_02 Superpowers\chakras2.jpg"/>
          <p:cNvPicPr>
            <a:picLocks noChangeAspect="1" noChangeArrowheads="1"/>
          </p:cNvPicPr>
          <p:nvPr/>
        </p:nvPicPr>
        <p:blipFill>
          <a:blip r:embed="rId2" cstate="print"/>
          <a:srcRect/>
          <a:stretch>
            <a:fillRect/>
          </a:stretch>
        </p:blipFill>
        <p:spPr bwMode="auto">
          <a:xfrm>
            <a:off x="2184069" y="924564"/>
            <a:ext cx="4579334" cy="5823074"/>
          </a:xfrm>
          <a:prstGeom prst="rect">
            <a:avLst/>
          </a:prstGeom>
          <a:noFill/>
        </p:spPr>
      </p:pic>
      <p:sp>
        <p:nvSpPr>
          <p:cNvPr id="4" name="Up Arrow 3"/>
          <p:cNvSpPr/>
          <p:nvPr/>
        </p:nvSpPr>
        <p:spPr>
          <a:xfrm>
            <a:off x="1623849" y="1466193"/>
            <a:ext cx="583324" cy="4698124"/>
          </a:xfrm>
          <a:prstGeom prst="upArrow">
            <a:avLst/>
          </a:prstGeom>
          <a:gradFill flip="none" rotWithShape="1">
            <a:gsLst>
              <a:gs pos="0">
                <a:srgbClr val="5E9EFF"/>
              </a:gs>
              <a:gs pos="39999">
                <a:srgbClr val="85C2FF"/>
              </a:gs>
              <a:gs pos="70000">
                <a:srgbClr val="C4D6EB"/>
              </a:gs>
              <a:gs pos="100000">
                <a:srgbClr val="FFEBFA"/>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3310759"/>
            <a:ext cx="1686911" cy="830997"/>
          </a:xfrm>
          <a:prstGeom prst="rect">
            <a:avLst/>
          </a:prstGeom>
          <a:noFill/>
        </p:spPr>
        <p:txBody>
          <a:bodyPr wrap="square" rtlCol="0">
            <a:spAutoFit/>
          </a:bodyPr>
          <a:lstStyle/>
          <a:p>
            <a:pPr algn="ctr"/>
            <a:r>
              <a:rPr lang="en-US" sz="2400" b="1" dirty="0" smtClean="0"/>
              <a:t>Increasing complexity</a:t>
            </a:r>
            <a:endParaRPr lang="en-US" sz="2400" b="1" dirty="0"/>
          </a:p>
        </p:txBody>
      </p:sp>
      <p:sp>
        <p:nvSpPr>
          <p:cNvPr id="6" name="Up Arrow 5"/>
          <p:cNvSpPr/>
          <p:nvPr/>
        </p:nvSpPr>
        <p:spPr>
          <a:xfrm flipH="1" flipV="1">
            <a:off x="6773914" y="1524000"/>
            <a:ext cx="583324" cy="4698124"/>
          </a:xfrm>
          <a:prstGeom prst="upArrow">
            <a:avLst/>
          </a:prstGeom>
          <a:gradFill flip="none" rotWithShape="1">
            <a:gsLst>
              <a:gs pos="0">
                <a:srgbClr val="5E9EFF"/>
              </a:gs>
              <a:gs pos="39999">
                <a:srgbClr val="85C2FF"/>
              </a:gs>
              <a:gs pos="70000">
                <a:srgbClr val="C4D6EB"/>
              </a:gs>
              <a:gs pos="100000">
                <a:srgbClr val="FFEBFA"/>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52137" y="3258207"/>
            <a:ext cx="1686911" cy="830997"/>
          </a:xfrm>
          <a:prstGeom prst="rect">
            <a:avLst/>
          </a:prstGeom>
          <a:noFill/>
        </p:spPr>
        <p:txBody>
          <a:bodyPr wrap="square" rtlCol="0">
            <a:spAutoFit/>
          </a:bodyPr>
          <a:lstStyle/>
          <a:p>
            <a:pPr algn="ctr"/>
            <a:r>
              <a:rPr lang="en-US" sz="2400" b="1" dirty="0" smtClean="0"/>
              <a:t>Increasing density</a:t>
            </a:r>
            <a:endParaRPr lang="en-US" sz="24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Chakras Control Chi Flow</a:t>
            </a:r>
            <a:endParaRPr lang="en-US" dirty="0"/>
          </a:p>
        </p:txBody>
      </p:sp>
      <p:grpSp>
        <p:nvGrpSpPr>
          <p:cNvPr id="11" name="Group 10"/>
          <p:cNvGrpSpPr/>
          <p:nvPr/>
        </p:nvGrpSpPr>
        <p:grpSpPr>
          <a:xfrm>
            <a:off x="235992" y="1083261"/>
            <a:ext cx="2957527" cy="5380602"/>
            <a:chOff x="425177" y="767950"/>
            <a:chExt cx="3208830" cy="5837796"/>
          </a:xfrm>
        </p:grpSpPr>
        <p:pic>
          <p:nvPicPr>
            <p:cNvPr id="54278" name="Picture 6"/>
            <p:cNvPicPr>
              <a:picLocks noChangeAspect="1" noChangeArrowheads="1"/>
            </p:cNvPicPr>
            <p:nvPr/>
          </p:nvPicPr>
          <p:blipFill>
            <a:blip r:embed="rId2" cstate="print"/>
            <a:srcRect/>
            <a:stretch>
              <a:fillRect/>
            </a:stretch>
          </p:blipFill>
          <p:spPr bwMode="auto">
            <a:xfrm>
              <a:off x="1765737" y="767950"/>
              <a:ext cx="638174" cy="1007643"/>
            </a:xfrm>
            <a:prstGeom prst="rect">
              <a:avLst/>
            </a:prstGeom>
            <a:noFill/>
            <a:ln w="9525">
              <a:noFill/>
              <a:miter lim="800000"/>
              <a:headEnd/>
              <a:tailEnd/>
            </a:ln>
          </p:spPr>
        </p:pic>
        <p:pic>
          <p:nvPicPr>
            <p:cNvPr id="54277" name="Picture 5"/>
            <p:cNvPicPr>
              <a:picLocks noChangeAspect="1" noChangeArrowheads="1"/>
            </p:cNvPicPr>
            <p:nvPr/>
          </p:nvPicPr>
          <p:blipFill>
            <a:blip r:embed="rId3" cstate="print"/>
            <a:srcRect/>
            <a:stretch>
              <a:fillRect/>
            </a:stretch>
          </p:blipFill>
          <p:spPr bwMode="auto">
            <a:xfrm>
              <a:off x="425177" y="5161315"/>
              <a:ext cx="3208830" cy="1444431"/>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l="6086" r="16931" b="12133"/>
            <a:stretch>
              <a:fillRect/>
            </a:stretch>
          </p:blipFill>
          <p:spPr bwMode="auto">
            <a:xfrm rot="16200000" flipH="1">
              <a:off x="74688" y="2911070"/>
              <a:ext cx="3788763" cy="1119733"/>
            </a:xfrm>
            <a:prstGeom prst="rect">
              <a:avLst/>
            </a:prstGeom>
            <a:noFill/>
            <a:ln w="9525">
              <a:noFill/>
              <a:miter lim="800000"/>
              <a:headEnd/>
              <a:tailEnd/>
            </a:ln>
          </p:spPr>
        </p:pic>
      </p:grpSp>
      <p:pic>
        <p:nvPicPr>
          <p:cNvPr id="9" name="Picture 2" descr="http://i116.photobucket.com/albums/o2/spellboundmagick/Chakra%20Aura/chakra_balancing.jpg"/>
          <p:cNvPicPr>
            <a:picLocks noChangeAspect="1" noChangeArrowheads="1"/>
          </p:cNvPicPr>
          <p:nvPr/>
        </p:nvPicPr>
        <p:blipFill>
          <a:blip r:embed="rId5" cstate="print"/>
          <a:srcRect/>
          <a:stretch>
            <a:fillRect/>
          </a:stretch>
        </p:blipFill>
        <p:spPr bwMode="auto">
          <a:xfrm>
            <a:off x="3502571" y="1285872"/>
            <a:ext cx="5105402" cy="513151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3" y="63064"/>
            <a:ext cx="7239000" cy="1011621"/>
          </a:xfrm>
        </p:spPr>
        <p:txBody>
          <a:bodyPr>
            <a:normAutofit/>
          </a:bodyPr>
          <a:lstStyle/>
          <a:p>
            <a:r>
              <a:rPr lang="en-US" dirty="0" smtClean="0"/>
              <a:t>Exercise to Build Your Chi Field</a:t>
            </a:r>
            <a:endParaRPr lang="en-US" dirty="0"/>
          </a:p>
        </p:txBody>
      </p:sp>
      <p:grpSp>
        <p:nvGrpSpPr>
          <p:cNvPr id="10" name="Group 9"/>
          <p:cNvGrpSpPr/>
          <p:nvPr/>
        </p:nvGrpSpPr>
        <p:grpSpPr>
          <a:xfrm>
            <a:off x="444355" y="1450426"/>
            <a:ext cx="7944108" cy="4894819"/>
            <a:chOff x="444355" y="1450426"/>
            <a:chExt cx="7944108" cy="4894819"/>
          </a:xfrm>
        </p:grpSpPr>
        <p:pic>
          <p:nvPicPr>
            <p:cNvPr id="5" name="Picture 4"/>
            <p:cNvPicPr/>
            <p:nvPr/>
          </p:nvPicPr>
          <p:blipFill>
            <a:blip r:embed="rId2" cstate="print"/>
            <a:srcRect b="23015"/>
            <a:stretch>
              <a:fillRect/>
            </a:stretch>
          </p:blipFill>
          <p:spPr bwMode="auto">
            <a:xfrm>
              <a:off x="444355" y="1450426"/>
              <a:ext cx="7944108" cy="4556235"/>
            </a:xfrm>
            <a:prstGeom prst="rect">
              <a:avLst/>
            </a:prstGeom>
            <a:noFill/>
            <a:ln w="9525">
              <a:noFill/>
              <a:miter lim="800000"/>
              <a:headEnd/>
              <a:tailEnd/>
            </a:ln>
          </p:spPr>
        </p:pic>
        <p:pic>
          <p:nvPicPr>
            <p:cNvPr id="8" name="Picture 7"/>
            <p:cNvPicPr/>
            <p:nvPr/>
          </p:nvPicPr>
          <p:blipFill>
            <a:blip r:embed="rId3" cstate="print"/>
            <a:srcRect/>
            <a:stretch>
              <a:fillRect/>
            </a:stretch>
          </p:blipFill>
          <p:spPr bwMode="auto">
            <a:xfrm flipH="1">
              <a:off x="3465712" y="1690780"/>
              <a:ext cx="1812819" cy="4654465"/>
            </a:xfrm>
            <a:prstGeom prst="rect">
              <a:avLst/>
            </a:prstGeom>
            <a:noFill/>
            <a:ln w="9525">
              <a:noFill/>
              <a:miter lim="800000"/>
              <a:headEnd/>
              <a:tailEnd/>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043152"/>
          </a:xfrm>
        </p:spPr>
        <p:txBody>
          <a:bodyPr>
            <a:noAutofit/>
          </a:bodyPr>
          <a:lstStyle/>
          <a:p>
            <a:r>
              <a:rPr lang="en-US" sz="3200" b="1" dirty="0" smtClean="0"/>
              <a:t>Develop your own superpowers (cont)</a:t>
            </a:r>
            <a:endParaRPr lang="en-US" sz="3200" dirty="0"/>
          </a:p>
        </p:txBody>
      </p:sp>
      <p:sp>
        <p:nvSpPr>
          <p:cNvPr id="3" name="Content Placeholder 2"/>
          <p:cNvSpPr>
            <a:spLocks noGrp="1"/>
          </p:cNvSpPr>
          <p:nvPr>
            <p:ph idx="1"/>
          </p:nvPr>
        </p:nvSpPr>
        <p:spPr>
          <a:xfrm>
            <a:off x="202328" y="1001106"/>
            <a:ext cx="8915400" cy="3838908"/>
          </a:xfrm>
        </p:spPr>
        <p:txBody>
          <a:bodyPr>
            <a:noAutofit/>
          </a:bodyPr>
          <a:lstStyle/>
          <a:p>
            <a:pPr>
              <a:spcBef>
                <a:spcPts val="1200"/>
              </a:spcBef>
              <a:buNone/>
            </a:pPr>
            <a:r>
              <a:rPr lang="en-US" sz="4000" b="1" dirty="0" smtClean="0">
                <a:latin typeface="AR BERKLEY" pitchFamily="2" charset="0"/>
              </a:rPr>
              <a:t>5 Use your superpowers for good</a:t>
            </a:r>
            <a:endParaRPr lang="en-US" sz="4000" dirty="0" smtClean="0">
              <a:latin typeface="AR BERKLEY" pitchFamily="2" charset="0"/>
            </a:endParaRPr>
          </a:p>
          <a:p>
            <a:pPr lvl="1">
              <a:spcBef>
                <a:spcPts val="200"/>
              </a:spcBef>
              <a:buFont typeface="Wingdings" pitchFamily="2" charset="2"/>
              <a:buChar char="Ø"/>
            </a:pPr>
            <a:r>
              <a:rPr lang="en-US" sz="3200" dirty="0" smtClean="0"/>
              <a:t>Have more grace and be more attentive, intuitive, telepathic &amp; open hearted with others</a:t>
            </a:r>
          </a:p>
          <a:p>
            <a:pPr lvl="1">
              <a:spcBef>
                <a:spcPts val="200"/>
              </a:spcBef>
              <a:buFont typeface="Wingdings" pitchFamily="2" charset="2"/>
              <a:buChar char="Ø"/>
            </a:pPr>
            <a:r>
              <a:rPr lang="en-US" sz="3200" dirty="0" smtClean="0"/>
              <a:t>Be “like the light” by stepping out of time      and achieving  panoramic supermind</a:t>
            </a:r>
          </a:p>
          <a:p>
            <a:pPr lvl="1">
              <a:spcBef>
                <a:spcPts val="200"/>
              </a:spcBef>
              <a:buFont typeface="Wingdings" pitchFamily="2" charset="2"/>
              <a:buChar char="Ø"/>
            </a:pPr>
            <a:r>
              <a:rPr lang="en-US" sz="3200" dirty="0" smtClean="0"/>
              <a:t>Expect help from physical and non-physical teachers, plus offer help when guided</a:t>
            </a:r>
          </a:p>
          <a:p>
            <a:endParaRPr lang="en-US" dirty="0"/>
          </a:p>
        </p:txBody>
      </p:sp>
      <p:grpSp>
        <p:nvGrpSpPr>
          <p:cNvPr id="4" name="Group 3"/>
          <p:cNvGrpSpPr/>
          <p:nvPr/>
        </p:nvGrpSpPr>
        <p:grpSpPr>
          <a:xfrm>
            <a:off x="323197" y="4767757"/>
            <a:ext cx="3287109" cy="1781991"/>
            <a:chOff x="957224" y="1876096"/>
            <a:chExt cx="7166835" cy="3576091"/>
          </a:xfrm>
        </p:grpSpPr>
        <p:pic>
          <p:nvPicPr>
            <p:cNvPr id="5" name="Picture 2" descr="http://images5.fanpop.com/image/photos/28500000/-Supernatural-angels-love-angels-28537375-1200-600.jpg"/>
            <p:cNvPicPr>
              <a:picLocks noChangeAspect="1" noChangeArrowheads="1"/>
            </p:cNvPicPr>
            <p:nvPr/>
          </p:nvPicPr>
          <p:blipFill>
            <a:blip r:embed="rId2" cstate="print"/>
            <a:srcRect/>
            <a:stretch>
              <a:fillRect/>
            </a:stretch>
          </p:blipFill>
          <p:spPr bwMode="auto">
            <a:xfrm>
              <a:off x="957224" y="1876096"/>
              <a:ext cx="7166835" cy="3576091"/>
            </a:xfrm>
            <a:prstGeom prst="rect">
              <a:avLst/>
            </a:prstGeom>
            <a:noFill/>
          </p:spPr>
        </p:pic>
        <p:pic>
          <p:nvPicPr>
            <p:cNvPr id="6" name="Picture 5" descr="http://indervilla.com/home/2012/12/Superman-Logo-Rainbow-HD.jpg"/>
            <p:cNvPicPr>
              <a:picLocks noChangeAspect="1" noChangeArrowheads="1"/>
            </p:cNvPicPr>
            <p:nvPr/>
          </p:nvPicPr>
          <p:blipFill>
            <a:blip r:embed="rId3" cstate="print"/>
            <a:srcRect l="15961" t="11471" r="17590" b="24396"/>
            <a:stretch>
              <a:fillRect/>
            </a:stretch>
          </p:blipFill>
          <p:spPr bwMode="auto">
            <a:xfrm>
              <a:off x="4177863" y="3326524"/>
              <a:ext cx="662152" cy="399239"/>
            </a:xfrm>
            <a:prstGeom prst="rect">
              <a:avLst/>
            </a:prstGeom>
            <a:noFill/>
          </p:spPr>
        </p:pic>
      </p:grpSp>
      <p:grpSp>
        <p:nvGrpSpPr>
          <p:cNvPr id="11" name="Group 10"/>
          <p:cNvGrpSpPr/>
          <p:nvPr/>
        </p:nvGrpSpPr>
        <p:grpSpPr>
          <a:xfrm>
            <a:off x="5168999" y="4767757"/>
            <a:ext cx="3635357" cy="1813035"/>
            <a:chOff x="4948287" y="4997672"/>
            <a:chExt cx="3224397" cy="1608080"/>
          </a:xfrm>
        </p:grpSpPr>
        <p:pic>
          <p:nvPicPr>
            <p:cNvPr id="8" name="Picture 2" descr="http://www.pageresource.com/wallpapers/wallpaper/for-free-angels_112955.jpg"/>
            <p:cNvPicPr>
              <a:picLocks noChangeAspect="1" noChangeArrowheads="1"/>
            </p:cNvPicPr>
            <p:nvPr/>
          </p:nvPicPr>
          <p:blipFill>
            <a:blip r:embed="rId4" cstate="print"/>
            <a:srcRect b="33549"/>
            <a:stretch>
              <a:fillRect/>
            </a:stretch>
          </p:blipFill>
          <p:spPr bwMode="auto">
            <a:xfrm>
              <a:off x="4948287" y="4997672"/>
              <a:ext cx="3224397" cy="1608080"/>
            </a:xfrm>
            <a:prstGeom prst="rect">
              <a:avLst/>
            </a:prstGeom>
            <a:noFill/>
          </p:spPr>
        </p:pic>
        <p:pic>
          <p:nvPicPr>
            <p:cNvPr id="9" name="Picture 8" descr="http://indervilla.com/home/2012/12/Superman-Logo-Rainbow-HD.jpg"/>
            <p:cNvPicPr>
              <a:picLocks noChangeAspect="1" noChangeArrowheads="1"/>
            </p:cNvPicPr>
            <p:nvPr/>
          </p:nvPicPr>
          <p:blipFill>
            <a:blip r:embed="rId3" cstate="print"/>
            <a:srcRect l="15961" t="11471" r="17590" b="24396"/>
            <a:stretch>
              <a:fillRect/>
            </a:stretch>
          </p:blipFill>
          <p:spPr bwMode="auto">
            <a:xfrm>
              <a:off x="6447862" y="5813787"/>
              <a:ext cx="224997" cy="135660"/>
            </a:xfrm>
            <a:prstGeom prst="rect">
              <a:avLst/>
            </a:prstGeom>
            <a:noFill/>
          </p:spPr>
        </p:pic>
      </p:grpSp>
      <p:pic>
        <p:nvPicPr>
          <p:cNvPr id="10" name="Picture 2" descr="http://www.indigoangelslight.com/wp-content/uploads/2012/08/DM_angels1.jpg"/>
          <p:cNvPicPr>
            <a:picLocks noChangeAspect="1" noChangeArrowheads="1"/>
          </p:cNvPicPr>
          <p:nvPr/>
        </p:nvPicPr>
        <p:blipFill>
          <a:blip r:embed="rId5" cstate="print"/>
          <a:srcRect b="10642"/>
          <a:stretch>
            <a:fillRect/>
          </a:stretch>
        </p:blipFill>
        <p:spPr bwMode="auto">
          <a:xfrm>
            <a:off x="3702817" y="4767756"/>
            <a:ext cx="1358024" cy="1806465"/>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0825"/>
            <a:ext cx="7239000" cy="846638"/>
          </a:xfrm>
        </p:spPr>
        <p:txBody>
          <a:bodyPr>
            <a:noAutofit/>
          </a:bodyPr>
          <a:lstStyle/>
          <a:p>
            <a:r>
              <a:rPr lang="en-US" sz="5400" dirty="0" smtClean="0"/>
              <a:t>Quantum Protophysics</a:t>
            </a:r>
            <a:endParaRPr lang="en-US" sz="5400" dirty="0"/>
          </a:p>
        </p:txBody>
      </p:sp>
      <p:sp>
        <p:nvSpPr>
          <p:cNvPr id="5" name="Rectangle 4"/>
          <p:cNvSpPr/>
          <p:nvPr/>
        </p:nvSpPr>
        <p:spPr>
          <a:xfrm>
            <a:off x="141884" y="914395"/>
            <a:ext cx="8812924" cy="923330"/>
          </a:xfrm>
          <a:prstGeom prst="rect">
            <a:avLst/>
          </a:prstGeom>
        </p:spPr>
        <p:txBody>
          <a:bodyPr wrap="square">
            <a:spAutoFit/>
          </a:bodyPr>
          <a:lstStyle/>
          <a:p>
            <a:pPr algn="ctr"/>
            <a:r>
              <a:rPr lang="en-US" sz="5400" dirty="0" smtClean="0">
                <a:latin typeface="AR BERKLEY" pitchFamily="2" charset="0"/>
              </a:rPr>
              <a:t>my passion and my superpowers</a:t>
            </a:r>
            <a:endParaRPr lang="en-US" sz="5400" dirty="0">
              <a:latin typeface="AR BERKLEY" pitchFamily="2" charset="0"/>
            </a:endParaRPr>
          </a:p>
        </p:txBody>
      </p:sp>
      <p:pic>
        <p:nvPicPr>
          <p:cNvPr id="6" name="Picture 5"/>
          <p:cNvPicPr/>
          <p:nvPr/>
        </p:nvPicPr>
        <p:blipFill>
          <a:blip r:embed="rId2" cstate="print"/>
          <a:srcRect/>
          <a:stretch>
            <a:fillRect/>
          </a:stretch>
        </p:blipFill>
        <p:spPr bwMode="auto">
          <a:xfrm>
            <a:off x="1258621" y="1844560"/>
            <a:ext cx="2969675" cy="2597583"/>
          </a:xfrm>
          <a:prstGeom prst="rect">
            <a:avLst/>
          </a:prstGeom>
          <a:noFill/>
          <a:ln w="9525">
            <a:noFill/>
            <a:miter lim="800000"/>
            <a:headEnd/>
            <a:tailEnd/>
          </a:ln>
        </p:spPr>
      </p:pic>
      <p:pic>
        <p:nvPicPr>
          <p:cNvPr id="7" name="Picture 6" descr="C:\Internet\matzkefamily.net\doug\images\Doug_Spoons2.jpg"/>
          <p:cNvPicPr/>
          <p:nvPr/>
        </p:nvPicPr>
        <p:blipFill>
          <a:blip r:embed="rId3" cstate="print"/>
          <a:srcRect/>
          <a:stretch>
            <a:fillRect/>
          </a:stretch>
        </p:blipFill>
        <p:spPr bwMode="auto">
          <a:xfrm>
            <a:off x="4535221" y="1844558"/>
            <a:ext cx="3471873" cy="2601309"/>
          </a:xfrm>
          <a:prstGeom prst="rect">
            <a:avLst/>
          </a:prstGeom>
          <a:noFill/>
          <a:ln w="9525">
            <a:noFill/>
            <a:miter lim="800000"/>
            <a:headEnd/>
            <a:tailEnd/>
          </a:ln>
        </p:spPr>
      </p:pic>
      <p:grpSp>
        <p:nvGrpSpPr>
          <p:cNvPr id="16" name="Group 15"/>
          <p:cNvGrpSpPr/>
          <p:nvPr/>
        </p:nvGrpSpPr>
        <p:grpSpPr>
          <a:xfrm>
            <a:off x="2228661" y="4666593"/>
            <a:ext cx="4337788" cy="1986457"/>
            <a:chOff x="2228661" y="4666593"/>
            <a:chExt cx="4337788" cy="1986457"/>
          </a:xfrm>
        </p:grpSpPr>
        <p:pic>
          <p:nvPicPr>
            <p:cNvPr id="8" name="Picture 2" descr="http://fc00.deviantart.net/fs71/i/2012/084/3/c/an_improved_version_of_super_powers_by_coldsummerdays-d4tyg5t.jpg"/>
            <p:cNvPicPr>
              <a:picLocks noChangeAspect="1" noChangeArrowheads="1"/>
            </p:cNvPicPr>
            <p:nvPr/>
          </p:nvPicPr>
          <p:blipFill>
            <a:blip r:embed="rId4" cstate="print"/>
            <a:srcRect l="24181" t="25837" r="21539" b="8841"/>
            <a:stretch>
              <a:fillRect/>
            </a:stretch>
          </p:blipFill>
          <p:spPr bwMode="auto">
            <a:xfrm rot="16200000" flipH="1">
              <a:off x="4676077" y="4762679"/>
              <a:ext cx="1986457" cy="1794286"/>
            </a:xfrm>
            <a:prstGeom prst="rect">
              <a:avLst/>
            </a:prstGeom>
            <a:noFill/>
          </p:spPr>
        </p:pic>
        <p:pic>
          <p:nvPicPr>
            <p:cNvPr id="9" name="Picture 2" descr="http://fc00.deviantart.net/fs71/i/2012/084/3/c/an_improved_version_of_super_powers_by_coldsummerdays-d4tyg5t.jpg"/>
            <p:cNvPicPr>
              <a:picLocks noChangeAspect="1" noChangeArrowheads="1"/>
            </p:cNvPicPr>
            <p:nvPr/>
          </p:nvPicPr>
          <p:blipFill>
            <a:blip r:embed="rId4" cstate="print"/>
            <a:srcRect l="24181" t="25837" r="21539" b="8841"/>
            <a:stretch>
              <a:fillRect/>
            </a:stretch>
          </p:blipFill>
          <p:spPr bwMode="auto">
            <a:xfrm rot="5400000">
              <a:off x="2132575" y="4762679"/>
              <a:ext cx="1986457" cy="1794286"/>
            </a:xfrm>
            <a:prstGeom prst="rect">
              <a:avLst/>
            </a:prstGeom>
            <a:noFill/>
          </p:spPr>
        </p:pic>
        <p:sp>
          <p:nvSpPr>
            <p:cNvPr id="12" name="Circular Arrow 11"/>
            <p:cNvSpPr/>
            <p:nvPr/>
          </p:nvSpPr>
          <p:spPr>
            <a:xfrm>
              <a:off x="3247704" y="4745421"/>
              <a:ext cx="2191407" cy="1008993"/>
            </a:xfrm>
            <a:prstGeom prst="circularArrow">
              <a:avLst>
                <a:gd name="adj1" fmla="val 5190"/>
                <a:gd name="adj2" fmla="val 1309582"/>
                <a:gd name="adj3" fmla="val 20533412"/>
                <a:gd name="adj4" fmla="val 10800000"/>
                <a:gd name="adj5" fmla="val 168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198" name="Picture 6" descr="C:\Internet\matzkefamily.net\doug\papers\ScienceAndSpirit\spoon_transparent.png"/>
            <p:cNvPicPr>
              <a:picLocks noChangeAspect="1" noChangeArrowheads="1"/>
            </p:cNvPicPr>
            <p:nvPr/>
          </p:nvPicPr>
          <p:blipFill>
            <a:blip r:embed="rId5" cstate="print"/>
            <a:srcRect/>
            <a:stretch>
              <a:fillRect/>
            </a:stretch>
          </p:blipFill>
          <p:spPr bwMode="auto">
            <a:xfrm flipH="1">
              <a:off x="3144682" y="5223422"/>
              <a:ext cx="2546678" cy="542525"/>
            </a:xfrm>
            <a:prstGeom prst="rect">
              <a:avLst/>
            </a:prstGeom>
            <a:noFill/>
          </p:spPr>
        </p:pic>
      </p:grpSp>
      <p:sp>
        <p:nvSpPr>
          <p:cNvPr id="11" name="TextBox 10"/>
          <p:cNvSpPr txBox="1"/>
          <p:nvPr/>
        </p:nvSpPr>
        <p:spPr>
          <a:xfrm>
            <a:off x="882869" y="5202621"/>
            <a:ext cx="1198179" cy="1077218"/>
          </a:xfrm>
          <a:prstGeom prst="rect">
            <a:avLst/>
          </a:prstGeom>
          <a:noFill/>
        </p:spPr>
        <p:txBody>
          <a:bodyPr wrap="square" rtlCol="0">
            <a:spAutoFit/>
          </a:bodyPr>
          <a:lstStyle/>
          <a:p>
            <a:pPr algn="ctr"/>
            <a:r>
              <a:rPr lang="en-US" sz="3200" dirty="0" smtClean="0"/>
              <a:t>Right Male</a:t>
            </a:r>
            <a:endParaRPr lang="en-US" sz="3200" dirty="0"/>
          </a:p>
        </p:txBody>
      </p:sp>
      <p:sp>
        <p:nvSpPr>
          <p:cNvPr id="13" name="TextBox 12"/>
          <p:cNvSpPr txBox="1"/>
          <p:nvPr/>
        </p:nvSpPr>
        <p:spPr>
          <a:xfrm>
            <a:off x="6836979" y="5023945"/>
            <a:ext cx="1534510" cy="1077218"/>
          </a:xfrm>
          <a:prstGeom prst="rect">
            <a:avLst/>
          </a:prstGeom>
          <a:noFill/>
        </p:spPr>
        <p:txBody>
          <a:bodyPr wrap="square" rtlCol="0">
            <a:spAutoFit/>
          </a:bodyPr>
          <a:lstStyle/>
          <a:p>
            <a:pPr algn="ctr"/>
            <a:r>
              <a:rPr lang="en-US" sz="3200" dirty="0" smtClean="0"/>
              <a:t>Left Female</a:t>
            </a:r>
            <a:endParaRPr lang="en-US" sz="3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239000" cy="1143000"/>
          </a:xfrm>
        </p:spPr>
        <p:txBody>
          <a:bodyPr/>
          <a:lstStyle/>
          <a:p>
            <a:r>
              <a:rPr lang="en-US" b="1" dirty="0" smtClean="0"/>
              <a:t>Summary and Conclusions</a:t>
            </a:r>
            <a:endParaRPr lang="en-US" b="1" dirty="0"/>
          </a:p>
        </p:txBody>
      </p:sp>
      <p:sp>
        <p:nvSpPr>
          <p:cNvPr id="3" name="Content Placeholder 2"/>
          <p:cNvSpPr>
            <a:spLocks noGrp="1"/>
          </p:cNvSpPr>
          <p:nvPr>
            <p:ph idx="1"/>
          </p:nvPr>
        </p:nvSpPr>
        <p:spPr>
          <a:xfrm>
            <a:off x="126120" y="1284887"/>
            <a:ext cx="9065172" cy="3302875"/>
          </a:xfrm>
        </p:spPr>
        <p:txBody>
          <a:bodyPr>
            <a:normAutofit/>
          </a:bodyPr>
          <a:lstStyle/>
          <a:p>
            <a:pPr>
              <a:spcBef>
                <a:spcPts val="300"/>
              </a:spcBef>
            </a:pPr>
            <a:r>
              <a:rPr lang="en-US" dirty="0" smtClean="0"/>
              <a:t>Our Quniverse is built on high dimensions</a:t>
            </a:r>
          </a:p>
          <a:p>
            <a:pPr>
              <a:spcBef>
                <a:spcPts val="300"/>
              </a:spcBef>
            </a:pPr>
            <a:r>
              <a:rPr lang="en-US" dirty="0" smtClean="0"/>
              <a:t>Bits, entanglement &amp; no spacetime is the norm</a:t>
            </a:r>
          </a:p>
          <a:p>
            <a:pPr>
              <a:spcBef>
                <a:spcPts val="300"/>
              </a:spcBef>
            </a:pPr>
            <a:r>
              <a:rPr lang="en-US" dirty="0" smtClean="0"/>
              <a:t>Classical world is running on this quantum matrix</a:t>
            </a:r>
          </a:p>
          <a:p>
            <a:pPr>
              <a:spcBef>
                <a:spcPts val="300"/>
              </a:spcBef>
            </a:pPr>
            <a:r>
              <a:rPr lang="en-US" dirty="0" smtClean="0"/>
              <a:t>Protophysics/Qubit/ebit basis for superpowers</a:t>
            </a:r>
          </a:p>
          <a:p>
            <a:pPr>
              <a:spcBef>
                <a:spcPts val="300"/>
              </a:spcBef>
            </a:pPr>
            <a:r>
              <a:rPr lang="en-US" dirty="0" smtClean="0"/>
              <a:t>Believe, expect and develop your superpowers</a:t>
            </a:r>
          </a:p>
          <a:p>
            <a:pPr>
              <a:spcBef>
                <a:spcPts val="300"/>
              </a:spcBef>
            </a:pPr>
            <a:r>
              <a:rPr lang="en-US" dirty="0" smtClean="0"/>
              <a:t>We are eternal spiritual beings with quantum mind</a:t>
            </a:r>
          </a:p>
          <a:p>
            <a:pPr>
              <a:spcBef>
                <a:spcPts val="300"/>
              </a:spcBef>
              <a:buNone/>
            </a:pPr>
            <a:endParaRPr lang="en-US" dirty="0" smtClean="0"/>
          </a:p>
          <a:p>
            <a:pPr>
              <a:spcBef>
                <a:spcPts val="300"/>
              </a:spcBef>
            </a:pPr>
            <a:endParaRPr lang="en-US" dirty="0"/>
          </a:p>
        </p:txBody>
      </p:sp>
      <p:pic>
        <p:nvPicPr>
          <p:cNvPr id="15362" name="Picture 2" descr="http://indervilla.com/home/2012/12/Superman-Logo-Rainbow-HD.jpg"/>
          <p:cNvPicPr>
            <a:picLocks noChangeAspect="1" noChangeArrowheads="1"/>
          </p:cNvPicPr>
          <p:nvPr/>
        </p:nvPicPr>
        <p:blipFill>
          <a:blip r:embed="rId2" cstate="print"/>
          <a:srcRect/>
          <a:stretch>
            <a:fillRect/>
          </a:stretch>
        </p:blipFill>
        <p:spPr bwMode="auto">
          <a:xfrm>
            <a:off x="7535917" y="31532"/>
            <a:ext cx="1576551" cy="1162194"/>
          </a:xfrm>
          <a:prstGeom prst="rect">
            <a:avLst/>
          </a:prstGeom>
          <a:noFill/>
        </p:spPr>
      </p:pic>
      <p:pic>
        <p:nvPicPr>
          <p:cNvPr id="7" name="Picture 2" descr="http://wmcfest.com/wp-content/uploads/2014/05/flow_big-760x412.jpg"/>
          <p:cNvPicPr>
            <a:picLocks noChangeAspect="1" noChangeArrowheads="1"/>
          </p:cNvPicPr>
          <p:nvPr/>
        </p:nvPicPr>
        <p:blipFill>
          <a:blip r:embed="rId3" cstate="print"/>
          <a:srcRect/>
          <a:stretch>
            <a:fillRect/>
          </a:stretch>
        </p:blipFill>
        <p:spPr bwMode="auto">
          <a:xfrm>
            <a:off x="912320" y="4650828"/>
            <a:ext cx="3545178" cy="1923395"/>
          </a:xfrm>
          <a:prstGeom prst="rect">
            <a:avLst/>
          </a:prstGeom>
          <a:noFill/>
        </p:spPr>
      </p:pic>
      <p:pic>
        <p:nvPicPr>
          <p:cNvPr id="9" name="Picture 11" descr="http://thespiritscience.net/wp-content/uploads/2014/07/soul-shutterstock-169802639-WEBONLY-672x372.jpg"/>
          <p:cNvPicPr>
            <a:picLocks noChangeAspect="1" noChangeArrowheads="1"/>
          </p:cNvPicPr>
          <p:nvPr/>
        </p:nvPicPr>
        <p:blipFill>
          <a:blip r:embed="rId4" cstate="print"/>
          <a:srcRect/>
          <a:stretch>
            <a:fillRect/>
          </a:stretch>
        </p:blipFill>
        <p:spPr bwMode="auto">
          <a:xfrm>
            <a:off x="4617774" y="4644635"/>
            <a:ext cx="3485704" cy="1929586"/>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55" y="0"/>
            <a:ext cx="7239000" cy="1143000"/>
          </a:xfrm>
        </p:spPr>
        <p:txBody>
          <a:bodyPr/>
          <a:lstStyle/>
          <a:p>
            <a:r>
              <a:rPr lang="en-US" b="1" dirty="0" smtClean="0"/>
              <a:t>Questions and Discussion</a:t>
            </a:r>
            <a:endParaRPr lang="en-US" b="1" dirty="0"/>
          </a:p>
        </p:txBody>
      </p:sp>
      <p:pic>
        <p:nvPicPr>
          <p:cNvPr id="4" name="Picture 2" descr="http://3.bp.blogspot.com/-JfbtjjbMpPc/TZX2Xmfsh6I/AAAAAAAAARQ/mg_V2exnKaA/s1600/RainbowColorFlow-Gorgeous.jpg"/>
          <p:cNvPicPr>
            <a:picLocks noChangeAspect="1" noChangeArrowheads="1"/>
          </p:cNvPicPr>
          <p:nvPr/>
        </p:nvPicPr>
        <p:blipFill>
          <a:blip r:embed="rId2" cstate="print"/>
          <a:srcRect/>
          <a:stretch>
            <a:fillRect/>
          </a:stretch>
        </p:blipFill>
        <p:spPr bwMode="auto">
          <a:xfrm>
            <a:off x="583325" y="1418896"/>
            <a:ext cx="7898523" cy="5029340"/>
          </a:xfrm>
          <a:prstGeom prst="rect">
            <a:avLst/>
          </a:prstGeom>
          <a:noFill/>
        </p:spPr>
      </p:pic>
      <p:sp>
        <p:nvSpPr>
          <p:cNvPr id="6" name="TextBox 5"/>
          <p:cNvSpPr txBox="1"/>
          <p:nvPr/>
        </p:nvSpPr>
        <p:spPr>
          <a:xfrm>
            <a:off x="772511" y="2711669"/>
            <a:ext cx="7441324" cy="2123658"/>
          </a:xfrm>
          <a:prstGeom prst="rect">
            <a:avLst/>
          </a:prstGeom>
          <a:noFill/>
        </p:spPr>
        <p:txBody>
          <a:bodyPr wrap="square" rtlCol="0">
            <a:spAutoFit/>
          </a:bodyPr>
          <a:lstStyle/>
          <a:p>
            <a:pPr algn="ctr"/>
            <a:r>
              <a:rPr lang="en-US" sz="6600" b="1" dirty="0" smtClean="0">
                <a:solidFill>
                  <a:schemeClr val="bg1"/>
                </a:solidFill>
                <a:latin typeface="AR BERKLEY" pitchFamily="2" charset="0"/>
              </a:rPr>
              <a:t>What’s YOUR Superpower?</a:t>
            </a:r>
            <a:endParaRPr lang="en-US" sz="6600" b="1" dirty="0">
              <a:solidFill>
                <a:schemeClr val="bg1"/>
              </a:solidFill>
              <a:latin typeface="AR BERKLEY"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239000" cy="1143000"/>
          </a:xfrm>
        </p:spPr>
        <p:txBody>
          <a:bodyPr/>
          <a:lstStyle/>
          <a:p>
            <a:r>
              <a:rPr lang="en-US" b="1" dirty="0" smtClean="0"/>
              <a:t>Outline of Talk</a:t>
            </a:r>
            <a:endParaRPr lang="en-US" b="1" dirty="0"/>
          </a:p>
        </p:txBody>
      </p:sp>
      <p:sp>
        <p:nvSpPr>
          <p:cNvPr id="3" name="Content Placeholder 2"/>
          <p:cNvSpPr>
            <a:spLocks noGrp="1"/>
          </p:cNvSpPr>
          <p:nvPr>
            <p:ph idx="1"/>
          </p:nvPr>
        </p:nvSpPr>
        <p:spPr>
          <a:xfrm>
            <a:off x="210206" y="1415009"/>
            <a:ext cx="7772400" cy="4525963"/>
          </a:xfrm>
        </p:spPr>
        <p:txBody>
          <a:bodyPr>
            <a:normAutofit/>
          </a:bodyPr>
          <a:lstStyle/>
          <a:p>
            <a:r>
              <a:rPr lang="en-US" sz="3600" dirty="0" smtClean="0"/>
              <a:t>Group Discussion on superpowers</a:t>
            </a:r>
          </a:p>
          <a:p>
            <a:r>
              <a:rPr lang="en-US" sz="3600" dirty="0" smtClean="0"/>
              <a:t>Seven superpower concepts</a:t>
            </a:r>
          </a:p>
          <a:p>
            <a:pPr lvl="1"/>
            <a:r>
              <a:rPr lang="en-US" sz="3200" dirty="0" smtClean="0"/>
              <a:t>Based on Quantum protophysics</a:t>
            </a:r>
          </a:p>
          <a:p>
            <a:pPr lvl="1"/>
            <a:r>
              <a:rPr lang="en-US" sz="3200" dirty="0" smtClean="0"/>
              <a:t>Examples from daily life</a:t>
            </a:r>
          </a:p>
          <a:p>
            <a:r>
              <a:rPr lang="en-US" sz="3600" dirty="0" smtClean="0"/>
              <a:t>How to develop your superpowers</a:t>
            </a:r>
          </a:p>
          <a:p>
            <a:r>
              <a:rPr lang="en-US" sz="3600" dirty="0" smtClean="0"/>
              <a:t>Superpower exercises</a:t>
            </a:r>
          </a:p>
          <a:p>
            <a:r>
              <a:rPr lang="en-US" sz="3600" dirty="0" smtClean="0"/>
              <a:t>Summary and Conclusions</a:t>
            </a:r>
          </a:p>
        </p:txBody>
      </p:sp>
      <p:pic>
        <p:nvPicPr>
          <p:cNvPr id="4" name="Picture 2" descr="http://img1.wikia.nocookie.net/__cb20130903202810/narutofanon/images/2/25/Kundalini_dragon.png"/>
          <p:cNvPicPr>
            <a:picLocks noChangeAspect="1" noChangeArrowheads="1"/>
          </p:cNvPicPr>
          <p:nvPr/>
        </p:nvPicPr>
        <p:blipFill>
          <a:blip r:embed="rId2" cstate="print"/>
          <a:srcRect l="17366" r="13548"/>
          <a:stretch>
            <a:fillRect/>
          </a:stretch>
        </p:blipFill>
        <p:spPr bwMode="auto">
          <a:xfrm>
            <a:off x="7141780" y="1692752"/>
            <a:ext cx="1781503" cy="440620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239000" cy="1143000"/>
          </a:xfrm>
        </p:spPr>
        <p:txBody>
          <a:bodyPr>
            <a:normAutofit/>
          </a:bodyPr>
          <a:lstStyle/>
          <a:p>
            <a:pPr>
              <a:defRPr/>
            </a:pPr>
            <a:r>
              <a:rPr lang="en-US" b="1" dirty="0" smtClean="0"/>
              <a:t>Superpower Group Discussion</a:t>
            </a:r>
            <a:endParaRPr lang="en-US" dirty="0"/>
          </a:p>
        </p:txBody>
      </p:sp>
      <p:sp>
        <p:nvSpPr>
          <p:cNvPr id="3" name="Content Placeholder 2"/>
          <p:cNvSpPr>
            <a:spLocks noGrp="1"/>
          </p:cNvSpPr>
          <p:nvPr>
            <p:ph idx="1"/>
          </p:nvPr>
        </p:nvSpPr>
        <p:spPr>
          <a:xfrm>
            <a:off x="304800" y="1112838"/>
            <a:ext cx="8610600" cy="3348804"/>
          </a:xfrm>
        </p:spPr>
        <p:txBody>
          <a:bodyPr>
            <a:normAutofit/>
          </a:bodyPr>
          <a:lstStyle/>
          <a:p>
            <a:pPr>
              <a:spcBef>
                <a:spcPts val="0"/>
              </a:spcBef>
            </a:pPr>
            <a:r>
              <a:rPr lang="en-US" sz="3600" dirty="0" smtClean="0"/>
              <a:t>Hollywood Superpowers</a:t>
            </a:r>
          </a:p>
          <a:p>
            <a:pPr lvl="1">
              <a:spcBef>
                <a:spcPts val="0"/>
              </a:spcBef>
            </a:pPr>
            <a:r>
              <a:rPr lang="en-US" sz="3200" dirty="0" smtClean="0"/>
              <a:t>Movies: The Force, X-Men &amp; Marvel Avengers</a:t>
            </a:r>
          </a:p>
          <a:p>
            <a:pPr lvl="1">
              <a:spcBef>
                <a:spcPts val="0"/>
              </a:spcBef>
            </a:pPr>
            <a:r>
              <a:rPr lang="en-US" sz="3200" dirty="0" smtClean="0"/>
              <a:t>TV old: Heroes, Alphas, Medium</a:t>
            </a:r>
          </a:p>
          <a:p>
            <a:pPr lvl="1">
              <a:spcBef>
                <a:spcPts val="0"/>
              </a:spcBef>
            </a:pPr>
            <a:r>
              <a:rPr lang="en-US" sz="3200" dirty="0" smtClean="0"/>
              <a:t>TV new: The Listener, Scorpion</a:t>
            </a:r>
          </a:p>
          <a:p>
            <a:pPr>
              <a:spcBef>
                <a:spcPts val="0"/>
              </a:spcBef>
            </a:pPr>
            <a:r>
              <a:rPr lang="en-US" sz="3600" dirty="0" smtClean="0"/>
              <a:t>Ancient Superpowers</a:t>
            </a:r>
          </a:p>
          <a:p>
            <a:pPr lvl="1">
              <a:spcBef>
                <a:spcPts val="0"/>
              </a:spcBef>
            </a:pPr>
            <a:r>
              <a:rPr lang="en-US" sz="3200" dirty="0" smtClean="0"/>
              <a:t>Yoga Sutras and Siddhis </a:t>
            </a:r>
          </a:p>
          <a:p>
            <a:pPr>
              <a:spcBef>
                <a:spcPts val="0"/>
              </a:spcBef>
            </a:pPr>
            <a:endParaRPr lang="en-US" sz="3600" dirty="0"/>
          </a:p>
        </p:txBody>
      </p:sp>
      <p:grpSp>
        <p:nvGrpSpPr>
          <p:cNvPr id="13" name="Group 12"/>
          <p:cNvGrpSpPr/>
          <p:nvPr/>
        </p:nvGrpSpPr>
        <p:grpSpPr>
          <a:xfrm>
            <a:off x="4585958" y="4537021"/>
            <a:ext cx="3562341" cy="2068731"/>
            <a:chOff x="5626484" y="4505490"/>
            <a:chExt cx="3296799" cy="1914525"/>
          </a:xfrm>
        </p:grpSpPr>
        <p:pic>
          <p:nvPicPr>
            <p:cNvPr id="32775" name="Picture 7"/>
            <p:cNvPicPr>
              <a:picLocks noChangeAspect="1" noChangeArrowheads="1"/>
            </p:cNvPicPr>
            <p:nvPr/>
          </p:nvPicPr>
          <p:blipFill>
            <a:blip r:embed="rId2" cstate="print"/>
            <a:srcRect/>
            <a:stretch>
              <a:fillRect/>
            </a:stretch>
          </p:blipFill>
          <p:spPr bwMode="auto">
            <a:xfrm>
              <a:off x="5626484" y="4505490"/>
              <a:ext cx="3296799" cy="1914525"/>
            </a:xfrm>
            <a:prstGeom prst="rect">
              <a:avLst/>
            </a:prstGeom>
            <a:noFill/>
            <a:ln w="9525">
              <a:noFill/>
              <a:miter lim="800000"/>
              <a:headEnd/>
              <a:tailEnd/>
            </a:ln>
          </p:spPr>
        </p:pic>
        <p:pic>
          <p:nvPicPr>
            <p:cNvPr id="17418" name="Picture 10" descr="http://www.entertainmentearth.com/images/theme_logos/x_men.jpg"/>
            <p:cNvPicPr>
              <a:picLocks noChangeAspect="1" noChangeArrowheads="1"/>
            </p:cNvPicPr>
            <p:nvPr/>
          </p:nvPicPr>
          <p:blipFill>
            <a:blip r:embed="rId3" cstate="print"/>
            <a:srcRect t="24138" b="27586"/>
            <a:stretch>
              <a:fillRect/>
            </a:stretch>
          </p:blipFill>
          <p:spPr bwMode="auto">
            <a:xfrm>
              <a:off x="6745015" y="5883163"/>
              <a:ext cx="1006935" cy="486106"/>
            </a:xfrm>
            <a:prstGeom prst="rect">
              <a:avLst/>
            </a:prstGeom>
            <a:noFill/>
          </p:spPr>
        </p:pic>
      </p:grpSp>
      <p:pic>
        <p:nvPicPr>
          <p:cNvPr id="32770" name="Picture 2" descr="http://img4.wikia.nocookie.net/__cb20100324222355/powerlisting/images/5/5f/Superpowers.jpg"/>
          <p:cNvPicPr>
            <a:picLocks noChangeAspect="1" noChangeArrowheads="1"/>
          </p:cNvPicPr>
          <p:nvPr/>
        </p:nvPicPr>
        <p:blipFill>
          <a:blip r:embed="rId4" cstate="print"/>
          <a:srcRect/>
          <a:stretch>
            <a:fillRect/>
          </a:stretch>
        </p:blipFill>
        <p:spPr bwMode="auto">
          <a:xfrm>
            <a:off x="6605749" y="2616828"/>
            <a:ext cx="2459421" cy="1780441"/>
          </a:xfrm>
          <a:prstGeom prst="rect">
            <a:avLst/>
          </a:prstGeom>
          <a:noFill/>
        </p:spPr>
      </p:pic>
      <p:grpSp>
        <p:nvGrpSpPr>
          <p:cNvPr id="10" name="Group 9"/>
          <p:cNvGrpSpPr/>
          <p:nvPr/>
        </p:nvGrpSpPr>
        <p:grpSpPr>
          <a:xfrm>
            <a:off x="961682" y="4544359"/>
            <a:ext cx="3198594" cy="2045628"/>
            <a:chOff x="4381009" y="4303986"/>
            <a:chExt cx="3597850" cy="2364827"/>
          </a:xfrm>
        </p:grpSpPr>
        <p:pic>
          <p:nvPicPr>
            <p:cNvPr id="32772" name="Picture 4"/>
            <p:cNvPicPr>
              <a:picLocks noChangeAspect="1" noChangeArrowheads="1"/>
            </p:cNvPicPr>
            <p:nvPr/>
          </p:nvPicPr>
          <p:blipFill>
            <a:blip r:embed="rId5" cstate="print"/>
            <a:srcRect/>
            <a:stretch>
              <a:fillRect/>
            </a:stretch>
          </p:blipFill>
          <p:spPr bwMode="auto">
            <a:xfrm>
              <a:off x="4381009" y="4303986"/>
              <a:ext cx="3597850" cy="2364827"/>
            </a:xfrm>
            <a:prstGeom prst="rect">
              <a:avLst/>
            </a:prstGeom>
            <a:noFill/>
            <a:ln w="9525">
              <a:noFill/>
              <a:miter lim="800000"/>
              <a:headEnd/>
              <a:tailEnd/>
            </a:ln>
          </p:spPr>
        </p:pic>
        <p:pic>
          <p:nvPicPr>
            <p:cNvPr id="17420" name="Picture 12" descr="http://www.macscomics.com/images/logos/marvel-logo.jpg"/>
            <p:cNvPicPr>
              <a:picLocks noChangeAspect="1" noChangeArrowheads="1"/>
            </p:cNvPicPr>
            <p:nvPr/>
          </p:nvPicPr>
          <p:blipFill>
            <a:blip r:embed="rId6" cstate="print"/>
            <a:srcRect/>
            <a:stretch>
              <a:fillRect/>
            </a:stretch>
          </p:blipFill>
          <p:spPr bwMode="auto">
            <a:xfrm>
              <a:off x="7055069" y="4936244"/>
              <a:ext cx="638504" cy="259348"/>
            </a:xfrm>
            <a:prstGeom prst="rect">
              <a:avLst/>
            </a:prstGeom>
            <a:noFill/>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Do you know your superpower?</a:t>
            </a:r>
            <a:endParaRPr lang="en-US" b="1" dirty="0"/>
          </a:p>
        </p:txBody>
      </p:sp>
      <p:pic>
        <p:nvPicPr>
          <p:cNvPr id="53250" name="Picture 2" descr="http://www.scifibloggers.com/wp-content/uploads/whats_your_superpower.jpg.pagespeed.ce.Zd5pQoAd_z.jpg"/>
          <p:cNvPicPr>
            <a:picLocks noChangeAspect="1" noChangeArrowheads="1"/>
          </p:cNvPicPr>
          <p:nvPr/>
        </p:nvPicPr>
        <p:blipFill>
          <a:blip r:embed="rId2" cstate="print"/>
          <a:srcRect/>
          <a:stretch>
            <a:fillRect/>
          </a:stretch>
        </p:blipFill>
        <p:spPr bwMode="auto">
          <a:xfrm>
            <a:off x="599090" y="1340068"/>
            <a:ext cx="7896443" cy="3948222"/>
          </a:xfrm>
          <a:prstGeom prst="rect">
            <a:avLst/>
          </a:prstGeom>
          <a:noFill/>
        </p:spPr>
      </p:pic>
      <p:pic>
        <p:nvPicPr>
          <p:cNvPr id="5" name="Picture 4" descr="http://altmnl.com/wp-content/uploads/2013/10/Superpower.jpg"/>
          <p:cNvPicPr>
            <a:picLocks noChangeAspect="1" noChangeArrowheads="1"/>
          </p:cNvPicPr>
          <p:nvPr/>
        </p:nvPicPr>
        <p:blipFill>
          <a:blip r:embed="rId3" cstate="print"/>
          <a:srcRect l="5578" t="35541" r="6687" b="31034"/>
          <a:stretch>
            <a:fillRect/>
          </a:stretch>
        </p:blipFill>
        <p:spPr bwMode="auto">
          <a:xfrm>
            <a:off x="2459418" y="5975131"/>
            <a:ext cx="3468414" cy="882869"/>
          </a:xfrm>
          <a:prstGeom prst="rect">
            <a:avLst/>
          </a:prstGeom>
          <a:noFill/>
        </p:spPr>
      </p:pic>
      <p:sp>
        <p:nvSpPr>
          <p:cNvPr id="6" name="Rectangle 5"/>
          <p:cNvSpPr/>
          <p:nvPr/>
        </p:nvSpPr>
        <p:spPr>
          <a:xfrm>
            <a:off x="2764966" y="5435739"/>
            <a:ext cx="2987228" cy="646331"/>
          </a:xfrm>
          <a:prstGeom prst="rect">
            <a:avLst/>
          </a:prstGeom>
        </p:spPr>
        <p:txBody>
          <a:bodyPr wrap="none">
            <a:spAutoFit/>
          </a:bodyPr>
          <a:lstStyle/>
          <a:p>
            <a:r>
              <a:rPr lang="en-US" sz="3600" b="1" dirty="0" smtClean="0"/>
              <a:t>What if I had a</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65" y="94596"/>
            <a:ext cx="7239000" cy="922283"/>
          </a:xfrm>
        </p:spPr>
        <p:txBody>
          <a:bodyPr>
            <a:normAutofit/>
          </a:bodyPr>
          <a:lstStyle/>
          <a:p>
            <a:r>
              <a:rPr lang="en-US" b="1" dirty="0" smtClean="0"/>
              <a:t>Possible Superpowers?</a:t>
            </a:r>
            <a:endParaRPr lang="en-US" b="1" dirty="0"/>
          </a:p>
        </p:txBody>
      </p:sp>
      <p:pic>
        <p:nvPicPr>
          <p:cNvPr id="4" name="Picture 2" descr="http://www.thedebutanteball.com/wp-content/uploads/2014/02/orangepost.gif"/>
          <p:cNvPicPr>
            <a:picLocks noChangeAspect="1" noChangeArrowheads="1"/>
          </p:cNvPicPr>
          <p:nvPr/>
        </p:nvPicPr>
        <p:blipFill>
          <a:blip r:embed="rId2" cstate="print"/>
          <a:srcRect t="11198" b="45491"/>
          <a:stretch>
            <a:fillRect/>
          </a:stretch>
        </p:blipFill>
        <p:spPr bwMode="auto">
          <a:xfrm>
            <a:off x="644306" y="1213947"/>
            <a:ext cx="7526118" cy="2664369"/>
          </a:xfrm>
          <a:prstGeom prst="rect">
            <a:avLst/>
          </a:prstGeom>
          <a:noFill/>
        </p:spPr>
      </p:pic>
      <p:pic>
        <p:nvPicPr>
          <p:cNvPr id="6" name="Picture 2" descr="http://www.thedebutanteball.com/wp-content/uploads/2014/02/orangepost.gif"/>
          <p:cNvPicPr>
            <a:picLocks noChangeAspect="1" noChangeArrowheads="1"/>
          </p:cNvPicPr>
          <p:nvPr/>
        </p:nvPicPr>
        <p:blipFill>
          <a:blip r:embed="rId2" cstate="print"/>
          <a:srcRect t="56779" b="728"/>
          <a:stretch>
            <a:fillRect/>
          </a:stretch>
        </p:blipFill>
        <p:spPr bwMode="auto">
          <a:xfrm>
            <a:off x="623286" y="3878316"/>
            <a:ext cx="7443914" cy="258554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98"/>
            <a:ext cx="7239000" cy="1056288"/>
          </a:xfrm>
        </p:spPr>
        <p:txBody>
          <a:bodyPr/>
          <a:lstStyle/>
          <a:p>
            <a:r>
              <a:rPr lang="en-US" b="1" dirty="0" smtClean="0"/>
              <a:t>Real superpowers?</a:t>
            </a:r>
            <a:endParaRPr lang="en-US" b="1" dirty="0"/>
          </a:p>
        </p:txBody>
      </p:sp>
      <p:sp>
        <p:nvSpPr>
          <p:cNvPr id="3" name="Content Placeholder 2"/>
          <p:cNvSpPr>
            <a:spLocks noGrp="1"/>
          </p:cNvSpPr>
          <p:nvPr>
            <p:ph idx="1"/>
          </p:nvPr>
        </p:nvSpPr>
        <p:spPr>
          <a:xfrm>
            <a:off x="362604" y="922268"/>
            <a:ext cx="6321976" cy="5557359"/>
          </a:xfrm>
        </p:spPr>
        <p:txBody>
          <a:bodyPr>
            <a:normAutofit fontScale="92500" lnSpcReduction="10000"/>
          </a:bodyPr>
          <a:lstStyle/>
          <a:p>
            <a:pPr>
              <a:buNone/>
            </a:pPr>
            <a:r>
              <a:rPr lang="en-US" sz="4000" b="1" dirty="0" smtClean="0"/>
              <a:t>Superpowers are common</a:t>
            </a:r>
          </a:p>
          <a:p>
            <a:pPr lvl="1">
              <a:spcBef>
                <a:spcPts val="0"/>
              </a:spcBef>
            </a:pPr>
            <a:r>
              <a:rPr lang="en-US" sz="3600" dirty="0" smtClean="0"/>
              <a:t>Dreaming: fly</a:t>
            </a:r>
            <a:r>
              <a:rPr lang="en-US" sz="3600" dirty="0" smtClean="0"/>
              <a:t>, go thru walls</a:t>
            </a:r>
          </a:p>
          <a:p>
            <a:pPr lvl="1">
              <a:spcBef>
                <a:spcPts val="0"/>
              </a:spcBef>
            </a:pPr>
            <a:r>
              <a:rPr lang="en-US" sz="3600" dirty="0" smtClean="0"/>
              <a:t>Synchronistic events</a:t>
            </a:r>
          </a:p>
          <a:p>
            <a:pPr lvl="1">
              <a:spcBef>
                <a:spcPts val="0"/>
              </a:spcBef>
            </a:pPr>
            <a:r>
              <a:rPr lang="en-US" sz="3600" dirty="0" smtClean="0"/>
              <a:t>Direct Knowing</a:t>
            </a:r>
          </a:p>
          <a:p>
            <a:pPr lvl="1">
              <a:spcBef>
                <a:spcPts val="0"/>
              </a:spcBef>
            </a:pPr>
            <a:r>
              <a:rPr lang="en-US" sz="3600" dirty="0" smtClean="0"/>
              <a:t>Distance information</a:t>
            </a:r>
          </a:p>
          <a:p>
            <a:pPr lvl="1">
              <a:spcBef>
                <a:spcPts val="0"/>
              </a:spcBef>
            </a:pPr>
            <a:r>
              <a:rPr lang="en-US" sz="3600" dirty="0" smtClean="0"/>
              <a:t>Effecting Electronics</a:t>
            </a:r>
          </a:p>
          <a:p>
            <a:pPr lvl="1">
              <a:spcBef>
                <a:spcPts val="0"/>
              </a:spcBef>
            </a:pPr>
            <a:r>
              <a:rPr lang="en-US" sz="3600" dirty="0" smtClean="0"/>
              <a:t>Law of Attraction</a:t>
            </a:r>
          </a:p>
          <a:p>
            <a:pPr lvl="1">
              <a:spcBef>
                <a:spcPts val="0"/>
              </a:spcBef>
            </a:pPr>
            <a:r>
              <a:rPr lang="en-US" sz="3600" dirty="0" smtClean="0"/>
              <a:t>Near Death Experiences</a:t>
            </a:r>
          </a:p>
          <a:p>
            <a:pPr lvl="1">
              <a:spcBef>
                <a:spcPts val="0"/>
              </a:spcBef>
            </a:pPr>
            <a:r>
              <a:rPr lang="en-US" sz="3600" dirty="0" smtClean="0"/>
              <a:t>Out of Body Experiences</a:t>
            </a:r>
          </a:p>
          <a:p>
            <a:pPr lvl="1">
              <a:spcBef>
                <a:spcPts val="0"/>
              </a:spcBef>
            </a:pPr>
            <a:r>
              <a:rPr lang="en-US" sz="3600" dirty="0" smtClean="0"/>
              <a:t>Telepathy &amp; others’ thoughts</a:t>
            </a:r>
          </a:p>
          <a:p>
            <a:pPr lvl="1">
              <a:spcBef>
                <a:spcPts val="0"/>
              </a:spcBef>
            </a:pPr>
            <a:r>
              <a:rPr lang="en-US" sz="3600" dirty="0" smtClean="0"/>
              <a:t>Precognition</a:t>
            </a:r>
          </a:p>
          <a:p>
            <a:pPr lvl="1"/>
            <a:endParaRPr lang="en-US" sz="3600" dirty="0"/>
          </a:p>
        </p:txBody>
      </p:sp>
      <p:pic>
        <p:nvPicPr>
          <p:cNvPr id="33796" name="Picture 4" descr="http://www.shiftfrequency.com/wp-content/uploads/2014/08/TunnelOfLight1.jpg"/>
          <p:cNvPicPr>
            <a:picLocks noChangeAspect="1" noChangeArrowheads="1"/>
          </p:cNvPicPr>
          <p:nvPr/>
        </p:nvPicPr>
        <p:blipFill>
          <a:blip r:embed="rId2" cstate="print"/>
          <a:srcRect/>
          <a:stretch>
            <a:fillRect/>
          </a:stretch>
        </p:blipFill>
        <p:spPr bwMode="auto">
          <a:xfrm>
            <a:off x="6804270" y="1308538"/>
            <a:ext cx="2010079" cy="2227169"/>
          </a:xfrm>
          <a:prstGeom prst="rect">
            <a:avLst/>
          </a:prstGeom>
          <a:noFill/>
        </p:spPr>
      </p:pic>
      <p:pic>
        <p:nvPicPr>
          <p:cNvPr id="33794" name="Picture 2" descr="http://www.crystalinks.com/telepathy500a.jpg"/>
          <p:cNvPicPr>
            <a:picLocks noChangeAspect="1" noChangeArrowheads="1"/>
          </p:cNvPicPr>
          <p:nvPr/>
        </p:nvPicPr>
        <p:blipFill>
          <a:blip r:embed="rId3" cstate="print"/>
          <a:srcRect/>
          <a:stretch>
            <a:fillRect/>
          </a:stretch>
        </p:blipFill>
        <p:spPr bwMode="auto">
          <a:xfrm>
            <a:off x="6811088" y="3598535"/>
            <a:ext cx="2004301" cy="1446311"/>
          </a:xfrm>
          <a:prstGeom prst="rect">
            <a:avLst/>
          </a:prstGeom>
          <a:noFill/>
        </p:spPr>
      </p:pic>
      <p:pic>
        <p:nvPicPr>
          <p:cNvPr id="4" name="Picture 4" descr="http://3.bp.blogspot.com/-hJW5AbmjNDk/UFrGPXaPW2I/AAAAAAAAAN8/vFVrgfQSUo8/s1600/precog.jpg"/>
          <p:cNvPicPr>
            <a:picLocks noChangeAspect="1" noChangeArrowheads="1"/>
          </p:cNvPicPr>
          <p:nvPr/>
        </p:nvPicPr>
        <p:blipFill>
          <a:blip r:embed="rId4" cstate="print"/>
          <a:srcRect l="34399"/>
          <a:stretch>
            <a:fillRect/>
          </a:stretch>
        </p:blipFill>
        <p:spPr bwMode="auto">
          <a:xfrm>
            <a:off x="6829104" y="5105560"/>
            <a:ext cx="1968269" cy="1500193"/>
          </a:xfrm>
          <a:prstGeom prst="rect">
            <a:avLst/>
          </a:prstGeom>
          <a:noFill/>
        </p:spPr>
      </p:pic>
      <p:pic>
        <p:nvPicPr>
          <p:cNvPr id="33798" name="Picture 6" descr="http://webspace.webring.com/people/vl/larster/precognition.jpg"/>
          <p:cNvPicPr>
            <a:picLocks noChangeAspect="1" noChangeArrowheads="1"/>
          </p:cNvPicPr>
          <p:nvPr/>
        </p:nvPicPr>
        <p:blipFill>
          <a:blip r:embed="rId5" cstate="print"/>
          <a:srcRect/>
          <a:stretch>
            <a:fillRect/>
          </a:stretch>
        </p:blipFill>
        <p:spPr bwMode="auto">
          <a:xfrm>
            <a:off x="2047437" y="5994183"/>
            <a:ext cx="3628149" cy="759569"/>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239000" cy="804041"/>
          </a:xfrm>
        </p:spPr>
        <p:txBody>
          <a:bodyPr/>
          <a:lstStyle/>
          <a:p>
            <a:r>
              <a:rPr lang="en-US" b="1" dirty="0" smtClean="0"/>
              <a:t>Why No Superpowers?</a:t>
            </a:r>
            <a:endParaRPr lang="en-US" b="1" dirty="0"/>
          </a:p>
        </p:txBody>
      </p:sp>
      <p:sp>
        <p:nvSpPr>
          <p:cNvPr id="3" name="Content Placeholder 2"/>
          <p:cNvSpPr>
            <a:spLocks noGrp="1"/>
          </p:cNvSpPr>
          <p:nvPr>
            <p:ph idx="1"/>
          </p:nvPr>
        </p:nvSpPr>
        <p:spPr>
          <a:xfrm>
            <a:off x="315311" y="953811"/>
            <a:ext cx="8481849" cy="5604641"/>
          </a:xfrm>
        </p:spPr>
        <p:txBody>
          <a:bodyPr>
            <a:noAutofit/>
          </a:bodyPr>
          <a:lstStyle/>
          <a:p>
            <a:pPr>
              <a:buNone/>
            </a:pPr>
            <a:r>
              <a:rPr lang="en-US" sz="4000" b="1" dirty="0" smtClean="0"/>
              <a:t>Reasons for missing out</a:t>
            </a:r>
          </a:p>
          <a:p>
            <a:pPr lvl="1">
              <a:spcBef>
                <a:spcPts val="0"/>
              </a:spcBef>
            </a:pPr>
            <a:r>
              <a:rPr lang="en-US" sz="3600" dirty="0" smtClean="0"/>
              <a:t>Branded as weird or unscientific</a:t>
            </a:r>
          </a:p>
          <a:p>
            <a:pPr lvl="1">
              <a:spcBef>
                <a:spcPts val="0"/>
              </a:spcBef>
            </a:pPr>
            <a:r>
              <a:rPr lang="en-US" sz="3600" dirty="0" smtClean="0"/>
              <a:t>Society skepticism and trash talk</a:t>
            </a:r>
          </a:p>
          <a:p>
            <a:pPr lvl="1">
              <a:spcBef>
                <a:spcPts val="0"/>
              </a:spcBef>
            </a:pPr>
            <a:r>
              <a:rPr lang="en-US" sz="3600" dirty="0" smtClean="0"/>
              <a:t>Lack of Community support</a:t>
            </a:r>
          </a:p>
          <a:p>
            <a:pPr lvl="1">
              <a:spcBef>
                <a:spcPts val="0"/>
              </a:spcBef>
            </a:pPr>
            <a:r>
              <a:rPr lang="en-US" sz="3600" dirty="0" smtClean="0"/>
              <a:t>Opposing beliefs</a:t>
            </a:r>
          </a:p>
          <a:p>
            <a:pPr lvl="1">
              <a:spcBef>
                <a:spcPts val="0"/>
              </a:spcBef>
            </a:pPr>
            <a:r>
              <a:rPr lang="en-US" sz="3600" dirty="0" smtClean="0"/>
              <a:t>Disbeliefs and doubt</a:t>
            </a:r>
          </a:p>
          <a:p>
            <a:pPr lvl="1">
              <a:spcBef>
                <a:spcPts val="0"/>
              </a:spcBef>
            </a:pPr>
            <a:r>
              <a:rPr lang="en-US" sz="3600" dirty="0" smtClean="0"/>
              <a:t>Lack of interest</a:t>
            </a:r>
          </a:p>
          <a:p>
            <a:pPr lvl="1">
              <a:spcBef>
                <a:spcPts val="0"/>
              </a:spcBef>
            </a:pPr>
            <a:r>
              <a:rPr lang="en-US" sz="3600" dirty="0" smtClean="0"/>
              <a:t>Emotional baggage &amp; sabotage</a:t>
            </a:r>
          </a:p>
          <a:p>
            <a:pPr lvl="1">
              <a:spcBef>
                <a:spcPts val="0"/>
              </a:spcBef>
            </a:pPr>
            <a:r>
              <a:rPr lang="en-US" sz="3600" dirty="0" smtClean="0"/>
              <a:t>Lack of focus and concentration</a:t>
            </a:r>
          </a:p>
          <a:p>
            <a:pPr lvl="1">
              <a:spcBef>
                <a:spcPts val="0"/>
              </a:spcBef>
            </a:pPr>
            <a:r>
              <a:rPr lang="en-US" sz="3600" dirty="0" smtClean="0"/>
              <a:t>Low Chi energy due to many factors</a:t>
            </a:r>
          </a:p>
        </p:txBody>
      </p:sp>
      <p:pic>
        <p:nvPicPr>
          <p:cNvPr id="58369" name="Picture 1"/>
          <p:cNvPicPr>
            <a:picLocks noChangeAspect="1" noChangeArrowheads="1"/>
          </p:cNvPicPr>
          <p:nvPr/>
        </p:nvPicPr>
        <p:blipFill>
          <a:blip r:embed="rId2" cstate="print"/>
          <a:srcRect/>
          <a:stretch>
            <a:fillRect/>
          </a:stretch>
        </p:blipFill>
        <p:spPr bwMode="auto">
          <a:xfrm>
            <a:off x="6842235" y="2970600"/>
            <a:ext cx="1950213" cy="1916704"/>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942</TotalTime>
  <Words>1395</Words>
  <Application>Microsoft Office PowerPoint</Application>
  <PresentationFormat>On-screen Show (4:3)</PresentationFormat>
  <Paragraphs>226</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Discovering your Psychic superpowers</vt:lpstr>
      <vt:lpstr>abstract</vt:lpstr>
      <vt:lpstr>Who is Quantum Doug?</vt:lpstr>
      <vt:lpstr>Outline of Talk</vt:lpstr>
      <vt:lpstr>Superpower Group Discussion</vt:lpstr>
      <vt:lpstr>Do you know your superpower?</vt:lpstr>
      <vt:lpstr>Possible Superpowers?</vt:lpstr>
      <vt:lpstr>Real superpowers?</vt:lpstr>
      <vt:lpstr>Why No Superpowers?</vt:lpstr>
      <vt:lpstr>Quantum Protophysics</vt:lpstr>
      <vt:lpstr>Classical Bits vs. Qubits </vt:lpstr>
      <vt:lpstr>Qubits vs. Ebits </vt:lpstr>
      <vt:lpstr>Brain/Mind/Spirit Continuum</vt:lpstr>
      <vt:lpstr>1st concept: “information is physical” and “it from bit”</vt:lpstr>
      <vt:lpstr>1st examples: It from Physical bits</vt:lpstr>
      <vt:lpstr>2nd concept: the universe is a very high dimensional quantum matrix</vt:lpstr>
      <vt:lpstr>2nd examples: Quantum Matrix</vt:lpstr>
      <vt:lpstr>Higgs Boson and Dark Stuff</vt:lpstr>
      <vt:lpstr>3rd concept: Law of Attraction is based on meaning</vt:lpstr>
      <vt:lpstr>3rd examples: Meaning Attraction</vt:lpstr>
      <vt:lpstr>4th concept: we have a quantum mind &amp; our brain is a transceiver</vt:lpstr>
      <vt:lpstr>4th examples: Quantum Mind</vt:lpstr>
      <vt:lpstr>5th concept: our mind directly interacts with the physical world</vt:lpstr>
      <vt:lpstr>5th examples: Mind affects World</vt:lpstr>
      <vt:lpstr>6th concept: our mind exists outside classical space and time</vt:lpstr>
      <vt:lpstr>6th examples: Quantum Thoughts </vt:lpstr>
      <vt:lpstr>7th concept: we are quantum spiritual beings of light</vt:lpstr>
      <vt:lpstr>7th examples: Light Beings</vt:lpstr>
      <vt:lpstr>Develop your own superpowers</vt:lpstr>
      <vt:lpstr>Develop your own superpowers (cont)</vt:lpstr>
      <vt:lpstr>Develop your own superpowers (cont)</vt:lpstr>
      <vt:lpstr>Develop your own superpowers (cont)</vt:lpstr>
      <vt:lpstr>Chakras link to Emotions/Memory</vt:lpstr>
      <vt:lpstr>Chakras Control Chi Flow</vt:lpstr>
      <vt:lpstr>Exercise to Build Your Chi Field</vt:lpstr>
      <vt:lpstr>Develop your own superpowers (cont)</vt:lpstr>
      <vt:lpstr>Quantum Protophysics</vt:lpstr>
      <vt:lpstr>Summary and Conclusions</vt:lpstr>
      <vt:lpstr>Questions and Discussion</vt:lpstr>
    </vt:vector>
  </TitlesOfParts>
  <Company>self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 Matzke</dc:creator>
  <cp:lastModifiedBy>Doug Matzke</cp:lastModifiedBy>
  <cp:revision>138</cp:revision>
  <dcterms:created xsi:type="dcterms:W3CDTF">2014-10-08T02:23:43Z</dcterms:created>
  <dcterms:modified xsi:type="dcterms:W3CDTF">2014-11-02T15:21:39Z</dcterms:modified>
</cp:coreProperties>
</file>